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1" r:id="rId6"/>
    <p:sldId id="262" r:id="rId7"/>
    <p:sldId id="274" r:id="rId8"/>
    <p:sldId id="275" r:id="rId9"/>
    <p:sldId id="285" r:id="rId10"/>
    <p:sldId id="276" r:id="rId11"/>
    <p:sldId id="260" r:id="rId12"/>
    <p:sldId id="263" r:id="rId13"/>
    <p:sldId id="277" r:id="rId14"/>
    <p:sldId id="264" r:id="rId15"/>
    <p:sldId id="265" r:id="rId16"/>
    <p:sldId id="278" r:id="rId17"/>
    <p:sldId id="279" r:id="rId18"/>
    <p:sldId id="266" r:id="rId19"/>
    <p:sldId id="267" r:id="rId20"/>
    <p:sldId id="271" r:id="rId21"/>
    <p:sldId id="280" r:id="rId22"/>
    <p:sldId id="281" r:id="rId23"/>
    <p:sldId id="269" r:id="rId24"/>
    <p:sldId id="282" r:id="rId25"/>
    <p:sldId id="268" r:id="rId26"/>
    <p:sldId id="272" r:id="rId27"/>
    <p:sldId id="284" r:id="rId28"/>
    <p:sldId id="270" r:id="rId29"/>
    <p:sldId id="283" r:id="rId30"/>
    <p:sldId id="27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4B8424"/>
    <a:srgbClr val="3366FF"/>
    <a:srgbClr val="92268A"/>
    <a:srgbClr val="993300"/>
    <a:srgbClr val="B1B4B4"/>
    <a:srgbClr val="569729"/>
    <a:srgbClr val="16AAA3"/>
    <a:srgbClr val="00FF00"/>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8"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8/9/2018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8/9/2018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8/9/2018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50000"/>
            </a:schemeClr>
          </a:solidFill>
        </p:spPr>
        <p:txBody>
          <a:bodyPr/>
          <a:lstStyle/>
          <a:p>
            <a:r>
              <a:rPr lang="en-US" dirty="0" smtClean="0">
                <a:solidFill>
                  <a:schemeClr val="tx2">
                    <a:lumMod val="20000"/>
                    <a:lumOff val="80000"/>
                  </a:schemeClr>
                </a:solidFill>
              </a:rPr>
              <a:t>Writing High-Quality</a:t>
            </a:r>
            <a:br>
              <a:rPr lang="en-US" dirty="0" smtClean="0">
                <a:solidFill>
                  <a:schemeClr val="tx2">
                    <a:lumMod val="20000"/>
                    <a:lumOff val="80000"/>
                  </a:schemeClr>
                </a:solidFill>
              </a:rPr>
            </a:br>
            <a:r>
              <a:rPr lang="en-US" dirty="0" smtClean="0">
                <a:solidFill>
                  <a:schemeClr val="tx2">
                    <a:lumMod val="20000"/>
                    <a:lumOff val="80000"/>
                  </a:schemeClr>
                </a:solidFill>
              </a:rPr>
              <a:t>AP Position Descriptions</a:t>
            </a:r>
            <a:endParaRPr lang="en-US" dirty="0">
              <a:solidFill>
                <a:schemeClr val="tx2">
                  <a:lumMod val="20000"/>
                  <a:lumOff val="80000"/>
                </a:schemeClr>
              </a:solidFill>
            </a:endParaRPr>
          </a:p>
        </p:txBody>
      </p:sp>
      <p:sp>
        <p:nvSpPr>
          <p:cNvPr id="3" name="Subtitle 2"/>
          <p:cNvSpPr>
            <a:spLocks noGrp="1"/>
          </p:cNvSpPr>
          <p:nvPr>
            <p:ph type="subTitle" idx="1"/>
          </p:nvPr>
        </p:nvSpPr>
        <p:spPr/>
        <p:txBody>
          <a:bodyPr/>
          <a:lstStyle/>
          <a:p>
            <a:r>
              <a:rPr lang="en-US" dirty="0" smtClean="0"/>
              <a:t>Summer 2018</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675" y="1083826"/>
            <a:ext cx="1390650" cy="895350"/>
          </a:xfrm>
          <a:prstGeom prst="rect">
            <a:avLst/>
          </a:prstGeom>
          <a:ln w="15875">
            <a:solidFill>
              <a:srgbClr val="0033CC"/>
            </a:solidFill>
          </a:ln>
        </p:spPr>
      </p:pic>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5802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566050" y="980028"/>
            <a:ext cx="5662861" cy="3170099"/>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a:t>
            </a:r>
            <a:r>
              <a:rPr lang="en-US" sz="2000" dirty="0" smtClean="0">
                <a:solidFill>
                  <a:schemeClr val="bg1"/>
                </a:solidFill>
                <a:latin typeface="Times New Roman" panose="02020603050405020304" pitchFamily="18" charset="0"/>
                <a:ea typeface="Calibri" panose="020F0502020204030204" pitchFamily="34" charset="0"/>
              </a:rPr>
              <a:t>2      Section 2</a:t>
            </a:r>
          </a:p>
          <a:p>
            <a:pPr>
              <a:spcBef>
                <a:spcPts val="600"/>
              </a:spcBef>
            </a:pPr>
            <a:r>
              <a:rPr lang="en-US" sz="2000" b="1" u="sng" dirty="0">
                <a:solidFill>
                  <a:srgbClr val="993300"/>
                </a:solidFill>
                <a:latin typeface="Times New Roman" panose="02020603050405020304" pitchFamily="18" charset="0"/>
                <a:ea typeface="Calibri" panose="020F0502020204030204" pitchFamily="34" charset="0"/>
              </a:rPr>
              <a:t>Summarize the primary </a:t>
            </a:r>
            <a:r>
              <a:rPr lang="en-US" sz="2000" b="1" u="sng" dirty="0" smtClean="0">
                <a:solidFill>
                  <a:srgbClr val="993300"/>
                </a:solidFill>
                <a:latin typeface="Times New Roman" panose="02020603050405020304" pitchFamily="18" charset="0"/>
                <a:ea typeface="Calibri" panose="020F0502020204030204" pitchFamily="34" charset="0"/>
              </a:rPr>
              <a:t>OUTCOMES for which position </a:t>
            </a:r>
            <a:r>
              <a:rPr lang="en-US" sz="2000" b="1" u="sng" dirty="0">
                <a:solidFill>
                  <a:srgbClr val="993300"/>
                </a:solidFill>
                <a:latin typeface="Times New Roman" panose="02020603050405020304" pitchFamily="18" charset="0"/>
                <a:ea typeface="Calibri" panose="020F0502020204030204" pitchFamily="34" charset="0"/>
              </a:rPr>
              <a:t>is responsible for accomplishing</a:t>
            </a:r>
            <a:r>
              <a:rPr lang="en-US" sz="2000" b="1" u="sng" dirty="0" smtClean="0">
                <a:solidFill>
                  <a:srgbClr val="993300"/>
                </a:solidFill>
                <a:latin typeface="Times New Roman" panose="02020603050405020304" pitchFamily="18" charset="0"/>
                <a:ea typeface="Calibri" panose="020F0502020204030204" pitchFamily="34" charset="0"/>
              </a:rPr>
              <a:t>:</a:t>
            </a:r>
            <a:endParaRPr lang="en-US" sz="2000" u="sng" dirty="0" smtClean="0">
              <a:solidFill>
                <a:srgbClr val="993300"/>
              </a:solidFill>
              <a:latin typeface="Times New Roman" panose="02020603050405020304" pitchFamily="18" charset="0"/>
              <a:ea typeface="Calibri" panose="020F0502020204030204" pitchFamily="34" charset="0"/>
            </a:endParaRPr>
          </a:p>
          <a:p>
            <a:pPr marL="114300">
              <a:spcBef>
                <a:spcPts val="600"/>
              </a:spcBef>
            </a:pPr>
            <a:r>
              <a:rPr lang="en-US" sz="2000" b="1" dirty="0">
                <a:solidFill>
                  <a:schemeClr val="bg1"/>
                </a:solidFill>
                <a:latin typeface="Times New Roman" panose="02020603050405020304" pitchFamily="18" charset="0"/>
                <a:ea typeface="Calibri" panose="020F0502020204030204" pitchFamily="34" charset="0"/>
              </a:rPr>
              <a:t>Project and Events </a:t>
            </a:r>
            <a:r>
              <a:rPr lang="en-US" sz="2000" b="1" dirty="0" smtClean="0">
                <a:solidFill>
                  <a:schemeClr val="bg1"/>
                </a:solidFill>
                <a:latin typeface="Times New Roman" panose="02020603050405020304" pitchFamily="18" charset="0"/>
                <a:ea typeface="Calibri" panose="020F0502020204030204" pitchFamily="34" charset="0"/>
              </a:rPr>
              <a:t>Coordinator</a:t>
            </a:r>
          </a:p>
          <a:p>
            <a:pPr marL="114300">
              <a:spcBef>
                <a:spcPts val="600"/>
              </a:spcBef>
            </a:pP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FF0000"/>
                </a:solidFill>
                <a:latin typeface="Times New Roman" panose="02020603050405020304" pitchFamily="18" charset="0"/>
                <a:ea typeface="Calibri" panose="020F0502020204030204" pitchFamily="34" charset="0"/>
              </a:rPr>
              <a:t>Provide</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C00000"/>
                </a:solidFill>
                <a:latin typeface="Times New Roman" panose="02020603050405020304" pitchFamily="18" charset="0"/>
                <a:ea typeface="Calibri" panose="020F0502020204030204" pitchFamily="34" charset="0"/>
              </a:rPr>
              <a:t>diligent and focused onsite</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0070C0"/>
                </a:solidFill>
                <a:latin typeface="Times New Roman" panose="02020603050405020304" pitchFamily="18" charset="0"/>
                <a:ea typeface="Calibri" panose="020F0502020204030204" pitchFamily="34" charset="0"/>
              </a:rPr>
              <a:t>customer service and expertise</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C00000"/>
                </a:solidFill>
                <a:latin typeface="Times New Roman" panose="02020603050405020304" pitchFamily="18" charset="0"/>
                <a:ea typeface="Calibri" panose="020F0502020204030204" pitchFamily="34" charset="0"/>
              </a:rPr>
              <a:t>necessary</a:t>
            </a:r>
            <a:r>
              <a:rPr lang="en-US" sz="2000" dirty="0">
                <a:solidFill>
                  <a:schemeClr val="bg1"/>
                </a:solidFill>
                <a:latin typeface="Times New Roman" panose="02020603050405020304" pitchFamily="18" charset="0"/>
                <a:ea typeface="Calibri" panose="020F0502020204030204" pitchFamily="34" charset="0"/>
              </a:rPr>
              <a:t> to ensure </a:t>
            </a:r>
            <a:r>
              <a:rPr lang="en-US" sz="2000" b="1" dirty="0">
                <a:solidFill>
                  <a:srgbClr val="0070C0"/>
                </a:solidFill>
                <a:latin typeface="Times New Roman" panose="02020603050405020304" pitchFamily="18" charset="0"/>
                <a:ea typeface="Calibri" panose="020F0502020204030204" pitchFamily="34" charset="0"/>
              </a:rPr>
              <a:t>customer event success</a:t>
            </a:r>
            <a:r>
              <a:rPr lang="en-US" sz="2000" dirty="0">
                <a:solidFill>
                  <a:schemeClr val="bg1"/>
                </a:solidFill>
                <a:latin typeface="Times New Roman" panose="02020603050405020304" pitchFamily="18" charset="0"/>
                <a:ea typeface="Calibri" panose="020F0502020204030204" pitchFamily="34" charset="0"/>
              </a:rPr>
              <a:t>.</a:t>
            </a:r>
          </a:p>
          <a:p>
            <a:pPr marL="114300">
              <a:spcBef>
                <a:spcPts val="600"/>
              </a:spcBef>
            </a:pP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FF0000"/>
                </a:solidFill>
                <a:latin typeface="Times New Roman" panose="02020603050405020304" pitchFamily="18" charset="0"/>
                <a:ea typeface="Calibri" panose="020F0502020204030204" pitchFamily="34" charset="0"/>
              </a:rPr>
              <a:t>Compliance</a:t>
            </a:r>
            <a:r>
              <a:rPr lang="en-US" sz="2000" dirty="0">
                <a:solidFill>
                  <a:schemeClr val="bg1"/>
                </a:solidFill>
                <a:latin typeface="Times New Roman" panose="02020603050405020304" pitchFamily="18" charset="0"/>
                <a:ea typeface="Calibri" panose="020F0502020204030204" pitchFamily="34" charset="0"/>
              </a:rPr>
              <a:t> with </a:t>
            </a:r>
            <a:r>
              <a:rPr lang="en-US" sz="2000" b="1" dirty="0">
                <a:solidFill>
                  <a:srgbClr val="C00000"/>
                </a:solidFill>
                <a:latin typeface="Times New Roman" panose="02020603050405020304" pitchFamily="18" charset="0"/>
                <a:ea typeface="Calibri" panose="020F0502020204030204" pitchFamily="34" charset="0"/>
              </a:rPr>
              <a:t>all</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0070C0"/>
                </a:solidFill>
                <a:latin typeface="Times New Roman" panose="02020603050405020304" pitchFamily="18" charset="0"/>
                <a:ea typeface="Calibri" panose="020F0502020204030204" pitchFamily="34" charset="0"/>
              </a:rPr>
              <a:t>campus policies and procedures</a:t>
            </a:r>
            <a:r>
              <a:rPr lang="en-US" sz="2000" dirty="0">
                <a:solidFill>
                  <a:schemeClr val="bg1"/>
                </a:solidFill>
                <a:latin typeface="Times New Roman" panose="02020603050405020304" pitchFamily="18" charset="0"/>
                <a:ea typeface="Calibri" panose="020F0502020204030204" pitchFamily="34" charset="0"/>
              </a:rPr>
              <a:t>.</a:t>
            </a:r>
          </a:p>
        </p:txBody>
      </p:sp>
      <p:sp>
        <p:nvSpPr>
          <p:cNvPr id="17" name="Content Placeholder 8"/>
          <p:cNvSpPr>
            <a:spLocks noGrp="1"/>
          </p:cNvSpPr>
          <p:nvPr>
            <p:ph sz="half" idx="2"/>
          </p:nvPr>
        </p:nvSpPr>
        <p:spPr>
          <a:xfrm>
            <a:off x="6819530" y="1499601"/>
            <a:ext cx="4932187" cy="4570124"/>
          </a:xfrm>
          <a:ln>
            <a:solidFill>
              <a:srgbClr val="993300"/>
            </a:solidFill>
          </a:ln>
        </p:spPr>
        <p:txBody>
          <a:bodyPr>
            <a:normAutofit fontScale="92500" lnSpcReduction="10000"/>
          </a:bodyPr>
          <a:lstStyle/>
          <a:p>
            <a:pPr marL="0" indent="0" algn="ctr">
              <a:buNone/>
            </a:pPr>
            <a:r>
              <a:rPr lang="en-US" sz="2000" b="1" dirty="0" smtClean="0">
                <a:solidFill>
                  <a:srgbClr val="993300"/>
                </a:solidFill>
              </a:rPr>
              <a:t>Key Components of </a:t>
            </a:r>
            <a:r>
              <a:rPr lang="en-US" sz="2000" b="1" u="sng" dirty="0" smtClean="0">
                <a:solidFill>
                  <a:srgbClr val="993300"/>
                </a:solidFill>
              </a:rPr>
              <a:t>Outcomes</a:t>
            </a:r>
          </a:p>
          <a:p>
            <a:pPr marL="0" indent="0">
              <a:buNone/>
            </a:pPr>
            <a:r>
              <a:rPr lang="en-US" sz="2200" b="1" dirty="0" smtClean="0">
                <a:solidFill>
                  <a:srgbClr val="993300"/>
                </a:solidFill>
              </a:rPr>
              <a:t> </a:t>
            </a:r>
            <a:endParaRPr lang="en-US" sz="2000" b="1" dirty="0" smtClean="0">
              <a:solidFill>
                <a:srgbClr val="00B050"/>
              </a:solidFill>
            </a:endParaRPr>
          </a:p>
          <a:p>
            <a:pPr marL="0" indent="0">
              <a:spcBef>
                <a:spcPts val="0"/>
              </a:spcBef>
              <a:buNone/>
            </a:pPr>
            <a:r>
              <a:rPr lang="en-US" sz="2000" b="1" dirty="0" smtClean="0">
                <a:solidFill>
                  <a:srgbClr val="FF0000"/>
                </a:solidFill>
              </a:rPr>
              <a:t>Verbs! </a:t>
            </a:r>
            <a:r>
              <a:rPr lang="en-US" sz="2000" b="1" dirty="0">
                <a:solidFill>
                  <a:srgbClr val="FF0000"/>
                </a:solidFill>
              </a:rPr>
              <a:t>d</a:t>
            </a:r>
            <a:r>
              <a:rPr lang="en-US" sz="2000" b="1" dirty="0" smtClean="0">
                <a:solidFill>
                  <a:srgbClr val="FF0000"/>
                </a:solidFill>
              </a:rPr>
              <a:t>escribing “what” Outcomes</a:t>
            </a:r>
          </a:p>
          <a:p>
            <a:pPr marL="0" indent="0">
              <a:spcBef>
                <a:spcPts val="1800"/>
              </a:spcBef>
              <a:buNone/>
            </a:pPr>
            <a:r>
              <a:rPr lang="en-US" sz="2000" b="1" dirty="0" smtClean="0">
                <a:solidFill>
                  <a:srgbClr val="0070C0"/>
                </a:solidFill>
              </a:rPr>
              <a:t>Focus of Outcomes</a:t>
            </a:r>
          </a:p>
          <a:p>
            <a:pPr marL="0" indent="0">
              <a:spcBef>
                <a:spcPts val="1800"/>
              </a:spcBef>
              <a:buNone/>
            </a:pPr>
            <a:r>
              <a:rPr lang="en-US" sz="2000" b="1" dirty="0" smtClean="0">
                <a:solidFill>
                  <a:srgbClr val="C00000"/>
                </a:solidFill>
              </a:rPr>
              <a:t>Adjectives that enhance understanding</a:t>
            </a:r>
          </a:p>
          <a:p>
            <a:pPr marL="0" indent="0">
              <a:spcBef>
                <a:spcPts val="1800"/>
              </a:spcBef>
              <a:buNone/>
            </a:pPr>
            <a:endParaRPr lang="en-US" sz="2000" b="1" dirty="0">
              <a:solidFill>
                <a:srgbClr val="C00000"/>
              </a:solidFill>
            </a:endParaRPr>
          </a:p>
          <a:p>
            <a:pPr marL="0" indent="0">
              <a:spcBef>
                <a:spcPts val="1800"/>
              </a:spcBef>
              <a:buNone/>
            </a:pPr>
            <a:r>
              <a:rPr lang="en-US" sz="2000" b="1" dirty="0" smtClean="0">
                <a:solidFill>
                  <a:srgbClr val="000099"/>
                </a:solidFill>
              </a:rPr>
              <a:t>The OUTCOMES section is one of the key areas used to determine the caliber and scope of the position.  Be clear about what the position is responsible for achieving - what it is accountable for accomplishing that is different from other positions.</a:t>
            </a:r>
          </a:p>
        </p:txBody>
      </p:sp>
      <p:cxnSp>
        <p:nvCxnSpPr>
          <p:cNvPr id="26" name="Straight Connector 25"/>
          <p:cNvCxnSpPr/>
          <p:nvPr/>
        </p:nvCxnSpPr>
        <p:spPr>
          <a:xfrm>
            <a:off x="6351240" y="2506588"/>
            <a:ext cx="46829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048287" y="3043402"/>
            <a:ext cx="679435" cy="459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62216" y="3495806"/>
            <a:ext cx="748125" cy="117507"/>
          </a:xfrm>
          <a:prstGeom prst="line">
            <a:avLst/>
          </a:prstGeom>
          <a:ln w="19050">
            <a:solidFill>
              <a:srgbClr val="9933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963089" y="3699641"/>
            <a:ext cx="5992428" cy="2771015"/>
          </a:xfrm>
          <a:prstGeom prst="ellipse">
            <a:avLst/>
          </a:prstGeom>
          <a:noFill/>
          <a:ln w="3810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555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ppt_x"/>
                                          </p:val>
                                        </p:tav>
                                        <p:tav tm="100000">
                                          <p:val>
                                            <p:strVal val="#ppt_x"/>
                                          </p:val>
                                        </p:tav>
                                      </p:tavLst>
                                    </p:anim>
                                    <p:anim calcmode="lin" valueType="num">
                                      <p:cBhvr additive="base">
                                        <p:cTn id="12" dur="500" fill="hold"/>
                                        <p:tgtEl>
                                          <p:spTgt spid="3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7">
                                            <p:bg/>
                                          </p:spTgt>
                                        </p:tgtEl>
                                        <p:attrNameLst>
                                          <p:attrName>style.visibility</p:attrName>
                                        </p:attrNameLst>
                                      </p:cBhvr>
                                      <p:to>
                                        <p:strVal val="visible"/>
                                      </p:to>
                                    </p:set>
                                    <p:anim calcmode="lin" valueType="num">
                                      <p:cBhvr additive="base">
                                        <p:cTn id="19" dur="1000" fill="hold"/>
                                        <p:tgtEl>
                                          <p:spTgt spid="17">
                                            <p:bg/>
                                          </p:spTgt>
                                        </p:tgtEl>
                                        <p:attrNameLst>
                                          <p:attrName>ppt_x</p:attrName>
                                        </p:attrNameLst>
                                      </p:cBhvr>
                                      <p:tavLst>
                                        <p:tav tm="0">
                                          <p:val>
                                            <p:strVal val="1+#ppt_w/2"/>
                                          </p:val>
                                        </p:tav>
                                        <p:tav tm="100000">
                                          <p:val>
                                            <p:strVal val="#ppt_x"/>
                                          </p:val>
                                        </p:tav>
                                      </p:tavLst>
                                    </p:anim>
                                    <p:anim calcmode="lin" valueType="num">
                                      <p:cBhvr additive="base">
                                        <p:cTn id="20" dur="1000" fill="hold"/>
                                        <p:tgtEl>
                                          <p:spTgt spid="17">
                                            <p:bg/>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anim calcmode="lin" valueType="num">
                                      <p:cBhvr additive="base">
                                        <p:cTn id="23" dur="10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17">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7">
                                            <p:txEl>
                                              <p:pRg st="1" end="1"/>
                                            </p:txEl>
                                          </p:spTgt>
                                        </p:tgtEl>
                                        <p:attrNameLst>
                                          <p:attrName>style.visibility</p:attrName>
                                        </p:attrNameLst>
                                      </p:cBhvr>
                                      <p:to>
                                        <p:strVal val="visible"/>
                                      </p:to>
                                    </p:set>
                                    <p:anim calcmode="lin" valueType="num">
                                      <p:cBhvr additive="base">
                                        <p:cTn id="27" dur="1000" fill="hold"/>
                                        <p:tgtEl>
                                          <p:spTgt spid="17">
                                            <p:txEl>
                                              <p:pRg st="1" end="1"/>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17">
                                            <p:txEl>
                                              <p:pRg st="1" end="1"/>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17">
                                            <p:txEl>
                                              <p:pRg st="2" end="2"/>
                                            </p:txEl>
                                          </p:spTgt>
                                        </p:tgtEl>
                                        <p:attrNameLst>
                                          <p:attrName>style.visibility</p:attrName>
                                        </p:attrNameLst>
                                      </p:cBhvr>
                                      <p:to>
                                        <p:strVal val="visible"/>
                                      </p:to>
                                    </p:set>
                                    <p:anim calcmode="lin" valueType="num">
                                      <p:cBhvr additive="base">
                                        <p:cTn id="31" dur="1000" fill="hold"/>
                                        <p:tgtEl>
                                          <p:spTgt spid="17">
                                            <p:txEl>
                                              <p:pRg st="2" end="2"/>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17">
                                            <p:txEl>
                                              <p:pRg st="2" end="2"/>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17">
                                            <p:txEl>
                                              <p:pRg st="3" end="3"/>
                                            </p:txEl>
                                          </p:spTgt>
                                        </p:tgtEl>
                                        <p:attrNameLst>
                                          <p:attrName>style.visibility</p:attrName>
                                        </p:attrNameLst>
                                      </p:cBhvr>
                                      <p:to>
                                        <p:strVal val="visible"/>
                                      </p:to>
                                    </p:set>
                                    <p:anim calcmode="lin" valueType="num">
                                      <p:cBhvr additive="base">
                                        <p:cTn id="35" dur="1000" fill="hold"/>
                                        <p:tgtEl>
                                          <p:spTgt spid="17">
                                            <p:txEl>
                                              <p:pRg st="3" end="3"/>
                                            </p:txEl>
                                          </p:spTgt>
                                        </p:tgtEl>
                                        <p:attrNameLst>
                                          <p:attrName>ppt_x</p:attrName>
                                        </p:attrNameLst>
                                      </p:cBhvr>
                                      <p:tavLst>
                                        <p:tav tm="0">
                                          <p:val>
                                            <p:strVal val="1+#ppt_w/2"/>
                                          </p:val>
                                        </p:tav>
                                        <p:tav tm="100000">
                                          <p:val>
                                            <p:strVal val="#ppt_x"/>
                                          </p:val>
                                        </p:tav>
                                      </p:tavLst>
                                    </p:anim>
                                    <p:anim calcmode="lin" valueType="num">
                                      <p:cBhvr additive="base">
                                        <p:cTn id="36" dur="1000" fill="hold"/>
                                        <p:tgtEl>
                                          <p:spTgt spid="17">
                                            <p:txEl>
                                              <p:pRg st="3" end="3"/>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17">
                                            <p:txEl>
                                              <p:pRg st="4" end="4"/>
                                            </p:txEl>
                                          </p:spTgt>
                                        </p:tgtEl>
                                        <p:attrNameLst>
                                          <p:attrName>style.visibility</p:attrName>
                                        </p:attrNameLst>
                                      </p:cBhvr>
                                      <p:to>
                                        <p:strVal val="visible"/>
                                      </p:to>
                                    </p:set>
                                    <p:anim calcmode="lin" valueType="num">
                                      <p:cBhvr additive="base">
                                        <p:cTn id="39" dur="1000" fill="hold"/>
                                        <p:tgtEl>
                                          <p:spTgt spid="17">
                                            <p:txEl>
                                              <p:pRg st="4" end="4"/>
                                            </p:txEl>
                                          </p:spTgt>
                                        </p:tgtEl>
                                        <p:attrNameLst>
                                          <p:attrName>ppt_x</p:attrName>
                                        </p:attrNameLst>
                                      </p:cBhvr>
                                      <p:tavLst>
                                        <p:tav tm="0">
                                          <p:val>
                                            <p:strVal val="1+#ppt_w/2"/>
                                          </p:val>
                                        </p:tav>
                                        <p:tav tm="100000">
                                          <p:val>
                                            <p:strVal val="#ppt_x"/>
                                          </p:val>
                                        </p:tav>
                                      </p:tavLst>
                                    </p:anim>
                                    <p:anim calcmode="lin" valueType="num">
                                      <p:cBhvr additive="base">
                                        <p:cTn id="40" dur="1000" fill="hold"/>
                                        <p:tgtEl>
                                          <p:spTgt spid="1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3" fill="hold" grpId="0" nodeType="clickEffect">
                                  <p:stCondLst>
                                    <p:cond delay="0"/>
                                  </p:stCondLst>
                                  <p:childTnLst>
                                    <p:set>
                                      <p:cBhvr>
                                        <p:cTn id="44" dur="1" fill="hold">
                                          <p:stCondLst>
                                            <p:cond delay="0"/>
                                          </p:stCondLst>
                                        </p:cTn>
                                        <p:tgtEl>
                                          <p:spTgt spid="17">
                                            <p:txEl>
                                              <p:pRg st="6" end="6"/>
                                            </p:txEl>
                                          </p:spTgt>
                                        </p:tgtEl>
                                        <p:attrNameLst>
                                          <p:attrName>style.visibility</p:attrName>
                                        </p:attrNameLst>
                                      </p:cBhvr>
                                      <p:to>
                                        <p:strVal val="visible"/>
                                      </p:to>
                                    </p:set>
                                    <p:anim calcmode="lin" valueType="num">
                                      <p:cBhvr additive="base">
                                        <p:cTn id="45" dur="1000" fill="hold"/>
                                        <p:tgtEl>
                                          <p:spTgt spid="17">
                                            <p:txEl>
                                              <p:pRg st="6" end="6"/>
                                            </p:txEl>
                                          </p:spTgt>
                                        </p:tgtEl>
                                        <p:attrNameLst>
                                          <p:attrName>ppt_x</p:attrName>
                                        </p:attrNameLst>
                                      </p:cBhvr>
                                      <p:tavLst>
                                        <p:tav tm="0">
                                          <p:val>
                                            <p:strVal val="1+#ppt_w/2"/>
                                          </p:val>
                                        </p:tav>
                                        <p:tav tm="100000">
                                          <p:val>
                                            <p:strVal val="#ppt_x"/>
                                          </p:val>
                                        </p:tav>
                                      </p:tavLst>
                                    </p:anim>
                                    <p:anim calcmode="lin" valueType="num">
                                      <p:cBhvr additive="base">
                                        <p:cTn id="46" dur="1000" fill="hold"/>
                                        <p:tgtEl>
                                          <p:spTgt spid="17">
                                            <p:txEl>
                                              <p:pRg st="6" end="6"/>
                                            </p:txEl>
                                          </p:spTgt>
                                        </p:tgtEl>
                                        <p:attrNameLst>
                                          <p:attrName>ppt_y</p:attrName>
                                        </p:attrNameLst>
                                      </p:cBhvr>
                                      <p:tavLst>
                                        <p:tav tm="0">
                                          <p:val>
                                            <p:strVal val="0-#ppt_h/2"/>
                                          </p:val>
                                        </p:tav>
                                        <p:tav tm="100000">
                                          <p:val>
                                            <p:strVal val="#ppt_y"/>
                                          </p:val>
                                        </p:tav>
                                      </p:tavLst>
                                    </p:anim>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977900" y="1499601"/>
            <a:ext cx="5702300" cy="4240425"/>
          </a:xfrm>
        </p:spPr>
        <p:txBody>
          <a:bodyPr>
            <a:normAutofit fontScale="77500" lnSpcReduction="20000"/>
          </a:bodyPr>
          <a:lstStyle/>
          <a:p>
            <a:pPr marL="509588" indent="-509588">
              <a:buNone/>
            </a:pPr>
            <a:r>
              <a:rPr lang="en-US" sz="2400" b="1" dirty="0" smtClean="0">
                <a:solidFill>
                  <a:srgbClr val="993300"/>
                </a:solidFill>
              </a:rPr>
              <a:t>Q.  How is a PD structured?</a:t>
            </a:r>
          </a:p>
          <a:p>
            <a:pPr marL="509588" indent="-509588">
              <a:buNone/>
            </a:pPr>
            <a:r>
              <a:rPr lang="en-US" sz="2400" b="1" dirty="0" smtClean="0">
                <a:solidFill>
                  <a:srgbClr val="993300"/>
                </a:solidFill>
              </a:rPr>
              <a:t>A.  There are 8 sections:</a:t>
            </a:r>
          </a:p>
          <a:p>
            <a:pPr marL="1435100" indent="-1257300">
              <a:buNone/>
            </a:pPr>
            <a:r>
              <a:rPr lang="en-US" sz="2400" b="1" dirty="0">
                <a:solidFill>
                  <a:srgbClr val="993300"/>
                </a:solidFill>
              </a:rPr>
              <a:t>Section 1:  </a:t>
            </a:r>
            <a:r>
              <a:rPr lang="en-US" sz="2400" b="1" dirty="0" smtClean="0">
                <a:solidFill>
                  <a:srgbClr val="993300"/>
                </a:solidFill>
              </a:rPr>
              <a:t>Incumbent </a:t>
            </a:r>
            <a:r>
              <a:rPr lang="en-US" sz="2400" b="1" dirty="0">
                <a:solidFill>
                  <a:srgbClr val="993300"/>
                </a:solidFill>
              </a:rPr>
              <a:t>and Position Information</a:t>
            </a:r>
          </a:p>
          <a:p>
            <a:pPr marL="1435100" indent="-1257300">
              <a:buNone/>
            </a:pPr>
            <a:r>
              <a:rPr lang="en-US" sz="2400" b="1" dirty="0">
                <a:solidFill>
                  <a:srgbClr val="993300"/>
                </a:solidFill>
              </a:rPr>
              <a:t>Section 2:  </a:t>
            </a:r>
            <a:r>
              <a:rPr lang="en-US" sz="2400" b="1" u="sng" dirty="0">
                <a:solidFill>
                  <a:srgbClr val="993300"/>
                </a:solidFill>
              </a:rPr>
              <a:t>Summary</a:t>
            </a:r>
            <a:r>
              <a:rPr lang="en-US" sz="2400" b="1" dirty="0">
                <a:solidFill>
                  <a:srgbClr val="993300"/>
                </a:solidFill>
              </a:rPr>
              <a:t> of Position </a:t>
            </a:r>
            <a:r>
              <a:rPr lang="en-US" sz="2400" b="1" u="sng" dirty="0">
                <a:solidFill>
                  <a:srgbClr val="993300"/>
                </a:solidFill>
              </a:rPr>
              <a:t>Purpose</a:t>
            </a:r>
          </a:p>
          <a:p>
            <a:pPr marL="1435100" indent="-1257300">
              <a:buNone/>
            </a:pPr>
            <a:r>
              <a:rPr lang="en-US" sz="2400" b="1" dirty="0">
                <a:solidFill>
                  <a:srgbClr val="0070C0"/>
                </a:solidFill>
              </a:rPr>
              <a:t>Section 3:  Position </a:t>
            </a:r>
            <a:r>
              <a:rPr lang="en-US" sz="2400" b="1" u="sng" dirty="0">
                <a:solidFill>
                  <a:srgbClr val="0070C0"/>
                </a:solidFill>
              </a:rPr>
              <a:t>Duties in Detail</a:t>
            </a:r>
          </a:p>
          <a:p>
            <a:pPr marL="1435100" indent="-1257300">
              <a:buNone/>
            </a:pPr>
            <a:r>
              <a:rPr lang="en-US" sz="2400" b="1" dirty="0">
                <a:solidFill>
                  <a:srgbClr val="993300"/>
                </a:solidFill>
              </a:rPr>
              <a:t>Section 4:  Knowledge and Expertise </a:t>
            </a:r>
          </a:p>
          <a:p>
            <a:pPr marL="1435100" indent="-1257300">
              <a:buNone/>
            </a:pPr>
            <a:r>
              <a:rPr lang="en-US" sz="2400" b="1" dirty="0">
                <a:solidFill>
                  <a:srgbClr val="993300"/>
                </a:solidFill>
              </a:rPr>
              <a:t>Section 5:  Degree of Independence and </a:t>
            </a:r>
            <a:endParaRPr lang="en-US" sz="2400" b="1" dirty="0" smtClean="0">
              <a:solidFill>
                <a:srgbClr val="993300"/>
              </a:solidFill>
            </a:endParaRPr>
          </a:p>
          <a:p>
            <a:pPr marL="1435100" indent="-1257300">
              <a:spcBef>
                <a:spcPts val="0"/>
              </a:spcBef>
              <a:buNone/>
            </a:pPr>
            <a:r>
              <a:rPr lang="en-US" sz="2400" b="1" dirty="0">
                <a:solidFill>
                  <a:srgbClr val="993300"/>
                </a:solidFill>
              </a:rPr>
              <a:t>	</a:t>
            </a:r>
            <a:r>
              <a:rPr lang="en-US" sz="2400" b="1" dirty="0" smtClean="0">
                <a:solidFill>
                  <a:srgbClr val="993300"/>
                </a:solidFill>
              </a:rPr>
              <a:t>Decision-Making </a:t>
            </a:r>
            <a:r>
              <a:rPr lang="en-US" sz="2400" b="1" dirty="0">
                <a:solidFill>
                  <a:srgbClr val="993300"/>
                </a:solidFill>
              </a:rPr>
              <a:t>Impact</a:t>
            </a:r>
          </a:p>
          <a:p>
            <a:pPr marL="1435100" indent="-1257300">
              <a:buNone/>
            </a:pPr>
            <a:r>
              <a:rPr lang="en-US" sz="2400" b="1" dirty="0">
                <a:solidFill>
                  <a:srgbClr val="993300"/>
                </a:solidFill>
              </a:rPr>
              <a:t>Section 6:  Supervisory Responsibilities</a:t>
            </a:r>
          </a:p>
          <a:p>
            <a:pPr marL="1435100" indent="-1257300">
              <a:buNone/>
            </a:pPr>
            <a:r>
              <a:rPr lang="en-US" sz="2400" b="1" dirty="0">
                <a:solidFill>
                  <a:srgbClr val="993300"/>
                </a:solidFill>
              </a:rPr>
              <a:t>Section 7:  </a:t>
            </a:r>
            <a:r>
              <a:rPr lang="en-US" sz="2400" b="1" dirty="0" smtClean="0">
                <a:solidFill>
                  <a:srgbClr val="993300"/>
                </a:solidFill>
              </a:rPr>
              <a:t>Fiscal </a:t>
            </a:r>
            <a:r>
              <a:rPr lang="en-US" sz="2400" b="1" dirty="0">
                <a:solidFill>
                  <a:srgbClr val="993300"/>
                </a:solidFill>
              </a:rPr>
              <a:t>Authority</a:t>
            </a:r>
          </a:p>
          <a:p>
            <a:pPr marL="1435100" indent="-1257300">
              <a:buNone/>
            </a:pPr>
            <a:r>
              <a:rPr lang="en-US" sz="2400" b="1" dirty="0">
                <a:solidFill>
                  <a:srgbClr val="993300"/>
                </a:solidFill>
              </a:rPr>
              <a:t>Section 8:  Additional Position Demands</a:t>
            </a:r>
          </a:p>
          <a:p>
            <a:pPr marL="509588" indent="-509588">
              <a:buNone/>
            </a:pPr>
            <a:endParaRPr lang="en-US" sz="2400" b="1" dirty="0" smtClean="0">
              <a:solidFill>
                <a:srgbClr val="993300"/>
              </a:solidFill>
            </a:endParaRPr>
          </a:p>
        </p:txBody>
      </p:sp>
      <p:sp>
        <p:nvSpPr>
          <p:cNvPr id="9" name="Content Placeholder 8"/>
          <p:cNvSpPr>
            <a:spLocks noGrp="1"/>
          </p:cNvSpPr>
          <p:nvPr>
            <p:ph sz="half" idx="2"/>
          </p:nvPr>
        </p:nvSpPr>
        <p:spPr>
          <a:xfrm>
            <a:off x="6819530" y="1499601"/>
            <a:ext cx="4610469" cy="4240425"/>
          </a:xfrm>
        </p:spPr>
        <p:txBody>
          <a:bodyPr>
            <a:normAutofit fontScale="77500" lnSpcReduction="20000"/>
          </a:bodyPr>
          <a:lstStyle/>
          <a:p>
            <a:pPr marL="0" indent="0">
              <a:buNone/>
            </a:pPr>
            <a:endParaRPr lang="en-US" sz="2400" b="1" dirty="0">
              <a:solidFill>
                <a:srgbClr val="0070C0"/>
              </a:solidFill>
            </a:endParaRPr>
          </a:p>
          <a:p>
            <a:pPr marL="0" indent="0">
              <a:buNone/>
            </a:pPr>
            <a:r>
              <a:rPr lang="en-US" sz="2400" b="1" u="sng" dirty="0">
                <a:solidFill>
                  <a:srgbClr val="0070C0"/>
                </a:solidFill>
              </a:rPr>
              <a:t>Essential Duties </a:t>
            </a:r>
            <a:r>
              <a:rPr lang="en-US" sz="2400" b="1" dirty="0">
                <a:solidFill>
                  <a:srgbClr val="0070C0"/>
                </a:solidFill>
              </a:rPr>
              <a:t>are those that are core to position’s value to the department/college and necessary to complete the position’s work. </a:t>
            </a:r>
            <a:endParaRPr lang="en-US" sz="2400" b="1" dirty="0" smtClean="0">
              <a:solidFill>
                <a:srgbClr val="0070C0"/>
              </a:solidFill>
            </a:endParaRPr>
          </a:p>
          <a:p>
            <a:pPr marL="0" indent="0">
              <a:buNone/>
            </a:pPr>
            <a:r>
              <a:rPr lang="en-US" sz="2400" b="1" dirty="0" smtClean="0">
                <a:solidFill>
                  <a:srgbClr val="0070C0"/>
                </a:solidFill>
              </a:rPr>
              <a:t>Include </a:t>
            </a:r>
            <a:r>
              <a:rPr lang="en-US" sz="2400" b="1" dirty="0">
                <a:solidFill>
                  <a:srgbClr val="0070C0"/>
                </a:solidFill>
              </a:rPr>
              <a:t>any duty that comprises 5% or more of position’s overall importance.  </a:t>
            </a:r>
            <a:endParaRPr lang="en-US" sz="2400" b="1" dirty="0" smtClean="0">
              <a:solidFill>
                <a:srgbClr val="0070C0"/>
              </a:solidFill>
            </a:endParaRPr>
          </a:p>
          <a:p>
            <a:pPr marL="0" indent="0">
              <a:buNone/>
            </a:pPr>
            <a:r>
              <a:rPr lang="en-US" sz="2400" b="1" dirty="0" smtClean="0">
                <a:solidFill>
                  <a:srgbClr val="0070C0"/>
                </a:solidFill>
              </a:rPr>
              <a:t>Be </a:t>
            </a:r>
            <a:r>
              <a:rPr lang="en-US" sz="2400" b="1" dirty="0">
                <a:solidFill>
                  <a:srgbClr val="0070C0"/>
                </a:solidFill>
              </a:rPr>
              <a:t>clear and complete when describing Essential </a:t>
            </a:r>
            <a:r>
              <a:rPr lang="en-US" sz="2400" b="1" dirty="0" smtClean="0">
                <a:solidFill>
                  <a:srgbClr val="0070C0"/>
                </a:solidFill>
              </a:rPr>
              <a:t>Duties.</a:t>
            </a:r>
          </a:p>
          <a:p>
            <a:pPr marL="0" indent="0">
              <a:lnSpc>
                <a:spcPct val="120000"/>
              </a:lnSpc>
              <a:buNone/>
            </a:pPr>
            <a:r>
              <a:rPr lang="en-US" sz="2400" b="1" i="1" u="sng" dirty="0" smtClean="0">
                <a:solidFill>
                  <a:srgbClr val="FF0000"/>
                </a:solidFill>
              </a:rPr>
              <a:t>This Section is the real core of the PD.</a:t>
            </a:r>
            <a:r>
              <a:rPr lang="en-US" sz="2400" b="1" i="1" dirty="0" smtClean="0">
                <a:solidFill>
                  <a:srgbClr val="FF0000"/>
                </a:solidFill>
              </a:rPr>
              <a:t>  It is the most important section to write completely and accurately in order to capture the nature of the position’s work. </a:t>
            </a:r>
            <a:r>
              <a:rPr lang="en-US" sz="2400" b="1" i="1" dirty="0" smtClean="0">
                <a:solidFill>
                  <a:srgbClr val="993300"/>
                </a:solidFill>
              </a:rPr>
              <a:t> </a:t>
            </a: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1" name="Rounded Rectangle 10"/>
          <p:cNvSpPr/>
          <p:nvPr/>
        </p:nvSpPr>
        <p:spPr>
          <a:xfrm>
            <a:off x="1128692" y="2918029"/>
            <a:ext cx="4610468" cy="317500"/>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77704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heel(1)">
                                      <p:cBhvr>
                                        <p:cTn id="7" dur="2000"/>
                                        <p:tgtEl>
                                          <p:spTgt spid="9">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wheel(1)">
                                      <p:cBhvr>
                                        <p:cTn id="10" dur="2000"/>
                                        <p:tgtEl>
                                          <p:spTgt spid="9">
                                            <p:txEl>
                                              <p:pRg st="2" end="2"/>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wheel(1)">
                                      <p:cBhvr>
                                        <p:cTn id="13" dur="2000"/>
                                        <p:tgtEl>
                                          <p:spTgt spid="9">
                                            <p:txEl>
                                              <p:pRg st="3" end="3"/>
                                            </p:txEl>
                                          </p:spTgt>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wheel(1)">
                                      <p:cBhvr>
                                        <p:cTn id="20"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5355312"/>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1  </a:t>
            </a:r>
            <a:r>
              <a:rPr lang="en-US" sz="2000" dirty="0" smtClean="0">
                <a:solidFill>
                  <a:schemeClr val="bg1"/>
                </a:solidFill>
                <a:latin typeface="Times New Roman" panose="02020603050405020304" pitchFamily="18" charset="0"/>
                <a:ea typeface="Calibri" panose="020F0502020204030204" pitchFamily="34" charset="0"/>
              </a:rPr>
              <a:t>    SECTION 3</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3:  Position Duties in Detail:</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smtClean="0">
                <a:solidFill>
                  <a:schemeClr val="bg1"/>
                </a:solidFill>
                <a:latin typeface="Times New Roman" panose="02020603050405020304" pitchFamily="18" charset="0"/>
                <a:ea typeface="Calibri" panose="020F0502020204030204" pitchFamily="34" charset="0"/>
              </a:rPr>
              <a:t>Deputy Director</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1.	</a:t>
            </a:r>
            <a:r>
              <a:rPr lang="en-US" b="1" dirty="0">
                <a:solidFill>
                  <a:srgbClr val="FF0000"/>
                </a:solidFill>
                <a:latin typeface="Times New Roman" panose="02020603050405020304" pitchFamily="18" charset="0"/>
                <a:ea typeface="Calibri" panose="020F0502020204030204" pitchFamily="34" charset="0"/>
              </a:rPr>
              <a:t>Ensures</a:t>
            </a:r>
            <a:r>
              <a:rPr lang="en-US" dirty="0">
                <a:solidFill>
                  <a:schemeClr val="bg1"/>
                </a:solidFill>
                <a:latin typeface="Times New Roman" panose="02020603050405020304" pitchFamily="18" charset="0"/>
                <a:ea typeface="Calibri" panose="020F0502020204030204" pitchFamily="34" charset="0"/>
              </a:rPr>
              <a:t> that </a:t>
            </a:r>
            <a:r>
              <a:rPr lang="en-US" b="1" dirty="0">
                <a:solidFill>
                  <a:srgbClr val="3366FF"/>
                </a:solidFill>
                <a:latin typeface="Times New Roman" panose="02020603050405020304" pitchFamily="18" charset="0"/>
                <a:ea typeface="Calibri" panose="020F0502020204030204" pitchFamily="34" charset="0"/>
              </a:rPr>
              <a:t>departmental planning and implementation</a:t>
            </a:r>
            <a:r>
              <a:rPr lang="en-US" b="1" dirty="0">
                <a:solidFill>
                  <a:schemeClr val="accent4">
                    <a:lumMod val="50000"/>
                  </a:schemeClr>
                </a:solidFill>
                <a:latin typeface="Times New Roman" panose="02020603050405020304" pitchFamily="18" charset="0"/>
                <a:ea typeface="Calibri" panose="020F0502020204030204" pitchFamily="34" charset="0"/>
              </a:rPr>
              <a:t> occurs according to the goals and objectives approved by the board of directors and </a:t>
            </a:r>
            <a:r>
              <a:rPr lang="en-US" b="1" dirty="0">
                <a:solidFill>
                  <a:srgbClr val="3366FF"/>
                </a:solidFill>
                <a:latin typeface="Times New Roman" panose="02020603050405020304" pitchFamily="18" charset="0"/>
                <a:ea typeface="Calibri" panose="020F0502020204030204" pitchFamily="34" charset="0"/>
              </a:rPr>
              <a:t>delegated by the executive director</a:t>
            </a:r>
            <a:r>
              <a:rPr lang="en-US" b="1" dirty="0">
                <a:solidFill>
                  <a:schemeClr val="accent4">
                    <a:lumMod val="50000"/>
                  </a:schemeClr>
                </a:solidFill>
                <a:latin typeface="Times New Roman" panose="02020603050405020304" pitchFamily="18" charset="0"/>
                <a:ea typeface="Calibri" panose="020F0502020204030204" pitchFamily="34" charset="0"/>
              </a:rPr>
              <a:t>.</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2.	</a:t>
            </a:r>
            <a:r>
              <a:rPr lang="en-US" b="1" dirty="0">
                <a:solidFill>
                  <a:srgbClr val="FF0000"/>
                </a:solidFill>
                <a:latin typeface="Times New Roman" panose="02020603050405020304" pitchFamily="18" charset="0"/>
                <a:ea typeface="Calibri" panose="020F0502020204030204" pitchFamily="34" charset="0"/>
              </a:rPr>
              <a:t>Works with</a:t>
            </a:r>
            <a:r>
              <a:rPr lang="en-US" dirty="0">
                <a:solidFill>
                  <a:schemeClr val="bg1"/>
                </a:solidFill>
                <a:latin typeface="Times New Roman" panose="02020603050405020304" pitchFamily="18" charset="0"/>
                <a:ea typeface="Calibri" panose="020F0502020204030204" pitchFamily="34" charset="0"/>
              </a:rPr>
              <a:t> executive director to </a:t>
            </a:r>
            <a:r>
              <a:rPr lang="en-US" b="1" dirty="0">
                <a:solidFill>
                  <a:srgbClr val="FF0000"/>
                </a:solidFill>
                <a:latin typeface="Times New Roman" panose="02020603050405020304" pitchFamily="18" charset="0"/>
                <a:ea typeface="Calibri" panose="020F0502020204030204" pitchFamily="34" charset="0"/>
              </a:rPr>
              <a:t>pace and drive</a:t>
            </a:r>
            <a:r>
              <a:rPr lang="en-US" dirty="0">
                <a:solidFill>
                  <a:schemeClr val="bg1"/>
                </a:solidFill>
                <a:latin typeface="Times New Roman" panose="02020603050405020304" pitchFamily="18" charset="0"/>
                <a:ea typeface="Calibri" panose="020F0502020204030204" pitchFamily="34" charset="0"/>
              </a:rPr>
              <a:t> organization development, including</a:t>
            </a:r>
            <a:r>
              <a:rPr lang="en-US" b="1" dirty="0">
                <a:solidFill>
                  <a:srgbClr val="FF0000"/>
                </a:solidFill>
                <a:latin typeface="Times New Roman" panose="02020603050405020304" pitchFamily="18" charset="0"/>
                <a:ea typeface="Calibri" panose="020F0502020204030204" pitchFamily="34" charset="0"/>
              </a:rPr>
              <a:t> analysis and implementation</a:t>
            </a:r>
            <a:r>
              <a:rPr lang="en-US" dirty="0">
                <a:solidFill>
                  <a:schemeClr val="bg1"/>
                </a:solidFill>
                <a:latin typeface="Times New Roman" panose="02020603050405020304" pitchFamily="18" charset="0"/>
                <a:ea typeface="Calibri" panose="020F0502020204030204" pitchFamily="34" charset="0"/>
              </a:rPr>
              <a:t> of </a:t>
            </a:r>
            <a:r>
              <a:rPr lang="en-US" b="1" dirty="0">
                <a:solidFill>
                  <a:srgbClr val="3366FF"/>
                </a:solidFill>
                <a:latin typeface="Times New Roman" panose="02020603050405020304" pitchFamily="18" charset="0"/>
                <a:ea typeface="Calibri" panose="020F0502020204030204" pitchFamily="34" charset="0"/>
              </a:rPr>
              <a:t>priorities, partnerships, and infrastructure needs</a:t>
            </a:r>
            <a:r>
              <a:rPr lang="en-US" dirty="0">
                <a:solidFill>
                  <a:schemeClr val="bg1"/>
                </a:solidFill>
                <a:latin typeface="Times New Roman" panose="02020603050405020304" pitchFamily="18" charset="0"/>
                <a:ea typeface="Calibri" panose="020F0502020204030204" pitchFamily="34" charset="0"/>
              </a:rPr>
              <a:t> through the </a:t>
            </a:r>
            <a:r>
              <a:rPr lang="en-US" b="1" dirty="0">
                <a:solidFill>
                  <a:srgbClr val="FF0000"/>
                </a:solidFill>
                <a:latin typeface="Times New Roman" panose="02020603050405020304" pitchFamily="18" charset="0"/>
                <a:ea typeface="Calibri" panose="020F0502020204030204" pitchFamily="34" charset="0"/>
              </a:rPr>
              <a:t>development</a:t>
            </a:r>
            <a:r>
              <a:rPr lang="en-US" dirty="0">
                <a:solidFill>
                  <a:schemeClr val="bg1"/>
                </a:solidFill>
                <a:latin typeface="Times New Roman" panose="02020603050405020304" pitchFamily="18" charset="0"/>
                <a:ea typeface="Calibri" panose="020F0502020204030204" pitchFamily="34" charset="0"/>
              </a:rPr>
              <a:t> of </a:t>
            </a:r>
            <a:r>
              <a:rPr lang="en-US" b="1" dirty="0">
                <a:solidFill>
                  <a:srgbClr val="3366FF"/>
                </a:solidFill>
                <a:latin typeface="Times New Roman" panose="02020603050405020304" pitchFamily="18" charset="0"/>
                <a:ea typeface="Calibri" panose="020F0502020204030204" pitchFamily="34" charset="0"/>
              </a:rPr>
              <a:t>appropriate strategic approaches</a:t>
            </a:r>
            <a:r>
              <a:rPr lang="en-US" dirty="0">
                <a:solidFill>
                  <a:schemeClr val="bg1"/>
                </a:solidFill>
                <a:latin typeface="Times New Roman" panose="02020603050405020304" pitchFamily="18" charset="0"/>
                <a:ea typeface="Calibri" panose="020F0502020204030204" pitchFamily="34" charset="0"/>
              </a:rPr>
              <a:t> that align organizational, programmatic, and operational decisions.</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3.	</a:t>
            </a:r>
            <a:r>
              <a:rPr lang="en-US" b="1" dirty="0">
                <a:solidFill>
                  <a:srgbClr val="FF0000"/>
                </a:solidFill>
                <a:latin typeface="Times New Roman" panose="02020603050405020304" pitchFamily="18" charset="0"/>
                <a:ea typeface="Calibri" panose="020F0502020204030204" pitchFamily="34" charset="0"/>
              </a:rPr>
              <a:t>Ensures</a:t>
            </a:r>
            <a:r>
              <a:rPr lang="en-US" dirty="0">
                <a:solidFill>
                  <a:schemeClr val="bg1"/>
                </a:solidFill>
                <a:latin typeface="Times New Roman" panose="02020603050405020304" pitchFamily="18" charset="0"/>
                <a:ea typeface="Calibri" panose="020F0502020204030204" pitchFamily="34" charset="0"/>
              </a:rPr>
              <a:t> the </a:t>
            </a:r>
            <a:r>
              <a:rPr lang="en-US" b="1" dirty="0">
                <a:solidFill>
                  <a:srgbClr val="3366FF"/>
                </a:solidFill>
                <a:latin typeface="Times New Roman" panose="02020603050405020304" pitchFamily="18" charset="0"/>
                <a:ea typeface="Calibri" panose="020F0502020204030204" pitchFamily="34" charset="0"/>
              </a:rPr>
              <a:t>accuracy and timeliness of systems, procedures, and methods</a:t>
            </a:r>
            <a:r>
              <a:rPr lang="en-US" dirty="0">
                <a:solidFill>
                  <a:schemeClr val="bg1"/>
                </a:solidFill>
                <a:latin typeface="Times New Roman" panose="02020603050405020304" pitchFamily="18" charset="0"/>
                <a:ea typeface="Calibri" panose="020F0502020204030204" pitchFamily="34" charset="0"/>
              </a:rPr>
              <a:t> for all </a:t>
            </a:r>
            <a:r>
              <a:rPr lang="en-US" b="1" dirty="0">
                <a:solidFill>
                  <a:srgbClr val="3366FF"/>
                </a:solidFill>
                <a:latin typeface="Times New Roman" panose="02020603050405020304" pitchFamily="18" charset="0"/>
                <a:ea typeface="Calibri" panose="020F0502020204030204" pitchFamily="34" charset="0"/>
              </a:rPr>
              <a:t>financial activities</a:t>
            </a:r>
            <a:r>
              <a:rPr lang="en-US" dirty="0">
                <a:solidFill>
                  <a:schemeClr val="bg1"/>
                </a:solidFill>
                <a:latin typeface="Times New Roman" panose="02020603050405020304" pitchFamily="18" charset="0"/>
                <a:ea typeface="Calibri" panose="020F0502020204030204" pitchFamily="34" charset="0"/>
              </a:rPr>
              <a:t>, including </a:t>
            </a:r>
            <a:r>
              <a:rPr lang="en-US" b="1" dirty="0">
                <a:solidFill>
                  <a:srgbClr val="FF0000"/>
                </a:solidFill>
                <a:latin typeface="Times New Roman" panose="02020603050405020304" pitchFamily="18" charset="0"/>
                <a:ea typeface="Calibri" panose="020F0502020204030204" pitchFamily="34" charset="0"/>
              </a:rPr>
              <a:t>preparation, analysis, and presentation</a:t>
            </a:r>
            <a:r>
              <a:rPr lang="en-US" dirty="0">
                <a:solidFill>
                  <a:schemeClr val="bg1"/>
                </a:solidFill>
                <a:latin typeface="Times New Roman" panose="02020603050405020304" pitchFamily="18" charset="0"/>
                <a:ea typeface="Calibri" panose="020F0502020204030204" pitchFamily="34" charset="0"/>
              </a:rPr>
              <a:t> of </a:t>
            </a:r>
            <a:r>
              <a:rPr lang="en-US" b="1" dirty="0">
                <a:solidFill>
                  <a:srgbClr val="3366FF"/>
                </a:solidFill>
                <a:latin typeface="Times New Roman" panose="02020603050405020304" pitchFamily="18" charset="0"/>
                <a:ea typeface="Calibri" panose="020F0502020204030204" pitchFamily="34" charset="0"/>
              </a:rPr>
              <a:t>financial statements and supervision of accounting functions</a:t>
            </a:r>
            <a:r>
              <a:rPr lang="en-US" dirty="0">
                <a:solidFill>
                  <a:schemeClr val="bg1"/>
                </a:solidFill>
                <a:latin typeface="Times New Roman" panose="02020603050405020304" pitchFamily="18" charset="0"/>
                <a:ea typeface="Calibri" panose="020F0502020204030204" pitchFamily="34" charset="0"/>
              </a:rPr>
              <a:t>.</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4.	</a:t>
            </a:r>
            <a:r>
              <a:rPr lang="en-US" b="1" dirty="0">
                <a:solidFill>
                  <a:srgbClr val="FF0000"/>
                </a:solidFill>
                <a:latin typeface="Times New Roman" panose="02020603050405020304" pitchFamily="18" charset="0"/>
                <a:ea typeface="Calibri" panose="020F0502020204030204" pitchFamily="34" charset="0"/>
              </a:rPr>
              <a:t>Ensures</a:t>
            </a:r>
            <a:r>
              <a:rPr lang="en-US" dirty="0">
                <a:solidFill>
                  <a:schemeClr val="bg1"/>
                </a:solidFill>
                <a:latin typeface="Times New Roman" panose="02020603050405020304" pitchFamily="18" charset="0"/>
                <a:ea typeface="Calibri" panose="020F0502020204030204" pitchFamily="34" charset="0"/>
              </a:rPr>
              <a:t> the </a:t>
            </a:r>
            <a:r>
              <a:rPr lang="en-US" b="1" dirty="0">
                <a:solidFill>
                  <a:srgbClr val="FF0000"/>
                </a:solidFill>
                <a:latin typeface="Times New Roman" panose="02020603050405020304" pitchFamily="18" charset="0"/>
                <a:ea typeface="Calibri" panose="020F0502020204030204" pitchFamily="34" charset="0"/>
              </a:rPr>
              <a:t>production</a:t>
            </a:r>
            <a:r>
              <a:rPr lang="en-US" dirty="0">
                <a:solidFill>
                  <a:schemeClr val="bg1"/>
                </a:solidFill>
                <a:latin typeface="Times New Roman" panose="02020603050405020304" pitchFamily="18" charset="0"/>
                <a:ea typeface="Calibri" panose="020F0502020204030204" pitchFamily="34" charset="0"/>
              </a:rPr>
              <a:t> of </a:t>
            </a:r>
            <a:r>
              <a:rPr lang="en-US" b="1" dirty="0">
                <a:solidFill>
                  <a:srgbClr val="3366FF"/>
                </a:solidFill>
                <a:latin typeface="Times New Roman" panose="02020603050405020304" pitchFamily="18" charset="0"/>
                <a:ea typeface="Calibri" panose="020F0502020204030204" pitchFamily="34" charset="0"/>
              </a:rPr>
              <a:t>end-of-month financial reports, bank reconciliation, audit information, and other fiscal services</a:t>
            </a:r>
            <a:r>
              <a:rPr lang="en-US" dirty="0">
                <a:solidFill>
                  <a:schemeClr val="bg1"/>
                </a:solidFill>
                <a:latin typeface="Times New Roman" panose="02020603050405020304" pitchFamily="18" charset="0"/>
                <a:ea typeface="Calibri" panose="020F0502020204030204" pitchFamily="34" charset="0"/>
              </a:rPr>
              <a:t>, including </a:t>
            </a:r>
            <a:r>
              <a:rPr lang="en-US" b="1" dirty="0">
                <a:solidFill>
                  <a:srgbClr val="FF0000"/>
                </a:solidFill>
                <a:latin typeface="Times New Roman" panose="02020603050405020304" pitchFamily="18" charset="0"/>
                <a:ea typeface="Calibri" panose="020F0502020204030204" pitchFamily="34" charset="0"/>
              </a:rPr>
              <a:t>ensuring</a:t>
            </a:r>
            <a:r>
              <a:rPr lang="en-US" dirty="0">
                <a:solidFill>
                  <a:schemeClr val="bg1"/>
                </a:solidFill>
                <a:latin typeface="Times New Roman" panose="02020603050405020304" pitchFamily="18" charset="0"/>
                <a:ea typeface="Calibri" panose="020F0502020204030204" pitchFamily="34" charset="0"/>
              </a:rPr>
              <a:t> accurate and efficient </a:t>
            </a:r>
            <a:r>
              <a:rPr lang="en-US" b="1" dirty="0">
                <a:solidFill>
                  <a:srgbClr val="3366FF"/>
                </a:solidFill>
                <a:latin typeface="Times New Roman" panose="02020603050405020304" pitchFamily="18" charset="0"/>
                <a:ea typeface="Calibri" panose="020F0502020204030204" pitchFamily="34" charset="0"/>
              </a:rPr>
              <a:t>bookkeeping services</a:t>
            </a:r>
            <a:r>
              <a:rPr lang="en-US" dirty="0">
                <a:solidFill>
                  <a:schemeClr val="bg1"/>
                </a:solidFill>
                <a:latin typeface="Times New Roman" panose="02020603050405020304" pitchFamily="18" charset="0"/>
                <a:ea typeface="Calibri" panose="020F0502020204030204" pitchFamily="34" charset="0"/>
              </a:rPr>
              <a:t>, as deemed necessary to </a:t>
            </a:r>
            <a:r>
              <a:rPr lang="en-US" b="1" dirty="0">
                <a:solidFill>
                  <a:srgbClr val="FF0000"/>
                </a:solidFill>
                <a:latin typeface="Times New Roman" panose="02020603050405020304" pitchFamily="18" charset="0"/>
                <a:ea typeface="Calibri" panose="020F0502020204030204" pitchFamily="34" charset="0"/>
              </a:rPr>
              <a:t>maintain</a:t>
            </a: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3366FF"/>
                </a:solidFill>
                <a:latin typeface="Times New Roman" panose="02020603050405020304" pitchFamily="18" charset="0"/>
                <a:ea typeface="Calibri" panose="020F0502020204030204" pitchFamily="34" charset="0"/>
              </a:rPr>
              <a:t>impeccable fiscal management and records</a:t>
            </a:r>
            <a:r>
              <a:rPr lang="en-US" dirty="0" smtClean="0">
                <a:solidFill>
                  <a:schemeClr val="bg1"/>
                </a:solidFill>
                <a:latin typeface="Times New Roman" panose="02020603050405020304" pitchFamily="18" charset="0"/>
                <a:ea typeface="Calibri" panose="020F0502020204030204" pitchFamily="34" charset="0"/>
              </a:rPr>
              <a:t>.</a:t>
            </a:r>
            <a:endParaRPr lang="en-US" dirty="0">
              <a:solidFill>
                <a:schemeClr val="bg1"/>
              </a:solidFill>
              <a:latin typeface="Times New Roman" panose="02020603050405020304" pitchFamily="18" charset="0"/>
              <a:ea typeface="Calibri" panose="020F0502020204030204" pitchFamily="34" charset="0"/>
            </a:endParaRPr>
          </a:p>
        </p:txBody>
      </p:sp>
      <p:sp>
        <p:nvSpPr>
          <p:cNvPr id="17" name="Content Placeholder 8"/>
          <p:cNvSpPr>
            <a:spLocks noGrp="1"/>
          </p:cNvSpPr>
          <p:nvPr>
            <p:ph sz="half" idx="2"/>
          </p:nvPr>
        </p:nvSpPr>
        <p:spPr>
          <a:xfrm>
            <a:off x="8708252" y="1499601"/>
            <a:ext cx="2721747" cy="4570124"/>
          </a:xfrm>
          <a:ln>
            <a:solidFill>
              <a:srgbClr val="993300"/>
            </a:solidFill>
          </a:ln>
        </p:spPr>
        <p:txBody>
          <a:bodyPr>
            <a:normAutofit/>
          </a:bodyPr>
          <a:lstStyle/>
          <a:p>
            <a:pPr marL="0" indent="0" algn="ctr">
              <a:buNone/>
            </a:pPr>
            <a:r>
              <a:rPr lang="en-US" sz="2000" b="1" dirty="0" smtClean="0">
                <a:solidFill>
                  <a:schemeClr val="bg1"/>
                </a:solidFill>
              </a:rPr>
              <a:t>Key Components of </a:t>
            </a:r>
            <a:r>
              <a:rPr lang="en-US" sz="2000" b="1" u="sng" dirty="0" smtClean="0">
                <a:solidFill>
                  <a:schemeClr val="bg1"/>
                </a:solidFill>
              </a:rPr>
              <a:t>Essential Duties</a:t>
            </a:r>
          </a:p>
          <a:p>
            <a:pPr marL="0" indent="0">
              <a:buNone/>
            </a:pPr>
            <a:r>
              <a:rPr lang="en-US" sz="2200" b="1" dirty="0" smtClean="0">
                <a:solidFill>
                  <a:srgbClr val="993300"/>
                </a:solidFill>
              </a:rPr>
              <a:t> </a:t>
            </a:r>
            <a:endParaRPr lang="en-US" sz="2000" dirty="0">
              <a:solidFill>
                <a:srgbClr val="993300"/>
              </a:solidFill>
            </a:endParaRPr>
          </a:p>
          <a:p>
            <a:pPr marL="0" indent="0">
              <a:spcBef>
                <a:spcPts val="0"/>
              </a:spcBef>
              <a:buNone/>
            </a:pPr>
            <a:endParaRPr lang="en-US" sz="2000" dirty="0" smtClean="0">
              <a:solidFill>
                <a:srgbClr val="00B050"/>
              </a:solidFill>
            </a:endParaRPr>
          </a:p>
          <a:p>
            <a:pPr marL="0" indent="0" algn="ctr">
              <a:spcBef>
                <a:spcPts val="0"/>
              </a:spcBef>
              <a:buNone/>
            </a:pPr>
            <a:r>
              <a:rPr lang="en-US" sz="2800" dirty="0">
                <a:solidFill>
                  <a:srgbClr val="FF0000"/>
                </a:solidFill>
              </a:rPr>
              <a:t>Verbs! describing “what” </a:t>
            </a:r>
            <a:r>
              <a:rPr lang="en-US" sz="2800" dirty="0" smtClean="0">
                <a:solidFill>
                  <a:srgbClr val="FF0000"/>
                </a:solidFill>
              </a:rPr>
              <a:t>Duties</a:t>
            </a:r>
          </a:p>
          <a:p>
            <a:pPr marL="0" indent="0" algn="ctr">
              <a:spcBef>
                <a:spcPts val="0"/>
              </a:spcBef>
              <a:buNone/>
            </a:pPr>
            <a:endParaRPr lang="en-US" sz="2800" dirty="0">
              <a:solidFill>
                <a:srgbClr val="00B050"/>
              </a:solidFill>
            </a:endParaRPr>
          </a:p>
          <a:p>
            <a:pPr marL="0" indent="0" algn="ctr">
              <a:spcBef>
                <a:spcPts val="0"/>
              </a:spcBef>
              <a:buNone/>
            </a:pPr>
            <a:r>
              <a:rPr lang="en-US" sz="2800" u="sng" dirty="0" smtClean="0">
                <a:solidFill>
                  <a:srgbClr val="3366FF"/>
                </a:solidFill>
              </a:rPr>
              <a:t>Specific</a:t>
            </a:r>
            <a:r>
              <a:rPr lang="en-US" sz="2800" dirty="0" smtClean="0">
                <a:solidFill>
                  <a:srgbClr val="3366FF"/>
                </a:solidFill>
              </a:rPr>
              <a:t> descriptions of </a:t>
            </a:r>
            <a:r>
              <a:rPr lang="en-US" sz="2800" dirty="0">
                <a:solidFill>
                  <a:srgbClr val="3366FF"/>
                </a:solidFill>
              </a:rPr>
              <a:t>“what” Duties</a:t>
            </a:r>
          </a:p>
          <a:p>
            <a:pPr marL="0" indent="0" algn="ctr">
              <a:spcBef>
                <a:spcPts val="0"/>
              </a:spcBef>
              <a:buNone/>
            </a:pPr>
            <a:endParaRPr lang="en-US" sz="2800" dirty="0">
              <a:solidFill>
                <a:srgbClr val="00B050"/>
              </a:solidFill>
            </a:endParaRPr>
          </a:p>
        </p:txBody>
      </p:sp>
      <p:cxnSp>
        <p:nvCxnSpPr>
          <p:cNvPr id="49" name="Straight Connector 48"/>
          <p:cNvCxnSpPr/>
          <p:nvPr/>
        </p:nvCxnSpPr>
        <p:spPr>
          <a:xfrm>
            <a:off x="8260490" y="3427519"/>
            <a:ext cx="565668" cy="2693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8260490" y="4861246"/>
            <a:ext cx="599249" cy="13465"/>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41878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7">
                                            <p:bg/>
                                          </p:spTgt>
                                        </p:tgtEl>
                                        <p:attrNameLst>
                                          <p:attrName>style.visibility</p:attrName>
                                        </p:attrNameLst>
                                      </p:cBhvr>
                                      <p:to>
                                        <p:strVal val="visible"/>
                                      </p:to>
                                    </p:set>
                                    <p:anim calcmode="lin" valueType="num">
                                      <p:cBhvr additive="base">
                                        <p:cTn id="15" dur="500" fill="hold"/>
                                        <p:tgtEl>
                                          <p:spTgt spid="17">
                                            <p:bg/>
                                          </p:spTgt>
                                        </p:tgtEl>
                                        <p:attrNameLst>
                                          <p:attrName>ppt_x</p:attrName>
                                        </p:attrNameLst>
                                      </p:cBhvr>
                                      <p:tavLst>
                                        <p:tav tm="0">
                                          <p:val>
                                            <p:strVal val="0-#ppt_w/2"/>
                                          </p:val>
                                        </p:tav>
                                        <p:tav tm="100000">
                                          <p:val>
                                            <p:strVal val="#ppt_x"/>
                                          </p:val>
                                        </p:tav>
                                      </p:tavLst>
                                    </p:anim>
                                    <p:anim calcmode="lin" valueType="num">
                                      <p:cBhvr additive="base">
                                        <p:cTn id="16" dur="500" fill="hold"/>
                                        <p:tgtEl>
                                          <p:spTgt spid="17">
                                            <p:bg/>
                                          </p:spTgt>
                                        </p:tgtEl>
                                        <p:attrNameLst>
                                          <p:attrName>ppt_y</p:attrName>
                                        </p:attrNameLst>
                                      </p:cBhvr>
                                      <p:tavLst>
                                        <p:tav tm="0">
                                          <p:val>
                                            <p:strVal val="0-#ppt_h/2"/>
                                          </p:val>
                                        </p:tav>
                                        <p:tav tm="100000">
                                          <p:val>
                                            <p:strVal val="#ppt_y"/>
                                          </p:val>
                                        </p:tav>
                                      </p:tavLst>
                                    </p:anim>
                                  </p:childTnLst>
                                </p:cTn>
                              </p:par>
                              <p:par>
                                <p:cTn id="17" presetID="2" presetClass="entr" presetSubtype="9" fill="hold" grpId="0" nodeType="with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additive="base">
                                        <p:cTn id="19" dur="500" fill="hold"/>
                                        <p:tgtEl>
                                          <p:spTgt spid="1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9" fill="hold" grpId="0" nodeType="withEffect">
                                  <p:stCondLst>
                                    <p:cond delay="0"/>
                                  </p:stCondLst>
                                  <p:childTnLst>
                                    <p:set>
                                      <p:cBhvr>
                                        <p:cTn id="22" dur="1" fill="hold">
                                          <p:stCondLst>
                                            <p:cond delay="0"/>
                                          </p:stCondLst>
                                        </p:cTn>
                                        <p:tgtEl>
                                          <p:spTgt spid="17">
                                            <p:txEl>
                                              <p:pRg st="1" end="1"/>
                                            </p:txEl>
                                          </p:spTgt>
                                        </p:tgtEl>
                                        <p:attrNameLst>
                                          <p:attrName>style.visibility</p:attrName>
                                        </p:attrNameLst>
                                      </p:cBhvr>
                                      <p:to>
                                        <p:strVal val="visible"/>
                                      </p:to>
                                    </p:set>
                                    <p:anim calcmode="lin" valueType="num">
                                      <p:cBhvr additive="base">
                                        <p:cTn id="23" dur="5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7">
                                            <p:txEl>
                                              <p:pRg st="1" end="1"/>
                                            </p:txEl>
                                          </p:spTgt>
                                        </p:tgtEl>
                                        <p:attrNameLst>
                                          <p:attrName>ppt_y</p:attrName>
                                        </p:attrNameLst>
                                      </p:cBhvr>
                                      <p:tavLst>
                                        <p:tav tm="0">
                                          <p:val>
                                            <p:strVal val="0-#ppt_h/2"/>
                                          </p:val>
                                        </p:tav>
                                        <p:tav tm="100000">
                                          <p:val>
                                            <p:strVal val="#ppt_y"/>
                                          </p:val>
                                        </p:tav>
                                      </p:tavLst>
                                    </p:anim>
                                  </p:childTnLst>
                                </p:cTn>
                              </p:par>
                              <p:par>
                                <p:cTn id="25" presetID="2" presetClass="entr" presetSubtype="9" fill="hold" grpId="0" nodeType="withEffect">
                                  <p:stCondLst>
                                    <p:cond delay="0"/>
                                  </p:stCondLst>
                                  <p:childTnLst>
                                    <p:set>
                                      <p:cBhvr>
                                        <p:cTn id="26" dur="1" fill="hold">
                                          <p:stCondLst>
                                            <p:cond delay="0"/>
                                          </p:stCondLst>
                                        </p:cTn>
                                        <p:tgtEl>
                                          <p:spTgt spid="17">
                                            <p:txEl>
                                              <p:pRg st="3" end="3"/>
                                            </p:txEl>
                                          </p:spTgt>
                                        </p:tgtEl>
                                        <p:attrNameLst>
                                          <p:attrName>style.visibility</p:attrName>
                                        </p:attrNameLst>
                                      </p:cBhvr>
                                      <p:to>
                                        <p:strVal val="visible"/>
                                      </p:to>
                                    </p:set>
                                    <p:anim calcmode="lin" valueType="num">
                                      <p:cBhvr additive="base">
                                        <p:cTn id="27" dur="5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7">
                                            <p:txEl>
                                              <p:pRg st="3" end="3"/>
                                            </p:txEl>
                                          </p:spTgt>
                                        </p:tgtEl>
                                        <p:attrNameLst>
                                          <p:attrName>ppt_y</p:attrName>
                                        </p:attrNameLst>
                                      </p:cBhvr>
                                      <p:tavLst>
                                        <p:tav tm="0">
                                          <p:val>
                                            <p:strVal val="0-#ppt_h/2"/>
                                          </p:val>
                                        </p:tav>
                                        <p:tav tm="100000">
                                          <p:val>
                                            <p:strVal val="#ppt_y"/>
                                          </p:val>
                                        </p:tav>
                                      </p:tavLst>
                                    </p:anim>
                                  </p:childTnLst>
                                </p:cTn>
                              </p:par>
                              <p:par>
                                <p:cTn id="29" presetID="2" presetClass="entr" presetSubtype="9" fill="hold" grpId="0" nodeType="withEffect">
                                  <p:stCondLst>
                                    <p:cond delay="0"/>
                                  </p:stCondLst>
                                  <p:childTnLst>
                                    <p:set>
                                      <p:cBhvr>
                                        <p:cTn id="30" dur="1" fill="hold">
                                          <p:stCondLst>
                                            <p:cond delay="0"/>
                                          </p:stCondLst>
                                        </p:cTn>
                                        <p:tgtEl>
                                          <p:spTgt spid="17">
                                            <p:txEl>
                                              <p:pRg st="5" end="5"/>
                                            </p:txEl>
                                          </p:spTgt>
                                        </p:tgtEl>
                                        <p:attrNameLst>
                                          <p:attrName>style.visibility</p:attrName>
                                        </p:attrNameLst>
                                      </p:cBhvr>
                                      <p:to>
                                        <p:strVal val="visible"/>
                                      </p:to>
                                    </p:set>
                                    <p:anim calcmode="lin" valueType="num">
                                      <p:cBhvr additive="base">
                                        <p:cTn id="31" dur="500" fill="hold"/>
                                        <p:tgtEl>
                                          <p:spTgt spid="1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643283" y="1402129"/>
            <a:ext cx="7116494" cy="4447371"/>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a:t>
            </a:r>
            <a:r>
              <a:rPr lang="en-US" sz="2000" dirty="0" smtClean="0">
                <a:solidFill>
                  <a:schemeClr val="bg1"/>
                </a:solidFill>
                <a:latin typeface="Times New Roman" panose="02020603050405020304" pitchFamily="18" charset="0"/>
                <a:ea typeface="Calibri" panose="020F0502020204030204" pitchFamily="34" charset="0"/>
              </a:rPr>
              <a:t>2      SECTION 3</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3:  Position Duties in Detail:</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a:solidFill>
                  <a:schemeClr val="bg1"/>
                </a:solidFill>
                <a:latin typeface="Times New Roman" panose="02020603050405020304" pitchFamily="18" charset="0"/>
                <a:ea typeface="Calibri" panose="020F0502020204030204" pitchFamily="34" charset="0"/>
              </a:rPr>
              <a:t>Project and Events </a:t>
            </a:r>
            <a:r>
              <a:rPr lang="en-US" sz="2000" b="1" dirty="0" smtClean="0">
                <a:solidFill>
                  <a:schemeClr val="bg1"/>
                </a:solidFill>
                <a:latin typeface="Times New Roman" panose="02020603050405020304" pitchFamily="18" charset="0"/>
                <a:ea typeface="Calibri" panose="020F0502020204030204" pitchFamily="34" charset="0"/>
              </a:rPr>
              <a:t>Coordinator</a:t>
            </a:r>
            <a:endParaRPr lang="en-US" sz="2000" b="1" dirty="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Develop</a:t>
            </a:r>
            <a:r>
              <a:rPr lang="en-US" dirty="0">
                <a:solidFill>
                  <a:schemeClr val="bg1"/>
                </a:solidFill>
                <a:latin typeface="Times New Roman" panose="02020603050405020304" pitchFamily="18" charset="0"/>
                <a:ea typeface="Calibri" panose="020F0502020204030204" pitchFamily="34" charset="0"/>
              </a:rPr>
              <a:t> a </a:t>
            </a:r>
            <a:r>
              <a:rPr lang="en-US" b="1" dirty="0">
                <a:solidFill>
                  <a:srgbClr val="0070C0"/>
                </a:solidFill>
                <a:latin typeface="Times New Roman" panose="02020603050405020304" pitchFamily="18" charset="0"/>
                <a:ea typeface="Calibri" panose="020F0502020204030204" pitchFamily="34" charset="0"/>
              </a:rPr>
              <a:t>collaborative program of events</a:t>
            </a:r>
            <a:r>
              <a:rPr lang="en-US" dirty="0">
                <a:solidFill>
                  <a:schemeClr val="bg1"/>
                </a:solidFill>
                <a:latin typeface="Times New Roman" panose="02020603050405020304" pitchFamily="18" charset="0"/>
                <a:ea typeface="Calibri" panose="020F0502020204030204" pitchFamily="34" charset="0"/>
              </a:rPr>
              <a:t> (weekly and/or bi- monthly) including comedy, small concerts, lectures, performing arts, multicultural programs, movie nights, and other special events which include assessing each of the events for a </a:t>
            </a:r>
            <a:r>
              <a:rPr lang="en-US" b="1" dirty="0">
                <a:solidFill>
                  <a:srgbClr val="0070C0"/>
                </a:solidFill>
                <a:latin typeface="Times New Roman" panose="02020603050405020304" pitchFamily="18" charset="0"/>
                <a:ea typeface="Calibri" panose="020F0502020204030204" pitchFamily="34" charset="0"/>
              </a:rPr>
              <a:t>learning outcome, value to the student or campus community</a:t>
            </a:r>
            <a:r>
              <a:rPr lang="en-US" dirty="0">
                <a:solidFill>
                  <a:schemeClr val="bg1"/>
                </a:solidFill>
                <a:latin typeface="Times New Roman" panose="02020603050405020304" pitchFamily="18" charset="0"/>
                <a:ea typeface="Calibri" panose="020F0502020204030204" pitchFamily="34" charset="0"/>
              </a:rPr>
              <a:t>.</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Collaborates and coordinates</a:t>
            </a:r>
            <a:r>
              <a:rPr lang="en-US" dirty="0">
                <a:solidFill>
                  <a:schemeClr val="bg1"/>
                </a:solidFill>
                <a:latin typeface="Times New Roman" panose="02020603050405020304" pitchFamily="18" charset="0"/>
                <a:ea typeface="Calibri" panose="020F0502020204030204" pitchFamily="34" charset="0"/>
              </a:rPr>
              <a:t> with the various campus departments to </a:t>
            </a:r>
            <a:r>
              <a:rPr lang="en-US" b="1" dirty="0">
                <a:solidFill>
                  <a:srgbClr val="0070C0"/>
                </a:solidFill>
                <a:latin typeface="Times New Roman" panose="02020603050405020304" pitchFamily="18" charset="0"/>
                <a:ea typeface="Calibri" panose="020F0502020204030204" pitchFamily="34" charset="0"/>
              </a:rPr>
              <a:t>develop, plan, market, and produce a variety of events</a:t>
            </a:r>
            <a:r>
              <a:rPr lang="en-US" dirty="0">
                <a:solidFill>
                  <a:schemeClr val="bg1"/>
                </a:solidFill>
                <a:latin typeface="Times New Roman" panose="02020603050405020304" pitchFamily="18" charset="0"/>
                <a:ea typeface="Calibri" panose="020F0502020204030204" pitchFamily="34" charset="0"/>
              </a:rPr>
              <a:t>.</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Plan and execute</a:t>
            </a: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0070C0"/>
                </a:solidFill>
                <a:latin typeface="Times New Roman" panose="02020603050405020304" pitchFamily="18" charset="0"/>
                <a:ea typeface="Calibri" panose="020F0502020204030204" pitchFamily="34" charset="0"/>
              </a:rPr>
              <a:t>fundraising events on an annual cycle</a:t>
            </a:r>
            <a:r>
              <a:rPr lang="en-US" dirty="0">
                <a:solidFill>
                  <a:schemeClr val="bg1"/>
                </a:solidFill>
                <a:latin typeface="Times New Roman" panose="02020603050405020304" pitchFamily="18" charset="0"/>
                <a:ea typeface="Calibri" panose="020F0502020204030204" pitchFamily="34" charset="0"/>
              </a:rPr>
              <a:t> </a:t>
            </a:r>
            <a:r>
              <a:rPr lang="en-US" dirty="0" smtClean="0">
                <a:solidFill>
                  <a:schemeClr val="bg1"/>
                </a:solidFill>
                <a:latin typeface="Times New Roman" panose="02020603050405020304" pitchFamily="18" charset="0"/>
                <a:ea typeface="Calibri" panose="020F0502020204030204" pitchFamily="34" charset="0"/>
              </a:rPr>
              <a:t>including</a:t>
            </a:r>
            <a:r>
              <a:rPr lang="en-US" dirty="0">
                <a:solidFill>
                  <a:schemeClr val="bg1"/>
                </a:solidFill>
                <a:latin typeface="Times New Roman" panose="02020603050405020304" pitchFamily="18" charset="0"/>
                <a:ea typeface="Calibri" panose="020F0502020204030204" pitchFamily="34" charset="0"/>
              </a:rPr>
              <a:t>, but not limited to, a student awards dinner, Frisbee golf tournament, five student club conference and recognition events, and multiple spontaneous student club-driven events.</a:t>
            </a:r>
          </a:p>
        </p:txBody>
      </p:sp>
      <p:sp>
        <p:nvSpPr>
          <p:cNvPr id="17" name="Content Placeholder 8"/>
          <p:cNvSpPr>
            <a:spLocks noGrp="1"/>
          </p:cNvSpPr>
          <p:nvPr>
            <p:ph sz="half" idx="2"/>
          </p:nvPr>
        </p:nvSpPr>
        <p:spPr>
          <a:xfrm>
            <a:off x="8708252" y="1499601"/>
            <a:ext cx="2721747" cy="4570124"/>
          </a:xfrm>
          <a:ln>
            <a:solidFill>
              <a:srgbClr val="993300"/>
            </a:solidFill>
          </a:ln>
        </p:spPr>
        <p:txBody>
          <a:bodyPr>
            <a:normAutofit/>
          </a:bodyPr>
          <a:lstStyle/>
          <a:p>
            <a:pPr marL="0" indent="0" algn="ctr">
              <a:buNone/>
            </a:pPr>
            <a:r>
              <a:rPr lang="en-US" sz="2000" b="1" dirty="0" smtClean="0">
                <a:solidFill>
                  <a:schemeClr val="bg1"/>
                </a:solidFill>
              </a:rPr>
              <a:t>Key Components of </a:t>
            </a:r>
            <a:r>
              <a:rPr lang="en-US" sz="2000" b="1" u="sng" dirty="0" smtClean="0">
                <a:solidFill>
                  <a:schemeClr val="bg1"/>
                </a:solidFill>
              </a:rPr>
              <a:t>Essential Duties</a:t>
            </a:r>
          </a:p>
          <a:p>
            <a:pPr marL="0" indent="0">
              <a:buNone/>
            </a:pPr>
            <a:r>
              <a:rPr lang="en-US" sz="2200" b="1" dirty="0" smtClean="0">
                <a:solidFill>
                  <a:srgbClr val="993300"/>
                </a:solidFill>
              </a:rPr>
              <a:t> </a:t>
            </a:r>
            <a:endParaRPr lang="en-US" sz="2000" dirty="0">
              <a:solidFill>
                <a:srgbClr val="993300"/>
              </a:solidFill>
            </a:endParaRPr>
          </a:p>
          <a:p>
            <a:pPr marL="0" indent="0">
              <a:spcBef>
                <a:spcPts val="0"/>
              </a:spcBef>
              <a:buNone/>
            </a:pPr>
            <a:endParaRPr lang="en-US" sz="2000" dirty="0" smtClean="0">
              <a:solidFill>
                <a:srgbClr val="00B050"/>
              </a:solidFill>
            </a:endParaRPr>
          </a:p>
          <a:p>
            <a:pPr marL="0" indent="0" algn="ctr">
              <a:spcBef>
                <a:spcPts val="0"/>
              </a:spcBef>
              <a:buNone/>
            </a:pPr>
            <a:r>
              <a:rPr lang="en-US" sz="2800" dirty="0">
                <a:solidFill>
                  <a:srgbClr val="FF0000"/>
                </a:solidFill>
              </a:rPr>
              <a:t>Verbs! describing “what” </a:t>
            </a:r>
            <a:r>
              <a:rPr lang="en-US" sz="2800" dirty="0" smtClean="0">
                <a:solidFill>
                  <a:srgbClr val="FF0000"/>
                </a:solidFill>
              </a:rPr>
              <a:t>Duties</a:t>
            </a:r>
          </a:p>
          <a:p>
            <a:pPr marL="0" indent="0" algn="ctr">
              <a:spcBef>
                <a:spcPts val="0"/>
              </a:spcBef>
              <a:buNone/>
            </a:pPr>
            <a:endParaRPr lang="en-US" sz="2800" dirty="0">
              <a:solidFill>
                <a:srgbClr val="00B050"/>
              </a:solidFill>
            </a:endParaRPr>
          </a:p>
          <a:p>
            <a:pPr marL="0" indent="0" algn="ctr">
              <a:spcBef>
                <a:spcPts val="0"/>
              </a:spcBef>
              <a:buNone/>
            </a:pPr>
            <a:r>
              <a:rPr lang="en-US" sz="2800" u="sng" dirty="0" smtClean="0">
                <a:solidFill>
                  <a:srgbClr val="3366FF"/>
                </a:solidFill>
              </a:rPr>
              <a:t>Specific</a:t>
            </a:r>
            <a:r>
              <a:rPr lang="en-US" sz="2800" dirty="0" smtClean="0">
                <a:solidFill>
                  <a:srgbClr val="3366FF"/>
                </a:solidFill>
              </a:rPr>
              <a:t> descriptions of </a:t>
            </a:r>
            <a:r>
              <a:rPr lang="en-US" sz="2800" dirty="0">
                <a:solidFill>
                  <a:srgbClr val="3366FF"/>
                </a:solidFill>
              </a:rPr>
              <a:t>“what” Duties</a:t>
            </a:r>
          </a:p>
          <a:p>
            <a:pPr marL="0" indent="0" algn="ctr">
              <a:spcBef>
                <a:spcPts val="0"/>
              </a:spcBef>
              <a:buNone/>
            </a:pPr>
            <a:endParaRPr lang="en-US" sz="2800" dirty="0">
              <a:solidFill>
                <a:srgbClr val="00B050"/>
              </a:solidFill>
            </a:endParaRPr>
          </a:p>
        </p:txBody>
      </p:sp>
      <p:cxnSp>
        <p:nvCxnSpPr>
          <p:cNvPr id="49" name="Straight Connector 48"/>
          <p:cNvCxnSpPr/>
          <p:nvPr/>
        </p:nvCxnSpPr>
        <p:spPr>
          <a:xfrm>
            <a:off x="8210550" y="3448050"/>
            <a:ext cx="615608" cy="6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210046" y="4914900"/>
            <a:ext cx="599249" cy="24635"/>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20253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7">
                                            <p:bg/>
                                          </p:spTgt>
                                        </p:tgtEl>
                                        <p:attrNameLst>
                                          <p:attrName>style.visibility</p:attrName>
                                        </p:attrNameLst>
                                      </p:cBhvr>
                                      <p:to>
                                        <p:strVal val="visible"/>
                                      </p:to>
                                    </p:set>
                                    <p:anim calcmode="lin" valueType="num">
                                      <p:cBhvr additive="base">
                                        <p:cTn id="15" dur="500" fill="hold"/>
                                        <p:tgtEl>
                                          <p:spTgt spid="17">
                                            <p:bg/>
                                          </p:spTgt>
                                        </p:tgtEl>
                                        <p:attrNameLst>
                                          <p:attrName>ppt_x</p:attrName>
                                        </p:attrNameLst>
                                      </p:cBhvr>
                                      <p:tavLst>
                                        <p:tav tm="0">
                                          <p:val>
                                            <p:strVal val="1+#ppt_w/2"/>
                                          </p:val>
                                        </p:tav>
                                        <p:tav tm="100000">
                                          <p:val>
                                            <p:strVal val="#ppt_x"/>
                                          </p:val>
                                        </p:tav>
                                      </p:tavLst>
                                    </p:anim>
                                    <p:anim calcmode="lin" valueType="num">
                                      <p:cBhvr additive="base">
                                        <p:cTn id="16" dur="500" fill="hold"/>
                                        <p:tgtEl>
                                          <p:spTgt spid="17">
                                            <p:bg/>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additive="base">
                                        <p:cTn id="19"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7">
                                            <p:txEl>
                                              <p:pRg st="1" end="1"/>
                                            </p:txEl>
                                          </p:spTgt>
                                        </p:tgtEl>
                                        <p:attrNameLst>
                                          <p:attrName>style.visibility</p:attrName>
                                        </p:attrNameLst>
                                      </p:cBhvr>
                                      <p:to>
                                        <p:strVal val="visible"/>
                                      </p:to>
                                    </p:set>
                                    <p:anim calcmode="lin" valueType="num">
                                      <p:cBhvr additive="base">
                                        <p:cTn id="23" dur="500" fill="hold"/>
                                        <p:tgtEl>
                                          <p:spTgt spid="17">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7">
                                            <p:txEl>
                                              <p:pRg st="1" end="1"/>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7">
                                            <p:txEl>
                                              <p:pRg st="3" end="3"/>
                                            </p:txEl>
                                          </p:spTgt>
                                        </p:tgtEl>
                                        <p:attrNameLst>
                                          <p:attrName>style.visibility</p:attrName>
                                        </p:attrNameLst>
                                      </p:cBhvr>
                                      <p:to>
                                        <p:strVal val="visible"/>
                                      </p:to>
                                    </p:set>
                                    <p:anim calcmode="lin" valueType="num">
                                      <p:cBhvr additive="base">
                                        <p:cTn id="27" dur="500" fill="hold"/>
                                        <p:tgtEl>
                                          <p:spTgt spid="17">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7">
                                            <p:txEl>
                                              <p:pRg st="3" end="3"/>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17">
                                            <p:txEl>
                                              <p:pRg st="5" end="5"/>
                                            </p:txEl>
                                          </p:spTgt>
                                        </p:tgtEl>
                                        <p:attrNameLst>
                                          <p:attrName>style.visibility</p:attrName>
                                        </p:attrNameLst>
                                      </p:cBhvr>
                                      <p:to>
                                        <p:strVal val="visible"/>
                                      </p:to>
                                    </p:set>
                                    <p:anim calcmode="lin" valueType="num">
                                      <p:cBhvr additive="base">
                                        <p:cTn id="31" dur="500" fill="hold"/>
                                        <p:tgtEl>
                                          <p:spTgt spid="1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666206" y="1499601"/>
            <a:ext cx="6013994" cy="4240425"/>
          </a:xfrm>
        </p:spPr>
        <p:txBody>
          <a:bodyPr>
            <a:normAutofit fontScale="85000" lnSpcReduction="20000"/>
          </a:bodyPr>
          <a:lstStyle/>
          <a:p>
            <a:pPr marL="509588" indent="-509588">
              <a:buNone/>
            </a:pPr>
            <a:r>
              <a:rPr lang="en-US" sz="2400" b="1" dirty="0" smtClean="0">
                <a:solidFill>
                  <a:srgbClr val="993300"/>
                </a:solidFill>
              </a:rPr>
              <a:t>Q.  How is a PD structured?</a:t>
            </a:r>
          </a:p>
          <a:p>
            <a:pPr marL="509588" indent="-509588">
              <a:buNone/>
            </a:pPr>
            <a:r>
              <a:rPr lang="en-US" sz="2400" b="1" dirty="0" smtClean="0">
                <a:solidFill>
                  <a:srgbClr val="993300"/>
                </a:solidFill>
              </a:rPr>
              <a:t>A.  There are 8 sections:</a:t>
            </a:r>
          </a:p>
          <a:p>
            <a:pPr marL="1435100" indent="-1257300">
              <a:buNone/>
            </a:pPr>
            <a:r>
              <a:rPr lang="en-US" sz="2400" b="1" dirty="0">
                <a:solidFill>
                  <a:srgbClr val="993300"/>
                </a:solidFill>
              </a:rPr>
              <a:t>Section 1:  </a:t>
            </a:r>
            <a:r>
              <a:rPr lang="en-US" sz="2400" b="1" dirty="0" smtClean="0">
                <a:solidFill>
                  <a:srgbClr val="993300"/>
                </a:solidFill>
              </a:rPr>
              <a:t>Incumbent </a:t>
            </a:r>
            <a:r>
              <a:rPr lang="en-US" sz="2400" b="1" dirty="0">
                <a:solidFill>
                  <a:srgbClr val="993300"/>
                </a:solidFill>
              </a:rPr>
              <a:t>and Position Information</a:t>
            </a:r>
          </a:p>
          <a:p>
            <a:pPr marL="1435100" indent="-1257300">
              <a:buNone/>
            </a:pPr>
            <a:r>
              <a:rPr lang="en-US" sz="2400" b="1" dirty="0">
                <a:solidFill>
                  <a:srgbClr val="993300"/>
                </a:solidFill>
              </a:rPr>
              <a:t>Section 2:  </a:t>
            </a:r>
            <a:r>
              <a:rPr lang="en-US" sz="2400" b="1" u="sng" dirty="0">
                <a:solidFill>
                  <a:srgbClr val="993300"/>
                </a:solidFill>
              </a:rPr>
              <a:t>Summary</a:t>
            </a:r>
            <a:r>
              <a:rPr lang="en-US" sz="2400" b="1" dirty="0">
                <a:solidFill>
                  <a:srgbClr val="993300"/>
                </a:solidFill>
              </a:rPr>
              <a:t> of Position </a:t>
            </a:r>
            <a:r>
              <a:rPr lang="en-US" sz="2400" b="1" u="sng" dirty="0">
                <a:solidFill>
                  <a:srgbClr val="993300"/>
                </a:solidFill>
              </a:rPr>
              <a:t>Purpose</a:t>
            </a:r>
          </a:p>
          <a:p>
            <a:pPr marL="1435100" indent="-1257300">
              <a:buNone/>
            </a:pPr>
            <a:r>
              <a:rPr lang="en-US" sz="2400" b="1" dirty="0">
                <a:solidFill>
                  <a:srgbClr val="993300"/>
                </a:solidFill>
              </a:rPr>
              <a:t>Section 3:  Position </a:t>
            </a:r>
            <a:r>
              <a:rPr lang="en-US" sz="2400" b="1" u="sng" dirty="0">
                <a:solidFill>
                  <a:srgbClr val="993300"/>
                </a:solidFill>
              </a:rPr>
              <a:t>Duties in Detail</a:t>
            </a:r>
          </a:p>
          <a:p>
            <a:pPr marL="1435100" indent="-1257300">
              <a:buNone/>
            </a:pPr>
            <a:r>
              <a:rPr lang="en-US" sz="2400" b="1" dirty="0">
                <a:solidFill>
                  <a:srgbClr val="0070C0"/>
                </a:solidFill>
              </a:rPr>
              <a:t>Section 4:  Knowledge and Expertise </a:t>
            </a:r>
          </a:p>
          <a:p>
            <a:pPr marL="1435100" indent="-1257300">
              <a:buNone/>
            </a:pPr>
            <a:r>
              <a:rPr lang="en-US" sz="2400" b="1" dirty="0">
                <a:solidFill>
                  <a:srgbClr val="993300"/>
                </a:solidFill>
              </a:rPr>
              <a:t>Section 5:  Degree of Independence and </a:t>
            </a:r>
            <a:endParaRPr lang="en-US" sz="2400" b="1" dirty="0" smtClean="0">
              <a:solidFill>
                <a:srgbClr val="993300"/>
              </a:solidFill>
            </a:endParaRPr>
          </a:p>
          <a:p>
            <a:pPr marL="1435100" indent="-1257300">
              <a:spcBef>
                <a:spcPts val="0"/>
              </a:spcBef>
              <a:buNone/>
            </a:pPr>
            <a:r>
              <a:rPr lang="en-US" sz="2400" b="1" dirty="0">
                <a:solidFill>
                  <a:srgbClr val="993300"/>
                </a:solidFill>
              </a:rPr>
              <a:t>	</a:t>
            </a:r>
            <a:r>
              <a:rPr lang="en-US" sz="2400" b="1" dirty="0" smtClean="0">
                <a:solidFill>
                  <a:srgbClr val="993300"/>
                </a:solidFill>
              </a:rPr>
              <a:t>Decision-Making </a:t>
            </a:r>
            <a:r>
              <a:rPr lang="en-US" sz="2400" b="1" dirty="0">
                <a:solidFill>
                  <a:srgbClr val="993300"/>
                </a:solidFill>
              </a:rPr>
              <a:t>Impact</a:t>
            </a:r>
          </a:p>
          <a:p>
            <a:pPr marL="1435100" indent="-1257300">
              <a:buNone/>
            </a:pPr>
            <a:r>
              <a:rPr lang="en-US" sz="2400" b="1" dirty="0">
                <a:solidFill>
                  <a:srgbClr val="993300"/>
                </a:solidFill>
              </a:rPr>
              <a:t>Section 6:  Supervisory Responsibilities</a:t>
            </a:r>
          </a:p>
          <a:p>
            <a:pPr marL="1435100" indent="-1257300">
              <a:buNone/>
            </a:pPr>
            <a:r>
              <a:rPr lang="en-US" sz="2400" b="1" dirty="0">
                <a:solidFill>
                  <a:srgbClr val="993300"/>
                </a:solidFill>
              </a:rPr>
              <a:t>Section 7:  </a:t>
            </a:r>
            <a:r>
              <a:rPr lang="en-US" sz="2400" b="1" dirty="0" smtClean="0">
                <a:solidFill>
                  <a:srgbClr val="993300"/>
                </a:solidFill>
              </a:rPr>
              <a:t>Fiscal </a:t>
            </a:r>
            <a:r>
              <a:rPr lang="en-US" sz="2400" b="1" dirty="0">
                <a:solidFill>
                  <a:srgbClr val="993300"/>
                </a:solidFill>
              </a:rPr>
              <a:t>Authority</a:t>
            </a:r>
          </a:p>
          <a:p>
            <a:pPr marL="1435100" indent="-1257300">
              <a:buNone/>
            </a:pPr>
            <a:r>
              <a:rPr lang="en-US" sz="2400" b="1" dirty="0">
                <a:solidFill>
                  <a:srgbClr val="993300"/>
                </a:solidFill>
              </a:rPr>
              <a:t>Section 8:  Additional Position Demands</a:t>
            </a:r>
          </a:p>
          <a:p>
            <a:pPr marL="509588" indent="-509588">
              <a:buNone/>
            </a:pPr>
            <a:endParaRPr lang="en-US" sz="2400" b="1" dirty="0" smtClean="0">
              <a:solidFill>
                <a:srgbClr val="993300"/>
              </a:solidFill>
            </a:endParaRPr>
          </a:p>
        </p:txBody>
      </p:sp>
      <p:sp>
        <p:nvSpPr>
          <p:cNvPr id="9" name="Content Placeholder 8"/>
          <p:cNvSpPr>
            <a:spLocks noGrp="1"/>
          </p:cNvSpPr>
          <p:nvPr>
            <p:ph sz="half" idx="2"/>
          </p:nvPr>
        </p:nvSpPr>
        <p:spPr>
          <a:xfrm>
            <a:off x="6819530" y="1499601"/>
            <a:ext cx="4610469" cy="4570124"/>
          </a:xfrm>
        </p:spPr>
        <p:txBody>
          <a:bodyPr>
            <a:normAutofit fontScale="85000" lnSpcReduction="20000"/>
          </a:bodyPr>
          <a:lstStyle/>
          <a:p>
            <a:pPr marL="0" indent="0">
              <a:buNone/>
            </a:pPr>
            <a:endParaRPr lang="en-US" sz="2400" b="1" dirty="0" smtClean="0">
              <a:solidFill>
                <a:srgbClr val="0070C0"/>
              </a:solidFill>
            </a:endParaRPr>
          </a:p>
          <a:p>
            <a:pPr marL="0" indent="0">
              <a:buNone/>
            </a:pPr>
            <a:r>
              <a:rPr lang="en-US" sz="2400" b="1" u="sng" dirty="0" smtClean="0">
                <a:solidFill>
                  <a:srgbClr val="0070C0"/>
                </a:solidFill>
              </a:rPr>
              <a:t>Knowledge and Expertise:</a:t>
            </a:r>
          </a:p>
          <a:p>
            <a:pPr marL="0" indent="0" algn="ctr">
              <a:buNone/>
            </a:pPr>
            <a:r>
              <a:rPr lang="en-US" sz="2400" b="1" i="1" dirty="0" smtClean="0">
                <a:solidFill>
                  <a:srgbClr val="0070C0"/>
                </a:solidFill>
              </a:rPr>
              <a:t>All </a:t>
            </a:r>
            <a:r>
              <a:rPr lang="en-US" sz="2400" b="1" i="1" u="sng" dirty="0">
                <a:solidFill>
                  <a:srgbClr val="0070C0"/>
                </a:solidFill>
              </a:rPr>
              <a:t>required</a:t>
            </a:r>
            <a:r>
              <a:rPr lang="en-US" sz="2400" b="1" i="1" dirty="0">
                <a:solidFill>
                  <a:srgbClr val="0070C0"/>
                </a:solidFill>
              </a:rPr>
              <a:t> items must be based solely on the position’s Essential Duties</a:t>
            </a:r>
            <a:r>
              <a:rPr lang="en-US" sz="2400" b="1" i="1" dirty="0" smtClean="0">
                <a:solidFill>
                  <a:srgbClr val="0070C0"/>
                </a:solidFill>
              </a:rPr>
              <a:t>.</a:t>
            </a:r>
          </a:p>
          <a:p>
            <a:pPr marL="0" indent="0">
              <a:buNone/>
            </a:pPr>
            <a:r>
              <a:rPr lang="en-US" sz="2400" b="1" i="1" dirty="0">
                <a:solidFill>
                  <a:srgbClr val="3366FF"/>
                </a:solidFill>
              </a:rPr>
              <a:t>Education:</a:t>
            </a:r>
          </a:p>
          <a:p>
            <a:pPr marL="0" indent="0">
              <a:buNone/>
            </a:pPr>
            <a:r>
              <a:rPr lang="en-US" sz="2400" b="1" dirty="0" smtClean="0">
                <a:solidFill>
                  <a:srgbClr val="0070C0"/>
                </a:solidFill>
              </a:rPr>
              <a:t>List </a:t>
            </a:r>
            <a:r>
              <a:rPr lang="en-US" sz="2400" b="1" dirty="0">
                <a:solidFill>
                  <a:srgbClr val="0070C0"/>
                </a:solidFill>
              </a:rPr>
              <a:t>required subject disciplines or, if the degree may be generic, list the specialized knowledge needed by requiring the degree</a:t>
            </a:r>
            <a:r>
              <a:rPr lang="en-US" sz="2400" b="1" dirty="0" smtClean="0">
                <a:solidFill>
                  <a:srgbClr val="0070C0"/>
                </a:solidFill>
              </a:rPr>
              <a:t>.</a:t>
            </a:r>
          </a:p>
          <a:p>
            <a:pPr marL="0" indent="0">
              <a:buNone/>
            </a:pPr>
            <a:r>
              <a:rPr lang="en-US" sz="2400" b="1" dirty="0" smtClean="0">
                <a:solidFill>
                  <a:srgbClr val="3366FF"/>
                </a:solidFill>
              </a:rPr>
              <a:t>Experience:</a:t>
            </a:r>
          </a:p>
          <a:p>
            <a:pPr marL="0" indent="0">
              <a:buNone/>
            </a:pPr>
            <a:r>
              <a:rPr lang="en-US" sz="2400" b="1" dirty="0" smtClean="0">
                <a:solidFill>
                  <a:srgbClr val="0070C0"/>
                </a:solidFill>
              </a:rPr>
              <a:t>Clearly </a:t>
            </a:r>
            <a:r>
              <a:rPr lang="en-US" sz="2400" b="1" dirty="0">
                <a:solidFill>
                  <a:srgbClr val="0070C0"/>
                </a:solidFill>
              </a:rPr>
              <a:t>describe the knowledge and expertise that the required years of experience are expected to have produced</a:t>
            </a:r>
            <a:r>
              <a:rPr lang="en-US" sz="2400" b="1" dirty="0" smtClean="0">
                <a:solidFill>
                  <a:srgbClr val="0070C0"/>
                </a:solidFill>
              </a:rPr>
              <a:t>.</a:t>
            </a:r>
            <a:endParaRPr lang="en-US" sz="2400" b="1" dirty="0">
              <a:solidFill>
                <a:srgbClr val="0070C0"/>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1" name="Rounded Rectangle 10"/>
          <p:cNvSpPr/>
          <p:nvPr/>
        </p:nvSpPr>
        <p:spPr>
          <a:xfrm>
            <a:off x="863600" y="3326056"/>
            <a:ext cx="4977160" cy="317500"/>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456261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9">
                                            <p:txEl>
                                              <p:pRg st="1" end="1"/>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9">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9">
                                            <p:txEl>
                                              <p:pRg st="3" end="3"/>
                                            </p:tx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9">
                                            <p:txEl>
                                              <p:pRg st="4" end="4"/>
                                            </p:tx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9">
                                            <p:txEl>
                                              <p:pRg st="5" end="5"/>
                                            </p:tx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 calcmode="lin" valueType="num">
                                      <p:cBhvr>
                                        <p:cTn id="43"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9">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1554272"/>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1  </a:t>
            </a:r>
            <a:r>
              <a:rPr lang="en-US" sz="2000" dirty="0" smtClean="0">
                <a:solidFill>
                  <a:schemeClr val="bg1"/>
                </a:solidFill>
                <a:latin typeface="Times New Roman" panose="02020603050405020304" pitchFamily="18" charset="0"/>
                <a:ea typeface="Calibri" panose="020F0502020204030204" pitchFamily="34" charset="0"/>
              </a:rPr>
              <a:t>    SECTION 4</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4:  Knowledge and Expertise:</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smtClean="0">
                <a:solidFill>
                  <a:schemeClr val="bg1"/>
                </a:solidFill>
                <a:latin typeface="Times New Roman" panose="02020603050405020304" pitchFamily="18" charset="0"/>
                <a:ea typeface="Calibri" panose="020F0502020204030204" pitchFamily="34" charset="0"/>
              </a:rPr>
              <a:t>Deputy Director</a:t>
            </a:r>
          </a:p>
          <a:p>
            <a:pPr marL="114300">
              <a:spcBef>
                <a:spcPts val="600"/>
              </a:spcBef>
            </a:pPr>
            <a:endParaRPr lang="en-US" sz="2000" dirty="0" smtClean="0">
              <a:solidFill>
                <a:schemeClr val="bg1"/>
              </a:solidFill>
              <a:latin typeface="Times New Roman" panose="02020603050405020304" pitchFamily="18" charset="0"/>
              <a:ea typeface="Calibri" panose="020F0502020204030204" pitchFamily="34" charset="0"/>
            </a:endParaRPr>
          </a:p>
        </p:txBody>
      </p:sp>
      <p:sp>
        <p:nvSpPr>
          <p:cNvPr id="17" name="Content Placeholder 8"/>
          <p:cNvSpPr>
            <a:spLocks noGrp="1"/>
          </p:cNvSpPr>
          <p:nvPr>
            <p:ph sz="half" idx="2"/>
          </p:nvPr>
        </p:nvSpPr>
        <p:spPr>
          <a:xfrm>
            <a:off x="8965902" y="1513302"/>
            <a:ext cx="2993702" cy="4570124"/>
          </a:xfrm>
          <a:ln>
            <a:solidFill>
              <a:srgbClr val="993300"/>
            </a:solidFill>
          </a:ln>
        </p:spPr>
        <p:txBody>
          <a:bodyPr>
            <a:normAutofit/>
          </a:bodyPr>
          <a:lstStyle/>
          <a:p>
            <a:pPr marL="0" indent="0" algn="ctr">
              <a:buNone/>
            </a:pPr>
            <a:r>
              <a:rPr lang="en-US" sz="2000" b="1" dirty="0" smtClean="0">
                <a:solidFill>
                  <a:schemeClr val="bg1"/>
                </a:solidFill>
              </a:rPr>
              <a:t>Key Components of </a:t>
            </a:r>
            <a:r>
              <a:rPr lang="en-US" sz="2000" b="1" u="sng" dirty="0" smtClean="0">
                <a:solidFill>
                  <a:schemeClr val="bg1"/>
                </a:solidFill>
              </a:rPr>
              <a:t>Knowledge </a:t>
            </a:r>
            <a:r>
              <a:rPr lang="en-US" sz="2000" b="1" u="sng" dirty="0">
                <a:solidFill>
                  <a:schemeClr val="bg1"/>
                </a:solidFill>
              </a:rPr>
              <a:t>and Expertise</a:t>
            </a:r>
            <a:endParaRPr lang="en-US" sz="2000" b="1" u="sng" dirty="0" smtClean="0">
              <a:solidFill>
                <a:schemeClr val="bg1"/>
              </a:solidFill>
            </a:endParaRPr>
          </a:p>
          <a:p>
            <a:pPr marL="0" indent="0">
              <a:buNone/>
            </a:pPr>
            <a:r>
              <a:rPr lang="en-US" sz="2200" b="1" dirty="0" smtClean="0">
                <a:solidFill>
                  <a:srgbClr val="993300"/>
                </a:solidFill>
              </a:rPr>
              <a:t> </a:t>
            </a:r>
            <a:r>
              <a:rPr lang="en-US" b="1" dirty="0" smtClean="0">
                <a:solidFill>
                  <a:srgbClr val="993300"/>
                </a:solidFill>
              </a:rPr>
              <a:t>List </a:t>
            </a:r>
            <a:r>
              <a:rPr lang="en-US" b="1" dirty="0">
                <a:solidFill>
                  <a:srgbClr val="993300"/>
                </a:solidFill>
              </a:rPr>
              <a:t>required subject disciplines or, if the degree may be generic, list the specialized knowledge needed by requiring the degree</a:t>
            </a:r>
            <a:r>
              <a:rPr lang="en-US" b="1" dirty="0" smtClean="0">
                <a:solidFill>
                  <a:srgbClr val="993300"/>
                </a:solidFill>
              </a:rPr>
              <a:t>.</a:t>
            </a:r>
          </a:p>
          <a:p>
            <a:pPr marL="0" indent="0">
              <a:buNone/>
            </a:pPr>
            <a:r>
              <a:rPr lang="en-US" b="1" dirty="0">
                <a:solidFill>
                  <a:srgbClr val="000099"/>
                </a:solidFill>
              </a:rPr>
              <a:t>Clearly describe the knowledge and expertise </a:t>
            </a:r>
            <a:r>
              <a:rPr lang="en-US" b="1" dirty="0" smtClean="0">
                <a:solidFill>
                  <a:srgbClr val="000099"/>
                </a:solidFill>
              </a:rPr>
              <a:t>the </a:t>
            </a:r>
            <a:r>
              <a:rPr lang="en-US" b="1" dirty="0">
                <a:solidFill>
                  <a:srgbClr val="000099"/>
                </a:solidFill>
              </a:rPr>
              <a:t>required years of experience are expected to have produced.</a:t>
            </a:r>
            <a:endParaRPr lang="en-US" sz="2000" b="1" dirty="0">
              <a:solidFill>
                <a:srgbClr val="000099"/>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077797198"/>
              </p:ext>
            </p:extLst>
          </p:nvPr>
        </p:nvGraphicFramePr>
        <p:xfrm>
          <a:off x="594908" y="2133260"/>
          <a:ext cx="8184289" cy="1411442"/>
        </p:xfrm>
        <a:graphic>
          <a:graphicData uri="http://schemas.openxmlformats.org/drawingml/2006/table">
            <a:tbl>
              <a:tblPr firstRow="1" firstCol="1" bandRow="1">
                <a:tableStyleId>{5C22544A-7EE6-4342-B048-85BDC9FD1C3A}</a:tableStyleId>
              </a:tblPr>
              <a:tblGrid>
                <a:gridCol w="1475192">
                  <a:extLst>
                    <a:ext uri="{9D8B030D-6E8A-4147-A177-3AD203B41FA5}">
                      <a16:colId xmlns:a16="http://schemas.microsoft.com/office/drawing/2014/main" val="1111769031"/>
                    </a:ext>
                  </a:extLst>
                </a:gridCol>
                <a:gridCol w="1458872">
                  <a:extLst>
                    <a:ext uri="{9D8B030D-6E8A-4147-A177-3AD203B41FA5}">
                      <a16:colId xmlns:a16="http://schemas.microsoft.com/office/drawing/2014/main" val="706318846"/>
                    </a:ext>
                  </a:extLst>
                </a:gridCol>
                <a:gridCol w="5250225">
                  <a:extLst>
                    <a:ext uri="{9D8B030D-6E8A-4147-A177-3AD203B41FA5}">
                      <a16:colId xmlns:a16="http://schemas.microsoft.com/office/drawing/2014/main" val="3134895846"/>
                    </a:ext>
                  </a:extLst>
                </a:gridCol>
              </a:tblGrid>
              <a:tr h="911243">
                <a:tc>
                  <a:txBody>
                    <a:bodyPr/>
                    <a:lstStyle/>
                    <a:p>
                      <a:pPr marL="0" marR="0" algn="ctr">
                        <a:spcBef>
                          <a:spcPts val="300"/>
                        </a:spcBef>
                        <a:spcAft>
                          <a:spcPts val="0"/>
                        </a:spcAft>
                      </a:pPr>
                      <a:r>
                        <a:rPr lang="en-US" sz="20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2000" dirty="0">
                          <a:solidFill>
                            <a:schemeClr val="bg1"/>
                          </a:solidFill>
                          <a:effectLst/>
                          <a:latin typeface="Times New Roman" panose="02020603050405020304" pitchFamily="18" charset="0"/>
                          <a:cs typeface="Times New Roman" panose="02020603050405020304" pitchFamily="18" charset="0"/>
                        </a:rPr>
                        <a:t> R     </a:t>
                      </a:r>
                      <a:r>
                        <a:rPr lang="en-US" sz="20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2000" dirty="0">
                          <a:solidFill>
                            <a:schemeClr val="bg1"/>
                          </a:solidFill>
                          <a:effectLst/>
                          <a:latin typeface="Times New Roman" panose="02020603050405020304" pitchFamily="18" charset="0"/>
                          <a:cs typeface="Times New Roman" panose="02020603050405020304" pitchFamily="18" charset="0"/>
                        </a:rPr>
                        <a:t> P</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100"/>
                        </a:spcAft>
                      </a:pPr>
                      <a:r>
                        <a:rPr lang="en-US" sz="2000" dirty="0">
                          <a:solidFill>
                            <a:schemeClr val="bg1"/>
                          </a:solidFill>
                          <a:effectLst/>
                          <a:latin typeface="Times New Roman" panose="02020603050405020304" pitchFamily="18" charset="0"/>
                          <a:cs typeface="Times New Roman" panose="02020603050405020304" pitchFamily="18" charset="0"/>
                        </a:rPr>
                        <a:t>Bachelor</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100"/>
                        </a:spcAft>
                      </a:pPr>
                      <a:r>
                        <a:rPr lang="en-US" sz="2000" dirty="0">
                          <a:solidFill>
                            <a:schemeClr val="bg1"/>
                          </a:solidFill>
                          <a:effectLst/>
                          <a:latin typeface="Times New Roman" panose="02020603050405020304" pitchFamily="18" charset="0"/>
                          <a:cs typeface="Times New Roman" panose="02020603050405020304" pitchFamily="18" charset="0"/>
                        </a:rPr>
                        <a:t>Business administration, public administration, business management, or a related field required. </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8186674"/>
                  </a:ext>
                </a:extLst>
              </a:tr>
              <a:tr h="497042">
                <a:tc>
                  <a:txBody>
                    <a:bodyPr/>
                    <a:lstStyle/>
                    <a:p>
                      <a:pPr marL="0" marR="0" algn="ctr">
                        <a:spcBef>
                          <a:spcPts val="300"/>
                        </a:spcBef>
                        <a:spcAft>
                          <a:spcPts val="0"/>
                        </a:spcAft>
                      </a:pPr>
                      <a:r>
                        <a:rPr lang="en-US" sz="200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2000">
                          <a:solidFill>
                            <a:schemeClr val="bg1"/>
                          </a:solidFill>
                          <a:effectLst/>
                          <a:latin typeface="Times New Roman" panose="02020603050405020304" pitchFamily="18" charset="0"/>
                          <a:cs typeface="Times New Roman" panose="02020603050405020304" pitchFamily="18" charset="0"/>
                        </a:rPr>
                        <a:t> R     </a:t>
                      </a:r>
                      <a:r>
                        <a:rPr lang="en-US" sz="200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2000">
                          <a:solidFill>
                            <a:schemeClr val="bg1"/>
                          </a:solidFill>
                          <a:effectLst/>
                          <a:latin typeface="Times New Roman" panose="02020603050405020304" pitchFamily="18" charset="0"/>
                          <a:cs typeface="Times New Roman" panose="02020603050405020304" pitchFamily="18" charset="0"/>
                        </a:rPr>
                        <a:t> P</a:t>
                      </a:r>
                      <a:endParaRPr lang="en-U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100"/>
                        </a:spcAft>
                      </a:pPr>
                      <a:r>
                        <a:rPr lang="en-US" sz="2000" b="1">
                          <a:solidFill>
                            <a:schemeClr val="bg1"/>
                          </a:solidFill>
                          <a:effectLst/>
                          <a:latin typeface="Times New Roman" panose="02020603050405020304" pitchFamily="18" charset="0"/>
                          <a:cs typeface="Times New Roman" panose="02020603050405020304" pitchFamily="18" charset="0"/>
                        </a:rPr>
                        <a:t>Masters</a:t>
                      </a:r>
                      <a:endParaRPr lang="en-US" sz="20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100"/>
                        </a:spcAft>
                      </a:pPr>
                      <a:r>
                        <a:rPr lang="en-US" sz="2000" b="1" dirty="0">
                          <a:solidFill>
                            <a:schemeClr val="bg1"/>
                          </a:solidFill>
                          <a:effectLst/>
                          <a:latin typeface="Times New Roman" panose="02020603050405020304" pitchFamily="18" charset="0"/>
                          <a:cs typeface="Times New Roman" panose="02020603050405020304" pitchFamily="18" charset="0"/>
                        </a:rPr>
                        <a:t>Relevant Master’s </a:t>
                      </a:r>
                      <a:r>
                        <a:rPr lang="en-US" sz="2000" b="1" dirty="0" smtClean="0">
                          <a:solidFill>
                            <a:schemeClr val="bg1"/>
                          </a:solidFill>
                          <a:effectLst/>
                          <a:latin typeface="Times New Roman" panose="02020603050405020304" pitchFamily="18" charset="0"/>
                          <a:cs typeface="Times New Roman" panose="02020603050405020304" pitchFamily="18" charset="0"/>
                        </a:rPr>
                        <a:t>degree</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92281362"/>
                  </a:ext>
                </a:extLst>
              </a:tr>
            </a:tbl>
          </a:graphicData>
        </a:graphic>
      </p:graphicFrame>
      <p:cxnSp>
        <p:nvCxnSpPr>
          <p:cNvPr id="18" name="Straight Connector 17"/>
          <p:cNvCxnSpPr/>
          <p:nvPr/>
        </p:nvCxnSpPr>
        <p:spPr>
          <a:xfrm flipH="1" flipV="1">
            <a:off x="8514221" y="2838110"/>
            <a:ext cx="602488" cy="114300"/>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2539847591"/>
              </p:ext>
            </p:extLst>
          </p:nvPr>
        </p:nvGraphicFramePr>
        <p:xfrm>
          <a:off x="594907" y="3798364"/>
          <a:ext cx="8184290" cy="2743200"/>
        </p:xfrm>
        <a:graphic>
          <a:graphicData uri="http://schemas.openxmlformats.org/drawingml/2006/table">
            <a:tbl>
              <a:tblPr firstRow="1" firstCol="1" bandRow="1">
                <a:tableStyleId>{5C22544A-7EE6-4342-B048-85BDC9FD1C3A}</a:tableStyleId>
              </a:tblPr>
              <a:tblGrid>
                <a:gridCol w="2262593">
                  <a:extLst>
                    <a:ext uri="{9D8B030D-6E8A-4147-A177-3AD203B41FA5}">
                      <a16:colId xmlns:a16="http://schemas.microsoft.com/office/drawing/2014/main" val="1038130676"/>
                    </a:ext>
                  </a:extLst>
                </a:gridCol>
                <a:gridCol w="5921697">
                  <a:extLst>
                    <a:ext uri="{9D8B030D-6E8A-4147-A177-3AD203B41FA5}">
                      <a16:colId xmlns:a16="http://schemas.microsoft.com/office/drawing/2014/main" val="3694130703"/>
                    </a:ext>
                  </a:extLst>
                </a:gridCol>
              </a:tblGrid>
              <a:tr h="846639">
                <a:tc>
                  <a:txBody>
                    <a:bodyPr/>
                    <a:lstStyle/>
                    <a:p>
                      <a:pPr marL="0" marR="0">
                        <a:spcBef>
                          <a:spcPts val="300"/>
                        </a:spcBef>
                        <a:spcAft>
                          <a:spcPts val="0"/>
                        </a:spcAft>
                      </a:pPr>
                      <a:r>
                        <a:rPr lang="en-US" sz="1800" dirty="0">
                          <a:solidFill>
                            <a:srgbClr val="000099"/>
                          </a:solidFill>
                          <a:effectLst/>
                          <a:latin typeface="Times New Roman" panose="02020603050405020304" pitchFamily="18" charset="0"/>
                          <a:cs typeface="Times New Roman" panose="02020603050405020304" pitchFamily="18" charset="0"/>
                        </a:rPr>
                        <a:t>Area:</a:t>
                      </a:r>
                    </a:p>
                    <a:p>
                      <a:pPr marL="0" marR="0">
                        <a:spcBef>
                          <a:spcPts val="300"/>
                        </a:spcBef>
                        <a:spcAft>
                          <a:spcPts val="0"/>
                        </a:spcAft>
                      </a:pPr>
                      <a:r>
                        <a:rPr lang="en-US" sz="1800" dirty="0">
                          <a:solidFill>
                            <a:srgbClr val="000099"/>
                          </a:solidFill>
                          <a:effectLst/>
                          <a:latin typeface="Times New Roman" panose="02020603050405020304" pitchFamily="18" charset="0"/>
                          <a:cs typeface="Times New Roman" panose="02020603050405020304" pitchFamily="18" charset="0"/>
                        </a:rPr>
                        <a:t># Yrs. Required:  5</a:t>
                      </a:r>
                      <a:endParaRPr lang="en-US" sz="18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300"/>
                        </a:spcBef>
                        <a:spcAft>
                          <a:spcPts val="0"/>
                        </a:spcAft>
                      </a:pPr>
                      <a:r>
                        <a:rPr lang="en-US" sz="1800" dirty="0">
                          <a:solidFill>
                            <a:srgbClr val="000099"/>
                          </a:solidFill>
                          <a:effectLst/>
                          <a:latin typeface="Times New Roman" panose="02020603050405020304" pitchFamily="18" charset="0"/>
                          <a:cs typeface="Times New Roman" panose="02020603050405020304" pitchFamily="18" charset="0"/>
                        </a:rPr>
                        <a:t>Demonstrate experience in directing, coordinating, and implementing comprehensive organizational operations, strategic planning, human resource management, events and training planning, and technology management (information management)</a:t>
                      </a:r>
                      <a:endParaRPr lang="en-US" sz="18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653746"/>
                  </a:ext>
                </a:extLst>
              </a:tr>
              <a:tr h="634979">
                <a:tc>
                  <a:txBody>
                    <a:bodyPr/>
                    <a:lstStyle/>
                    <a:p>
                      <a:pPr marL="0" marR="0">
                        <a:spcBef>
                          <a:spcPts val="300"/>
                        </a:spcBef>
                        <a:spcAft>
                          <a:spcPts val="0"/>
                        </a:spcAft>
                      </a:pPr>
                      <a:r>
                        <a:rPr lang="en-US" sz="1800">
                          <a:solidFill>
                            <a:srgbClr val="000099"/>
                          </a:solidFill>
                          <a:effectLst/>
                          <a:latin typeface="Times New Roman" panose="02020603050405020304" pitchFamily="18" charset="0"/>
                          <a:cs typeface="Times New Roman" panose="02020603050405020304" pitchFamily="18" charset="0"/>
                        </a:rPr>
                        <a:t>Area:</a:t>
                      </a:r>
                    </a:p>
                    <a:p>
                      <a:pPr marL="0" marR="0">
                        <a:spcBef>
                          <a:spcPts val="300"/>
                        </a:spcBef>
                        <a:spcAft>
                          <a:spcPts val="0"/>
                        </a:spcAft>
                      </a:pPr>
                      <a:r>
                        <a:rPr lang="en-US" sz="1800">
                          <a:solidFill>
                            <a:srgbClr val="000099"/>
                          </a:solidFill>
                          <a:effectLst/>
                          <a:latin typeface="Times New Roman" panose="02020603050405020304" pitchFamily="18" charset="0"/>
                          <a:cs typeface="Times New Roman" panose="02020603050405020304" pitchFamily="18" charset="0"/>
                        </a:rPr>
                        <a:t># Yrs. Required:  5</a:t>
                      </a:r>
                      <a:endParaRPr lang="en-US" sz="180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300"/>
                        </a:spcBef>
                        <a:spcAft>
                          <a:spcPts val="0"/>
                        </a:spcAft>
                      </a:pPr>
                      <a:r>
                        <a:rPr lang="en-US" sz="1800" b="1" dirty="0">
                          <a:solidFill>
                            <a:srgbClr val="000099"/>
                          </a:solidFill>
                          <a:effectLst/>
                          <a:latin typeface="Times New Roman" panose="02020603050405020304" pitchFamily="18" charset="0"/>
                          <a:cs typeface="Times New Roman" panose="02020603050405020304" pitchFamily="18" charset="0"/>
                        </a:rPr>
                        <a:t>Demonstrated experience working in a supporting or liaison role to boards of directors, advisory groups, public and government agencies, or experience in a role that worked directly with appointed  officers and committee members.</a:t>
                      </a:r>
                      <a:endParaRPr lang="en-US" sz="1800" b="1"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0073745"/>
                  </a:ext>
                </a:extLst>
              </a:tr>
            </a:tbl>
          </a:graphicData>
        </a:graphic>
      </p:graphicFrame>
      <p:cxnSp>
        <p:nvCxnSpPr>
          <p:cNvPr id="22" name="Straight Connector 21"/>
          <p:cNvCxnSpPr/>
          <p:nvPr/>
        </p:nvCxnSpPr>
        <p:spPr>
          <a:xfrm flipH="1" flipV="1">
            <a:off x="8218392" y="4695137"/>
            <a:ext cx="683825" cy="59398"/>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8560304" y="5002244"/>
            <a:ext cx="341913" cy="383281"/>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5457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 calcmode="lin" valueType="num">
                                      <p:cBhvr additive="base">
                                        <p:cTn id="1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7">
                                            <p:txEl>
                                              <p:pRg st="2" end="2"/>
                                            </p:txEl>
                                          </p:spTgt>
                                        </p:tgtEl>
                                        <p:attrNameLst>
                                          <p:attrName>style.visibility</p:attrName>
                                        </p:attrNameLst>
                                      </p:cBhvr>
                                      <p:to>
                                        <p:strVal val="visible"/>
                                      </p:to>
                                    </p:set>
                                    <p:anim calcmode="lin" valueType="num">
                                      <p:cBhvr additive="base">
                                        <p:cTn id="21"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7">
                                            <p:txEl>
                                              <p:pRg st="2" end="2"/>
                                            </p:txEl>
                                          </p:spTgt>
                                        </p:tgtEl>
                                        <p:attrNameLst>
                                          <p:attrName>ppt_y</p:attrName>
                                        </p:attrNameLst>
                                      </p:cBhvr>
                                      <p:tavLst>
                                        <p:tav tm="0">
                                          <p:val>
                                            <p:strVal val="1+#ppt_h/2"/>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1000"/>
                                        <p:tgtEl>
                                          <p:spTgt spid="22"/>
                                        </p:tgtEl>
                                      </p:cBhvr>
                                    </p:animEffect>
                                    <p:anim calcmode="lin" valueType="num">
                                      <p:cBhvr>
                                        <p:cTn id="26" dur="1000" fill="hold"/>
                                        <p:tgtEl>
                                          <p:spTgt spid="22"/>
                                        </p:tgtEl>
                                        <p:attrNameLst>
                                          <p:attrName>ppt_x</p:attrName>
                                        </p:attrNameLst>
                                      </p:cBhvr>
                                      <p:tavLst>
                                        <p:tav tm="0">
                                          <p:val>
                                            <p:strVal val="#ppt_x"/>
                                          </p:val>
                                        </p:tav>
                                        <p:tav tm="100000">
                                          <p:val>
                                            <p:strVal val="#ppt_x"/>
                                          </p:val>
                                        </p:tav>
                                      </p:tavLst>
                                    </p:anim>
                                    <p:anim calcmode="lin" valueType="num">
                                      <p:cBhvr>
                                        <p:cTn id="27" dur="1000" fill="hold"/>
                                        <p:tgtEl>
                                          <p:spTgt spid="22"/>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1000"/>
                                        <p:tgtEl>
                                          <p:spTgt spid="24"/>
                                        </p:tgtEl>
                                      </p:cBhvr>
                                    </p:animEffect>
                                    <p:anim calcmode="lin" valueType="num">
                                      <p:cBhvr>
                                        <p:cTn id="31" dur="1000" fill="hold"/>
                                        <p:tgtEl>
                                          <p:spTgt spid="24"/>
                                        </p:tgtEl>
                                        <p:attrNameLst>
                                          <p:attrName>ppt_x</p:attrName>
                                        </p:attrNameLst>
                                      </p:cBhvr>
                                      <p:tavLst>
                                        <p:tav tm="0">
                                          <p:val>
                                            <p:strVal val="#ppt_x"/>
                                          </p:val>
                                        </p:tav>
                                        <p:tav tm="100000">
                                          <p:val>
                                            <p:strVal val="#ppt_x"/>
                                          </p:val>
                                        </p:tav>
                                      </p:tavLst>
                                    </p:anim>
                                    <p:anim calcmode="lin" valueType="num">
                                      <p:cBhvr>
                                        <p:cTn id="32" dur="1000" fill="hold"/>
                                        <p:tgtEl>
                                          <p:spTgt spid="24"/>
                                        </p:tgtEl>
                                        <p:attrNameLst>
                                          <p:attrName>ppt_y</p:attrName>
                                        </p:attrNameLst>
                                      </p:cBhvr>
                                      <p:tavLst>
                                        <p:tav tm="0">
                                          <p:val>
                                            <p:strVal val="#ppt_y+.1"/>
                                          </p:val>
                                        </p:tav>
                                        <p:tav tm="100000">
                                          <p:val>
                                            <p:strVal val="#ppt_y"/>
                                          </p:val>
                                        </p:tav>
                                      </p:tavLst>
                                    </p:anim>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1169551"/>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a:t>
            </a:r>
            <a:r>
              <a:rPr lang="en-US" sz="2000" dirty="0" smtClean="0">
                <a:solidFill>
                  <a:schemeClr val="bg1"/>
                </a:solidFill>
                <a:latin typeface="Times New Roman" panose="02020603050405020304" pitchFamily="18" charset="0"/>
                <a:ea typeface="Calibri" panose="020F0502020204030204" pitchFamily="34" charset="0"/>
              </a:rPr>
              <a:t>2      SECTION 4</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4:  Knowledge and Expertise:</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a:solidFill>
                  <a:schemeClr val="bg1"/>
                </a:solidFill>
                <a:latin typeface="Times New Roman" panose="02020603050405020304" pitchFamily="18" charset="0"/>
                <a:ea typeface="Calibri" panose="020F0502020204030204" pitchFamily="34" charset="0"/>
              </a:rPr>
              <a:t>Project and Events </a:t>
            </a:r>
            <a:r>
              <a:rPr lang="en-US" sz="2000" b="1" dirty="0" smtClean="0">
                <a:solidFill>
                  <a:schemeClr val="bg1"/>
                </a:solidFill>
                <a:latin typeface="Times New Roman" panose="02020603050405020304" pitchFamily="18" charset="0"/>
                <a:ea typeface="Calibri" panose="020F0502020204030204" pitchFamily="34" charset="0"/>
              </a:rPr>
              <a:t>Coordinator</a:t>
            </a:r>
            <a:endParaRPr lang="en-US" sz="2000" b="1" dirty="0">
              <a:solidFill>
                <a:schemeClr val="bg1"/>
              </a:solidFill>
              <a:latin typeface="Times New Roman" panose="02020603050405020304" pitchFamily="18" charset="0"/>
              <a:ea typeface="Calibri" panose="020F0502020204030204" pitchFamily="34" charset="0"/>
            </a:endParaRPr>
          </a:p>
        </p:txBody>
      </p:sp>
      <p:sp>
        <p:nvSpPr>
          <p:cNvPr id="17" name="Content Placeholder 8"/>
          <p:cNvSpPr>
            <a:spLocks noGrp="1"/>
          </p:cNvSpPr>
          <p:nvPr>
            <p:ph sz="half" idx="2"/>
          </p:nvPr>
        </p:nvSpPr>
        <p:spPr>
          <a:xfrm>
            <a:off x="8957871" y="1581215"/>
            <a:ext cx="2993702" cy="3043930"/>
          </a:xfrm>
          <a:ln>
            <a:solidFill>
              <a:srgbClr val="993300"/>
            </a:solidFill>
          </a:ln>
        </p:spPr>
        <p:txBody>
          <a:bodyPr>
            <a:normAutofit/>
          </a:bodyPr>
          <a:lstStyle/>
          <a:p>
            <a:pPr marL="0" indent="0" algn="ctr">
              <a:buNone/>
            </a:pPr>
            <a:r>
              <a:rPr lang="en-US" sz="2000" b="1" dirty="0" smtClean="0">
                <a:solidFill>
                  <a:schemeClr val="bg1"/>
                </a:solidFill>
              </a:rPr>
              <a:t>Key Components of </a:t>
            </a:r>
            <a:r>
              <a:rPr lang="en-US" sz="2000" b="1" u="sng" dirty="0" smtClean="0">
                <a:solidFill>
                  <a:schemeClr val="bg1"/>
                </a:solidFill>
              </a:rPr>
              <a:t>Knowledge </a:t>
            </a:r>
            <a:r>
              <a:rPr lang="en-US" sz="2000" b="1" u="sng" dirty="0">
                <a:solidFill>
                  <a:schemeClr val="bg1"/>
                </a:solidFill>
              </a:rPr>
              <a:t>and Expertise</a:t>
            </a:r>
            <a:endParaRPr lang="en-US" sz="2000" b="1" u="sng" dirty="0" smtClean="0">
              <a:solidFill>
                <a:schemeClr val="bg1"/>
              </a:solidFill>
            </a:endParaRPr>
          </a:p>
          <a:p>
            <a:pPr marL="0" indent="0">
              <a:buNone/>
            </a:pPr>
            <a:r>
              <a:rPr lang="en-US" sz="2200" b="1" dirty="0" smtClean="0">
                <a:solidFill>
                  <a:srgbClr val="993300"/>
                </a:solidFill>
              </a:rPr>
              <a:t> </a:t>
            </a:r>
            <a:r>
              <a:rPr lang="en-US" b="1" dirty="0" smtClean="0">
                <a:solidFill>
                  <a:srgbClr val="993300"/>
                </a:solidFill>
              </a:rPr>
              <a:t>List </a:t>
            </a:r>
            <a:r>
              <a:rPr lang="en-US" b="1" dirty="0">
                <a:solidFill>
                  <a:srgbClr val="993300"/>
                </a:solidFill>
              </a:rPr>
              <a:t>required subject disciplines or, if the degree may be generic, list the specialized knowledge needed by requiring the degree</a:t>
            </a:r>
            <a:r>
              <a:rPr lang="en-US" b="1" dirty="0" smtClean="0">
                <a:solidFill>
                  <a:srgbClr val="993300"/>
                </a:solidFill>
              </a:rPr>
              <a:t>.</a:t>
            </a:r>
          </a:p>
        </p:txBody>
      </p:sp>
      <p:graphicFrame>
        <p:nvGraphicFramePr>
          <p:cNvPr id="3" name="Table 2"/>
          <p:cNvGraphicFramePr>
            <a:graphicFrameLocks noGrp="1"/>
          </p:cNvGraphicFramePr>
          <p:nvPr>
            <p:extLst>
              <p:ext uri="{D42A27DB-BD31-4B8C-83A1-F6EECF244321}">
                <p14:modId xmlns:p14="http://schemas.microsoft.com/office/powerpoint/2010/main" val="4037855897"/>
              </p:ext>
            </p:extLst>
          </p:nvPr>
        </p:nvGraphicFramePr>
        <p:xfrm>
          <a:off x="504310" y="2465768"/>
          <a:ext cx="8184289" cy="1716242"/>
        </p:xfrm>
        <a:graphic>
          <a:graphicData uri="http://schemas.openxmlformats.org/drawingml/2006/table">
            <a:tbl>
              <a:tblPr firstRow="1" firstCol="1" bandRow="1">
                <a:tableStyleId>{5C22544A-7EE6-4342-B048-85BDC9FD1C3A}</a:tableStyleId>
              </a:tblPr>
              <a:tblGrid>
                <a:gridCol w="1652992">
                  <a:extLst>
                    <a:ext uri="{9D8B030D-6E8A-4147-A177-3AD203B41FA5}">
                      <a16:colId xmlns:a16="http://schemas.microsoft.com/office/drawing/2014/main" val="1111769031"/>
                    </a:ext>
                  </a:extLst>
                </a:gridCol>
                <a:gridCol w="1281072">
                  <a:extLst>
                    <a:ext uri="{9D8B030D-6E8A-4147-A177-3AD203B41FA5}">
                      <a16:colId xmlns:a16="http://schemas.microsoft.com/office/drawing/2014/main" val="706318846"/>
                    </a:ext>
                  </a:extLst>
                </a:gridCol>
                <a:gridCol w="5250225">
                  <a:extLst>
                    <a:ext uri="{9D8B030D-6E8A-4147-A177-3AD203B41FA5}">
                      <a16:colId xmlns:a16="http://schemas.microsoft.com/office/drawing/2014/main" val="3134895846"/>
                    </a:ext>
                  </a:extLst>
                </a:gridCol>
              </a:tblGrid>
              <a:tr h="911243">
                <a:tc>
                  <a:txBody>
                    <a:bodyPr/>
                    <a:lstStyle/>
                    <a:p>
                      <a:pPr marL="0" marR="0" algn="ctr">
                        <a:spcBef>
                          <a:spcPts val="300"/>
                        </a:spcBef>
                        <a:spcAft>
                          <a:spcPts val="0"/>
                        </a:spcAft>
                      </a:pPr>
                      <a:r>
                        <a:rPr lang="en-US" sz="20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2000" dirty="0">
                          <a:solidFill>
                            <a:schemeClr val="bg1"/>
                          </a:solidFill>
                          <a:effectLst/>
                          <a:latin typeface="Times New Roman" panose="02020603050405020304" pitchFamily="18" charset="0"/>
                          <a:cs typeface="Times New Roman" panose="02020603050405020304" pitchFamily="18" charset="0"/>
                        </a:rPr>
                        <a:t> R     </a:t>
                      </a:r>
                      <a:r>
                        <a:rPr lang="en-US" sz="20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2000" dirty="0">
                          <a:solidFill>
                            <a:schemeClr val="bg1"/>
                          </a:solidFill>
                          <a:effectLst/>
                          <a:latin typeface="Times New Roman" panose="02020603050405020304" pitchFamily="18" charset="0"/>
                          <a:cs typeface="Times New Roman" panose="02020603050405020304" pitchFamily="18" charset="0"/>
                        </a:rPr>
                        <a:t> P</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100"/>
                        </a:spcAft>
                      </a:pPr>
                      <a:r>
                        <a:rPr lang="en-US" sz="2000" dirty="0" smtClean="0">
                          <a:solidFill>
                            <a:schemeClr val="bg1"/>
                          </a:solidFill>
                          <a:effectLst/>
                          <a:latin typeface="Times New Roman" panose="02020603050405020304" pitchFamily="18" charset="0"/>
                          <a:cs typeface="Times New Roman" panose="02020603050405020304" pitchFamily="18" charset="0"/>
                        </a:rPr>
                        <a:t>Associates</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100"/>
                        </a:spcAft>
                      </a:pPr>
                      <a:r>
                        <a:rPr lang="en-US" sz="2000" dirty="0" smtClean="0">
                          <a:solidFill>
                            <a:schemeClr val="bg1"/>
                          </a:solidFill>
                          <a:effectLst/>
                          <a:latin typeface="Times New Roman" panose="02020603050405020304" pitchFamily="18" charset="0"/>
                          <a:cs typeface="Times New Roman" panose="02020603050405020304" pitchFamily="18" charset="0"/>
                        </a:rPr>
                        <a:t>Vocational/technical school degree required. Coursework in time management, standard office productivity software and basic bookkeeping/accounting. </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8186674"/>
                  </a:ext>
                </a:extLst>
              </a:tr>
              <a:tr h="497042">
                <a:tc>
                  <a:txBody>
                    <a:bodyPr/>
                    <a:lstStyle/>
                    <a:p>
                      <a:pPr marL="0" marR="0" algn="ctr">
                        <a:spcBef>
                          <a:spcPts val="300"/>
                        </a:spcBef>
                        <a:spcAft>
                          <a:spcPts val="0"/>
                        </a:spcAft>
                      </a:pPr>
                      <a:r>
                        <a:rPr lang="en-US" sz="200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2000">
                          <a:solidFill>
                            <a:schemeClr val="bg1"/>
                          </a:solidFill>
                          <a:effectLst/>
                          <a:latin typeface="Times New Roman" panose="02020603050405020304" pitchFamily="18" charset="0"/>
                          <a:cs typeface="Times New Roman" panose="02020603050405020304" pitchFamily="18" charset="0"/>
                        </a:rPr>
                        <a:t> R     </a:t>
                      </a:r>
                      <a:r>
                        <a:rPr lang="en-US" sz="200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2000">
                          <a:solidFill>
                            <a:schemeClr val="bg1"/>
                          </a:solidFill>
                          <a:effectLst/>
                          <a:latin typeface="Times New Roman" panose="02020603050405020304" pitchFamily="18" charset="0"/>
                          <a:cs typeface="Times New Roman" panose="02020603050405020304" pitchFamily="18" charset="0"/>
                        </a:rPr>
                        <a:t> P</a:t>
                      </a:r>
                      <a:endParaRPr lang="en-US"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100"/>
                        </a:spcAft>
                      </a:pPr>
                      <a:r>
                        <a:rPr lang="en-US" sz="2000" b="1" dirty="0" smtClean="0">
                          <a:solidFill>
                            <a:schemeClr val="bg1"/>
                          </a:solidFill>
                          <a:effectLst/>
                          <a:latin typeface="Times New Roman" panose="02020603050405020304" pitchFamily="18" charset="0"/>
                          <a:cs typeface="Times New Roman" panose="02020603050405020304" pitchFamily="18" charset="0"/>
                        </a:rPr>
                        <a:t>Bachelors</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100"/>
                        </a:spcAft>
                      </a:pPr>
                      <a:r>
                        <a:rPr lang="en-US" sz="2000" b="1" dirty="0" smtClean="0">
                          <a:solidFill>
                            <a:schemeClr val="bg1"/>
                          </a:solidFill>
                          <a:effectLst/>
                          <a:latin typeface="Times New Roman" panose="02020603050405020304" pitchFamily="18" charset="0"/>
                          <a:cs typeface="Times New Roman" panose="02020603050405020304" pitchFamily="18" charset="0"/>
                        </a:rPr>
                        <a:t>Business or other relevant major</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92281362"/>
                  </a:ext>
                </a:extLst>
              </a:tr>
            </a:tbl>
          </a:graphicData>
        </a:graphic>
      </p:graphicFrame>
      <p:cxnSp>
        <p:nvCxnSpPr>
          <p:cNvPr id="18" name="Straight Connector 17"/>
          <p:cNvCxnSpPr/>
          <p:nvPr/>
        </p:nvCxnSpPr>
        <p:spPr>
          <a:xfrm flipH="1" flipV="1">
            <a:off x="8483121" y="2884497"/>
            <a:ext cx="633589" cy="67913"/>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95458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bg/>
                                          </p:spTgt>
                                        </p:tgtEl>
                                        <p:attrNameLst>
                                          <p:attrName>style.visibility</p:attrName>
                                        </p:attrNameLst>
                                      </p:cBhvr>
                                      <p:to>
                                        <p:strVal val="visible"/>
                                      </p:to>
                                    </p:set>
                                    <p:anim calcmode="lin" valueType="num">
                                      <p:cBhvr additive="base">
                                        <p:cTn id="11" dur="500" fill="hold"/>
                                        <p:tgtEl>
                                          <p:spTgt spid="17">
                                            <p:bg/>
                                          </p:spTgt>
                                        </p:tgtEl>
                                        <p:attrNameLst>
                                          <p:attrName>ppt_x</p:attrName>
                                        </p:attrNameLst>
                                      </p:cBhvr>
                                      <p:tavLst>
                                        <p:tav tm="0">
                                          <p:val>
                                            <p:strVal val="0-#ppt_w/2"/>
                                          </p:val>
                                        </p:tav>
                                        <p:tav tm="100000">
                                          <p:val>
                                            <p:strVal val="#ppt_x"/>
                                          </p:val>
                                        </p:tav>
                                      </p:tavLst>
                                    </p:anim>
                                    <p:anim calcmode="lin" valueType="num">
                                      <p:cBhvr additive="base">
                                        <p:cTn id="12" dur="500" fill="hold"/>
                                        <p:tgtEl>
                                          <p:spTgt spid="17">
                                            <p:bg/>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anim calcmode="lin" valueType="num">
                                      <p:cBhvr additive="base">
                                        <p:cTn id="15" dur="500" fill="hold"/>
                                        <p:tgtEl>
                                          <p:spTgt spid="17">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7">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 calcmode="lin" valueType="num">
                                      <p:cBhvr additive="base">
                                        <p:cTn id="19" dur="5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1554272"/>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a:t>
            </a:r>
            <a:r>
              <a:rPr lang="en-US" sz="2000" dirty="0" smtClean="0">
                <a:solidFill>
                  <a:schemeClr val="bg1"/>
                </a:solidFill>
                <a:latin typeface="Times New Roman" panose="02020603050405020304" pitchFamily="18" charset="0"/>
                <a:ea typeface="Calibri" panose="020F0502020204030204" pitchFamily="34" charset="0"/>
              </a:rPr>
              <a:t>2      SECTION 4</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4:  Knowledge and Expertise:</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a:solidFill>
                  <a:schemeClr val="bg1"/>
                </a:solidFill>
                <a:latin typeface="Times New Roman" panose="02020603050405020304" pitchFamily="18" charset="0"/>
                <a:ea typeface="Calibri" panose="020F0502020204030204" pitchFamily="34" charset="0"/>
              </a:rPr>
              <a:t>Project and Events </a:t>
            </a:r>
            <a:r>
              <a:rPr lang="en-US" sz="2000" b="1" dirty="0" smtClean="0">
                <a:solidFill>
                  <a:schemeClr val="bg1"/>
                </a:solidFill>
                <a:latin typeface="Times New Roman" panose="02020603050405020304" pitchFamily="18" charset="0"/>
                <a:ea typeface="Calibri" panose="020F0502020204030204" pitchFamily="34" charset="0"/>
              </a:rPr>
              <a:t>Coordinator</a:t>
            </a:r>
            <a:endParaRPr lang="en-US" sz="2000" b="1" dirty="0">
              <a:solidFill>
                <a:schemeClr val="bg1"/>
              </a:solidFill>
              <a:latin typeface="Times New Roman" panose="02020603050405020304" pitchFamily="18" charset="0"/>
              <a:ea typeface="Calibri" panose="020F0502020204030204" pitchFamily="34" charset="0"/>
            </a:endParaRPr>
          </a:p>
          <a:p>
            <a:pPr marL="114300">
              <a:spcBef>
                <a:spcPts val="600"/>
              </a:spcBef>
            </a:pPr>
            <a:endParaRPr lang="en-US" sz="2000" dirty="0" smtClean="0">
              <a:solidFill>
                <a:schemeClr val="bg1"/>
              </a:solidFill>
              <a:latin typeface="Times New Roman" panose="02020603050405020304" pitchFamily="18" charset="0"/>
              <a:ea typeface="Calibri" panose="020F0502020204030204" pitchFamily="34" charset="0"/>
            </a:endParaRPr>
          </a:p>
        </p:txBody>
      </p:sp>
      <p:sp>
        <p:nvSpPr>
          <p:cNvPr id="17" name="Content Placeholder 8"/>
          <p:cNvSpPr>
            <a:spLocks noGrp="1"/>
          </p:cNvSpPr>
          <p:nvPr>
            <p:ph sz="half" idx="2"/>
          </p:nvPr>
        </p:nvSpPr>
        <p:spPr>
          <a:xfrm>
            <a:off x="8961815" y="1579814"/>
            <a:ext cx="2993702" cy="2601498"/>
          </a:xfrm>
          <a:ln>
            <a:solidFill>
              <a:srgbClr val="993300"/>
            </a:solidFill>
          </a:ln>
        </p:spPr>
        <p:txBody>
          <a:bodyPr>
            <a:normAutofit/>
          </a:bodyPr>
          <a:lstStyle/>
          <a:p>
            <a:pPr marL="0" indent="0" algn="ctr">
              <a:buNone/>
            </a:pPr>
            <a:r>
              <a:rPr lang="en-US" sz="2000" b="1" dirty="0" smtClean="0">
                <a:solidFill>
                  <a:schemeClr val="bg1"/>
                </a:solidFill>
              </a:rPr>
              <a:t>Key Components of </a:t>
            </a:r>
            <a:r>
              <a:rPr lang="en-US" sz="2000" b="1" u="sng" dirty="0" smtClean="0">
                <a:solidFill>
                  <a:schemeClr val="bg1"/>
                </a:solidFill>
              </a:rPr>
              <a:t>Knowledge </a:t>
            </a:r>
            <a:r>
              <a:rPr lang="en-US" sz="2000" b="1" u="sng" dirty="0">
                <a:solidFill>
                  <a:schemeClr val="bg1"/>
                </a:solidFill>
              </a:rPr>
              <a:t>and Expertise</a:t>
            </a:r>
            <a:endParaRPr lang="en-US" sz="2000" b="1" u="sng" dirty="0" smtClean="0">
              <a:solidFill>
                <a:schemeClr val="bg1"/>
              </a:solidFill>
            </a:endParaRPr>
          </a:p>
          <a:p>
            <a:pPr marL="0" indent="0">
              <a:buNone/>
            </a:pPr>
            <a:r>
              <a:rPr lang="en-US" b="1" dirty="0" smtClean="0">
                <a:solidFill>
                  <a:srgbClr val="000099"/>
                </a:solidFill>
              </a:rPr>
              <a:t>Clearly </a:t>
            </a:r>
            <a:r>
              <a:rPr lang="en-US" b="1" dirty="0">
                <a:solidFill>
                  <a:srgbClr val="000099"/>
                </a:solidFill>
              </a:rPr>
              <a:t>describe the knowledge and expertise </a:t>
            </a:r>
            <a:r>
              <a:rPr lang="en-US" b="1" dirty="0" smtClean="0">
                <a:solidFill>
                  <a:srgbClr val="000099"/>
                </a:solidFill>
              </a:rPr>
              <a:t>the </a:t>
            </a:r>
            <a:r>
              <a:rPr lang="en-US" b="1" dirty="0">
                <a:solidFill>
                  <a:srgbClr val="000099"/>
                </a:solidFill>
              </a:rPr>
              <a:t>required years of experience are expected to have produced.</a:t>
            </a:r>
            <a:endParaRPr lang="en-US" sz="2000" b="1" dirty="0">
              <a:solidFill>
                <a:srgbClr val="000099"/>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210328270"/>
              </p:ext>
            </p:extLst>
          </p:nvPr>
        </p:nvGraphicFramePr>
        <p:xfrm>
          <a:off x="507004" y="2174204"/>
          <a:ext cx="8184290" cy="4015740"/>
        </p:xfrm>
        <a:graphic>
          <a:graphicData uri="http://schemas.openxmlformats.org/drawingml/2006/table">
            <a:tbl>
              <a:tblPr firstRow="1" firstCol="1" bandRow="1">
                <a:tableStyleId>{5C22544A-7EE6-4342-B048-85BDC9FD1C3A}</a:tableStyleId>
              </a:tblPr>
              <a:tblGrid>
                <a:gridCol w="2262593">
                  <a:extLst>
                    <a:ext uri="{9D8B030D-6E8A-4147-A177-3AD203B41FA5}">
                      <a16:colId xmlns:a16="http://schemas.microsoft.com/office/drawing/2014/main" val="1038130676"/>
                    </a:ext>
                  </a:extLst>
                </a:gridCol>
                <a:gridCol w="5921697">
                  <a:extLst>
                    <a:ext uri="{9D8B030D-6E8A-4147-A177-3AD203B41FA5}">
                      <a16:colId xmlns:a16="http://schemas.microsoft.com/office/drawing/2014/main" val="3694130703"/>
                    </a:ext>
                  </a:extLst>
                </a:gridCol>
              </a:tblGrid>
              <a:tr h="846639">
                <a:tc>
                  <a:txBody>
                    <a:bodyPr/>
                    <a:lstStyle/>
                    <a:p>
                      <a:pPr marL="0" marR="0">
                        <a:spcBef>
                          <a:spcPts val="300"/>
                        </a:spcBef>
                        <a:spcAft>
                          <a:spcPts val="0"/>
                        </a:spcAft>
                      </a:pPr>
                      <a:r>
                        <a:rPr lang="en-US" sz="1600" dirty="0">
                          <a:solidFill>
                            <a:srgbClr val="000099"/>
                          </a:solidFill>
                          <a:effectLst/>
                          <a:latin typeface="Times New Roman" panose="02020603050405020304" pitchFamily="18" charset="0"/>
                          <a:cs typeface="Times New Roman" panose="02020603050405020304" pitchFamily="18" charset="0"/>
                        </a:rPr>
                        <a:t>Area:</a:t>
                      </a:r>
                    </a:p>
                    <a:p>
                      <a:pPr marL="0" marR="0">
                        <a:spcBef>
                          <a:spcPts val="300"/>
                        </a:spcBef>
                        <a:spcAft>
                          <a:spcPts val="0"/>
                        </a:spcAft>
                      </a:pPr>
                      <a:r>
                        <a:rPr lang="en-US" sz="1600" dirty="0">
                          <a:solidFill>
                            <a:srgbClr val="000099"/>
                          </a:solidFill>
                          <a:effectLst/>
                          <a:latin typeface="Times New Roman" panose="02020603050405020304" pitchFamily="18" charset="0"/>
                          <a:cs typeface="Times New Roman" panose="02020603050405020304" pitchFamily="18" charset="0"/>
                        </a:rPr>
                        <a:t># Yrs. Required:  </a:t>
                      </a:r>
                      <a:r>
                        <a:rPr lang="en-US" sz="1600" dirty="0" smtClean="0">
                          <a:solidFill>
                            <a:srgbClr val="000099"/>
                          </a:solidFill>
                          <a:effectLst/>
                          <a:latin typeface="Times New Roman" panose="02020603050405020304" pitchFamily="18" charset="0"/>
                          <a:cs typeface="Times New Roman" panose="02020603050405020304" pitchFamily="18" charset="0"/>
                        </a:rPr>
                        <a:t>1-3</a:t>
                      </a:r>
                      <a:endParaRPr lang="en-US" sz="16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300"/>
                        </a:spcBef>
                        <a:spcAft>
                          <a:spcPts val="0"/>
                        </a:spcAft>
                      </a:pPr>
                      <a:r>
                        <a:rPr lang="en-US" sz="1600" dirty="0" smtClean="0">
                          <a:solidFill>
                            <a:srgbClr val="000099"/>
                          </a:solidFill>
                          <a:effectLst/>
                          <a:latin typeface="Times New Roman" panose="02020603050405020304" pitchFamily="18" charset="0"/>
                          <a:cs typeface="Times New Roman" panose="02020603050405020304" pitchFamily="18" charset="0"/>
                        </a:rPr>
                        <a:t>Experience in office administration required:  administrative support, executive assistant, project coordinator in a social services or related field.  Ability to organize, manage, and complete a large number of tasks with conflicting deadlines in a timely and accurate manner using sound project management methods or tools.</a:t>
                      </a:r>
                      <a:endParaRPr lang="en-US" sz="16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653746"/>
                  </a:ext>
                </a:extLst>
              </a:tr>
              <a:tr h="634979">
                <a:tc>
                  <a:txBody>
                    <a:bodyPr/>
                    <a:lstStyle/>
                    <a:p>
                      <a:pPr marL="0" marR="0">
                        <a:spcBef>
                          <a:spcPts val="300"/>
                        </a:spcBef>
                        <a:spcAft>
                          <a:spcPts val="0"/>
                        </a:spcAft>
                      </a:pPr>
                      <a:r>
                        <a:rPr lang="en-US" sz="1600" dirty="0">
                          <a:solidFill>
                            <a:srgbClr val="000099"/>
                          </a:solidFill>
                          <a:effectLst/>
                          <a:latin typeface="Times New Roman" panose="02020603050405020304" pitchFamily="18" charset="0"/>
                          <a:cs typeface="Times New Roman" panose="02020603050405020304" pitchFamily="18" charset="0"/>
                        </a:rPr>
                        <a:t>Area:</a:t>
                      </a:r>
                    </a:p>
                    <a:p>
                      <a:pPr marL="0" marR="0">
                        <a:spcBef>
                          <a:spcPts val="300"/>
                        </a:spcBef>
                        <a:spcAft>
                          <a:spcPts val="0"/>
                        </a:spcAft>
                      </a:pPr>
                      <a:r>
                        <a:rPr lang="en-US" sz="1600" dirty="0">
                          <a:solidFill>
                            <a:srgbClr val="000099"/>
                          </a:solidFill>
                          <a:effectLst/>
                          <a:latin typeface="Times New Roman" panose="02020603050405020304" pitchFamily="18" charset="0"/>
                          <a:cs typeface="Times New Roman" panose="02020603050405020304" pitchFamily="18" charset="0"/>
                        </a:rPr>
                        <a:t># Yrs. Required:  </a:t>
                      </a:r>
                      <a:r>
                        <a:rPr lang="en-US" sz="1600" dirty="0" smtClean="0">
                          <a:solidFill>
                            <a:srgbClr val="000099"/>
                          </a:solidFill>
                          <a:effectLst/>
                          <a:latin typeface="Times New Roman" panose="02020603050405020304" pitchFamily="18" charset="0"/>
                          <a:cs typeface="Times New Roman" panose="02020603050405020304" pitchFamily="18" charset="0"/>
                        </a:rPr>
                        <a:t>1-3</a:t>
                      </a:r>
                      <a:endParaRPr lang="en-US" sz="16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300"/>
                        </a:spcBef>
                        <a:spcAft>
                          <a:spcPts val="0"/>
                        </a:spcAft>
                      </a:pPr>
                      <a:r>
                        <a:rPr lang="en-US" sz="1600" b="1" dirty="0" smtClean="0">
                          <a:solidFill>
                            <a:srgbClr val="000099"/>
                          </a:solidFill>
                          <a:effectLst/>
                          <a:latin typeface="Times New Roman" panose="02020603050405020304" pitchFamily="18" charset="0"/>
                          <a:cs typeface="Times New Roman" panose="02020603050405020304" pitchFamily="18" charset="0"/>
                        </a:rPr>
                        <a:t>Demonstrated knowledge, experience, and ability to actively cooperate in a team environment, both in leadership and peer relations, and motivate others to do the same</a:t>
                      </a:r>
                    </a:p>
                    <a:p>
                      <a:pPr marL="0" marR="0">
                        <a:spcBef>
                          <a:spcPts val="300"/>
                        </a:spcBef>
                        <a:spcAft>
                          <a:spcPts val="0"/>
                        </a:spcAft>
                      </a:pPr>
                      <a:r>
                        <a:rPr lang="en-US" sz="1600" b="1" dirty="0" smtClean="0">
                          <a:solidFill>
                            <a:srgbClr val="000099"/>
                          </a:solidFill>
                          <a:effectLst/>
                          <a:latin typeface="Times New Roman" panose="02020603050405020304" pitchFamily="18" charset="0"/>
                          <a:cs typeface="Times New Roman" panose="02020603050405020304" pitchFamily="18" charset="0"/>
                        </a:rPr>
                        <a:t>Excellent interpersonal, communication (including listening, writing, speaking), customer service, and time management skills </a:t>
                      </a:r>
                    </a:p>
                    <a:p>
                      <a:pPr marL="0" marR="0">
                        <a:spcBef>
                          <a:spcPts val="300"/>
                        </a:spcBef>
                        <a:spcAft>
                          <a:spcPts val="0"/>
                        </a:spcAft>
                      </a:pPr>
                      <a:r>
                        <a:rPr lang="en-US" sz="1600" b="1" dirty="0" smtClean="0">
                          <a:solidFill>
                            <a:srgbClr val="000099"/>
                          </a:solidFill>
                          <a:effectLst/>
                          <a:latin typeface="Times New Roman" panose="02020603050405020304" pitchFamily="18" charset="0"/>
                          <a:cs typeface="Times New Roman" panose="02020603050405020304" pitchFamily="18" charset="0"/>
                        </a:rPr>
                        <a:t>Proficiency with operating a variety of office equipment and computer hardware/ software applications; proficiency with Microsoft Office suite products (Excel, Word, PowerPoint, Outlook, etc.) with attention to detail.</a:t>
                      </a:r>
                    </a:p>
                    <a:p>
                      <a:pPr marL="0" marR="0">
                        <a:spcBef>
                          <a:spcPts val="300"/>
                        </a:spcBef>
                        <a:spcAft>
                          <a:spcPts val="0"/>
                        </a:spcAft>
                      </a:pPr>
                      <a:r>
                        <a:rPr lang="en-US" sz="1600" b="1" dirty="0" smtClean="0">
                          <a:solidFill>
                            <a:srgbClr val="000099"/>
                          </a:solidFill>
                          <a:effectLst/>
                          <a:latin typeface="Times New Roman" panose="02020603050405020304" pitchFamily="18" charset="0"/>
                          <a:cs typeface="Times New Roman" panose="02020603050405020304" pitchFamily="18" charset="0"/>
                        </a:rPr>
                        <a:t>Ability to analyze and problem solve under tight time constraints.</a:t>
                      </a:r>
                      <a:endParaRPr lang="en-US" sz="1600" b="1" dirty="0">
                        <a:solidFill>
                          <a:srgbClr val="000099"/>
                        </a:solidFill>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0073745"/>
                  </a:ext>
                </a:extLst>
              </a:tr>
            </a:tbl>
          </a:graphicData>
        </a:graphic>
      </p:graphicFrame>
      <p:cxnSp>
        <p:nvCxnSpPr>
          <p:cNvPr id="22" name="Straight Connector 21"/>
          <p:cNvCxnSpPr>
            <a:stCxn id="17" idx="1"/>
          </p:cNvCxnSpPr>
          <p:nvPr/>
        </p:nvCxnSpPr>
        <p:spPr>
          <a:xfrm flipH="1" flipV="1">
            <a:off x="8691294" y="2808444"/>
            <a:ext cx="270521" cy="72119"/>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8559800" y="3132147"/>
            <a:ext cx="392571" cy="773172"/>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5531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1+#ppt_w/2"/>
                                          </p:val>
                                        </p:tav>
                                        <p:tav tm="100000">
                                          <p:val>
                                            <p:strVal val="#ppt_x"/>
                                          </p:val>
                                        </p:tav>
                                      </p:tavLst>
                                    </p:anim>
                                    <p:anim calcmode="lin" valueType="num">
                                      <p:cBhvr additive="base">
                                        <p:cTn id="12" dur="500" fill="hold"/>
                                        <p:tgtEl>
                                          <p:spTgt spid="24"/>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17">
                                            <p:bg/>
                                          </p:spTgt>
                                        </p:tgtEl>
                                        <p:attrNameLst>
                                          <p:attrName>style.visibility</p:attrName>
                                        </p:attrNameLst>
                                      </p:cBhvr>
                                      <p:to>
                                        <p:strVal val="visible"/>
                                      </p:to>
                                    </p:set>
                                    <p:anim calcmode="lin" valueType="num">
                                      <p:cBhvr additive="base">
                                        <p:cTn id="15" dur="500" fill="hold"/>
                                        <p:tgtEl>
                                          <p:spTgt spid="17">
                                            <p:bg/>
                                          </p:spTgt>
                                        </p:tgtEl>
                                        <p:attrNameLst>
                                          <p:attrName>ppt_x</p:attrName>
                                        </p:attrNameLst>
                                      </p:cBhvr>
                                      <p:tavLst>
                                        <p:tav tm="0">
                                          <p:val>
                                            <p:strVal val="1+#ppt_w/2"/>
                                          </p:val>
                                        </p:tav>
                                        <p:tav tm="100000">
                                          <p:val>
                                            <p:strVal val="#ppt_x"/>
                                          </p:val>
                                        </p:tav>
                                      </p:tavLst>
                                    </p:anim>
                                    <p:anim calcmode="lin" valueType="num">
                                      <p:cBhvr additive="base">
                                        <p:cTn id="16" dur="500" fill="hold"/>
                                        <p:tgtEl>
                                          <p:spTgt spid="17">
                                            <p:bg/>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additive="base">
                                        <p:cTn id="19"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7">
                                            <p:txEl>
                                              <p:pRg st="1" end="1"/>
                                            </p:txEl>
                                          </p:spTgt>
                                        </p:tgtEl>
                                        <p:attrNameLst>
                                          <p:attrName>style.visibility</p:attrName>
                                        </p:attrNameLst>
                                      </p:cBhvr>
                                      <p:to>
                                        <p:strVal val="visible"/>
                                      </p:to>
                                    </p:set>
                                    <p:anim calcmode="lin" valueType="num">
                                      <p:cBhvr additive="base">
                                        <p:cTn id="23" dur="500" fill="hold"/>
                                        <p:tgtEl>
                                          <p:spTgt spid="17">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7">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666206" y="1499601"/>
            <a:ext cx="6013994" cy="4240425"/>
          </a:xfrm>
        </p:spPr>
        <p:txBody>
          <a:bodyPr>
            <a:normAutofit fontScale="77500" lnSpcReduction="20000"/>
          </a:bodyPr>
          <a:lstStyle/>
          <a:p>
            <a:pPr marL="509588" indent="-509588">
              <a:buNone/>
            </a:pPr>
            <a:r>
              <a:rPr lang="en-US" sz="2400" b="1" dirty="0" smtClean="0">
                <a:solidFill>
                  <a:srgbClr val="993300"/>
                </a:solidFill>
              </a:rPr>
              <a:t>Q.  How is a PD structured?</a:t>
            </a:r>
          </a:p>
          <a:p>
            <a:pPr marL="509588" indent="-509588">
              <a:buNone/>
            </a:pPr>
            <a:r>
              <a:rPr lang="en-US" sz="2400" b="1" dirty="0" smtClean="0">
                <a:solidFill>
                  <a:srgbClr val="993300"/>
                </a:solidFill>
              </a:rPr>
              <a:t>A.  There are 8 sections:</a:t>
            </a:r>
          </a:p>
          <a:p>
            <a:pPr marL="1435100" indent="-1257300">
              <a:buNone/>
            </a:pPr>
            <a:r>
              <a:rPr lang="en-US" sz="2400" b="1" dirty="0">
                <a:solidFill>
                  <a:srgbClr val="993300"/>
                </a:solidFill>
              </a:rPr>
              <a:t>Section 1:  </a:t>
            </a:r>
            <a:r>
              <a:rPr lang="en-US" sz="2400" b="1" dirty="0" smtClean="0">
                <a:solidFill>
                  <a:srgbClr val="993300"/>
                </a:solidFill>
              </a:rPr>
              <a:t>Incumbent </a:t>
            </a:r>
            <a:r>
              <a:rPr lang="en-US" sz="2400" b="1" dirty="0">
                <a:solidFill>
                  <a:srgbClr val="993300"/>
                </a:solidFill>
              </a:rPr>
              <a:t>and Position Information</a:t>
            </a:r>
          </a:p>
          <a:p>
            <a:pPr marL="1435100" indent="-1257300">
              <a:buNone/>
            </a:pPr>
            <a:r>
              <a:rPr lang="en-US" sz="2400" b="1" dirty="0">
                <a:solidFill>
                  <a:srgbClr val="993300"/>
                </a:solidFill>
              </a:rPr>
              <a:t>Section 2:  </a:t>
            </a:r>
            <a:r>
              <a:rPr lang="en-US" sz="2400" b="1" u="sng" dirty="0">
                <a:solidFill>
                  <a:srgbClr val="993300"/>
                </a:solidFill>
              </a:rPr>
              <a:t>Summary</a:t>
            </a:r>
            <a:r>
              <a:rPr lang="en-US" sz="2400" b="1" dirty="0">
                <a:solidFill>
                  <a:srgbClr val="993300"/>
                </a:solidFill>
              </a:rPr>
              <a:t> of Position </a:t>
            </a:r>
            <a:r>
              <a:rPr lang="en-US" sz="2400" b="1" u="sng" dirty="0">
                <a:solidFill>
                  <a:srgbClr val="993300"/>
                </a:solidFill>
              </a:rPr>
              <a:t>Purpose</a:t>
            </a:r>
          </a:p>
          <a:p>
            <a:pPr marL="1435100" indent="-1257300">
              <a:buNone/>
            </a:pPr>
            <a:r>
              <a:rPr lang="en-US" sz="2400" b="1" dirty="0">
                <a:solidFill>
                  <a:srgbClr val="993300"/>
                </a:solidFill>
              </a:rPr>
              <a:t>Section 3:  Position </a:t>
            </a:r>
            <a:r>
              <a:rPr lang="en-US" sz="2400" b="1" u="sng" dirty="0">
                <a:solidFill>
                  <a:srgbClr val="993300"/>
                </a:solidFill>
              </a:rPr>
              <a:t>Duties in Detail</a:t>
            </a:r>
          </a:p>
          <a:p>
            <a:pPr marL="1435100" indent="-1257300">
              <a:buNone/>
            </a:pPr>
            <a:r>
              <a:rPr lang="en-US" sz="2400" b="1" dirty="0">
                <a:solidFill>
                  <a:srgbClr val="993300"/>
                </a:solidFill>
              </a:rPr>
              <a:t>Section 4:  Knowledge and Expertise </a:t>
            </a:r>
          </a:p>
          <a:p>
            <a:pPr marL="1435100" indent="-1257300">
              <a:buNone/>
            </a:pPr>
            <a:r>
              <a:rPr lang="en-US" sz="2400" b="1" dirty="0">
                <a:solidFill>
                  <a:srgbClr val="0070C0"/>
                </a:solidFill>
              </a:rPr>
              <a:t>Section 5:  Degree of Independence and </a:t>
            </a:r>
            <a:endParaRPr lang="en-US" sz="2400" b="1" dirty="0" smtClean="0">
              <a:solidFill>
                <a:srgbClr val="0070C0"/>
              </a:solidFill>
            </a:endParaRPr>
          </a:p>
          <a:p>
            <a:pPr marL="1435100" indent="-1257300">
              <a:spcBef>
                <a:spcPts val="0"/>
              </a:spcBef>
              <a:buNone/>
            </a:pPr>
            <a:r>
              <a:rPr lang="en-US" sz="2400" b="1" dirty="0">
                <a:solidFill>
                  <a:srgbClr val="0070C0"/>
                </a:solidFill>
              </a:rPr>
              <a:t>	</a:t>
            </a:r>
            <a:r>
              <a:rPr lang="en-US" sz="2400" b="1" dirty="0" smtClean="0">
                <a:solidFill>
                  <a:srgbClr val="0070C0"/>
                </a:solidFill>
              </a:rPr>
              <a:t>Decision-Making </a:t>
            </a:r>
            <a:r>
              <a:rPr lang="en-US" sz="2400" b="1" dirty="0">
                <a:solidFill>
                  <a:srgbClr val="0070C0"/>
                </a:solidFill>
              </a:rPr>
              <a:t>Impact</a:t>
            </a:r>
          </a:p>
          <a:p>
            <a:pPr marL="1435100" indent="-1257300">
              <a:buNone/>
            </a:pPr>
            <a:r>
              <a:rPr lang="en-US" sz="2400" b="1" dirty="0">
                <a:solidFill>
                  <a:srgbClr val="993300"/>
                </a:solidFill>
              </a:rPr>
              <a:t>Section 6:  Supervisory Responsibilities</a:t>
            </a:r>
          </a:p>
          <a:p>
            <a:pPr marL="1435100" indent="-1257300">
              <a:buNone/>
            </a:pPr>
            <a:r>
              <a:rPr lang="en-US" sz="2400" b="1" dirty="0">
                <a:solidFill>
                  <a:srgbClr val="993300"/>
                </a:solidFill>
              </a:rPr>
              <a:t>Section 7:  </a:t>
            </a:r>
            <a:r>
              <a:rPr lang="en-US" sz="2400" b="1" dirty="0" smtClean="0">
                <a:solidFill>
                  <a:srgbClr val="993300"/>
                </a:solidFill>
              </a:rPr>
              <a:t>Fiscal </a:t>
            </a:r>
            <a:r>
              <a:rPr lang="en-US" sz="2400" b="1" dirty="0">
                <a:solidFill>
                  <a:srgbClr val="993300"/>
                </a:solidFill>
              </a:rPr>
              <a:t>Authority</a:t>
            </a:r>
          </a:p>
          <a:p>
            <a:pPr marL="1435100" indent="-1257300">
              <a:buNone/>
            </a:pPr>
            <a:r>
              <a:rPr lang="en-US" sz="2400" b="1" dirty="0">
                <a:solidFill>
                  <a:srgbClr val="993300"/>
                </a:solidFill>
              </a:rPr>
              <a:t>Section 8:  Additional Position Demands</a:t>
            </a:r>
          </a:p>
          <a:p>
            <a:pPr marL="509588" indent="-509588">
              <a:buNone/>
            </a:pPr>
            <a:endParaRPr lang="en-US" sz="2400" b="1" dirty="0" smtClean="0">
              <a:solidFill>
                <a:srgbClr val="993300"/>
              </a:solidFill>
            </a:endParaRPr>
          </a:p>
        </p:txBody>
      </p:sp>
      <p:sp>
        <p:nvSpPr>
          <p:cNvPr id="9" name="Content Placeholder 8"/>
          <p:cNvSpPr>
            <a:spLocks noGrp="1"/>
          </p:cNvSpPr>
          <p:nvPr>
            <p:ph sz="half" idx="2"/>
          </p:nvPr>
        </p:nvSpPr>
        <p:spPr>
          <a:xfrm>
            <a:off x="7056268" y="1499601"/>
            <a:ext cx="4579997" cy="4570124"/>
          </a:xfrm>
        </p:spPr>
        <p:txBody>
          <a:bodyPr>
            <a:normAutofit fontScale="77500" lnSpcReduction="20000"/>
          </a:bodyPr>
          <a:lstStyle/>
          <a:p>
            <a:pPr marL="0" indent="0">
              <a:buNone/>
            </a:pPr>
            <a:endParaRPr lang="en-US" sz="2400" b="1" dirty="0" smtClean="0">
              <a:solidFill>
                <a:srgbClr val="0070C0"/>
              </a:solidFill>
            </a:endParaRPr>
          </a:p>
          <a:p>
            <a:pPr marL="0" indent="0">
              <a:buNone/>
            </a:pPr>
            <a:r>
              <a:rPr lang="en-US" sz="2400" b="1" u="sng" dirty="0" smtClean="0">
                <a:solidFill>
                  <a:srgbClr val="0070C0"/>
                </a:solidFill>
              </a:rPr>
              <a:t>Level </a:t>
            </a:r>
            <a:r>
              <a:rPr lang="en-US" sz="2400" b="1" u="sng" dirty="0">
                <a:solidFill>
                  <a:srgbClr val="0070C0"/>
                </a:solidFill>
              </a:rPr>
              <a:t>of Direction Received:</a:t>
            </a:r>
            <a:endParaRPr lang="en-US" sz="2400" b="1" u="sng" dirty="0" smtClean="0">
              <a:solidFill>
                <a:srgbClr val="0070C0"/>
              </a:solidFill>
            </a:endParaRPr>
          </a:p>
          <a:p>
            <a:pPr marL="0" indent="0">
              <a:buNone/>
            </a:pPr>
            <a:r>
              <a:rPr lang="en-US" sz="2400" b="1" i="1" dirty="0" smtClean="0">
                <a:solidFill>
                  <a:srgbClr val="0070C0"/>
                </a:solidFill>
              </a:rPr>
              <a:t>This Section 5 can be a little tough because nearly everyone makes all kinds of decisions all the time.  </a:t>
            </a:r>
          </a:p>
          <a:p>
            <a:pPr marL="0" indent="0">
              <a:buNone/>
            </a:pPr>
            <a:r>
              <a:rPr lang="en-US" sz="2400" b="1" i="1" dirty="0" smtClean="0">
                <a:solidFill>
                  <a:srgbClr val="3366FF"/>
                </a:solidFill>
              </a:rPr>
              <a:t>The factor to key is on the degree of INDEPENDENT decision making and degree of SUPERVISOR OVERSIGHT of the </a:t>
            </a:r>
            <a:r>
              <a:rPr lang="en-US" sz="2400" b="1" i="1" u="sng" dirty="0" smtClean="0">
                <a:solidFill>
                  <a:srgbClr val="3366FF"/>
                </a:solidFill>
              </a:rPr>
              <a:t>position</a:t>
            </a:r>
            <a:r>
              <a:rPr lang="en-US" sz="2400" b="1" i="1" dirty="0">
                <a:solidFill>
                  <a:srgbClr val="3366FF"/>
                </a:solidFill>
              </a:rPr>
              <a:t> </a:t>
            </a:r>
            <a:r>
              <a:rPr lang="en-US" sz="2400" b="1" i="1" dirty="0" smtClean="0">
                <a:solidFill>
                  <a:srgbClr val="3366FF"/>
                </a:solidFill>
              </a:rPr>
              <a:t>(not the incumbent).</a:t>
            </a:r>
          </a:p>
          <a:p>
            <a:pPr marL="292100" indent="-292100">
              <a:buClr>
                <a:srgbClr val="0070C0"/>
              </a:buClr>
              <a:buFont typeface="Wingdings" panose="05000000000000000000" pitchFamily="2" charset="2"/>
              <a:buChar char="Ø"/>
            </a:pPr>
            <a:r>
              <a:rPr lang="en-US" sz="2400" b="1" i="1" dirty="0" smtClean="0">
                <a:solidFill>
                  <a:srgbClr val="0070C0"/>
                </a:solidFill>
              </a:rPr>
              <a:t>The importance and confidentiality of the data and information to which the position is entrusted are </a:t>
            </a:r>
            <a:r>
              <a:rPr lang="en-US" sz="2400" b="1" i="1" u="sng" dirty="0" smtClean="0">
                <a:solidFill>
                  <a:srgbClr val="0070C0"/>
                </a:solidFill>
              </a:rPr>
              <a:t>not relevant.</a:t>
            </a:r>
          </a:p>
          <a:p>
            <a:pPr marL="292100" indent="-292100">
              <a:buClr>
                <a:srgbClr val="0070C0"/>
              </a:buClr>
              <a:buFont typeface="Wingdings" panose="05000000000000000000" pitchFamily="2" charset="2"/>
              <a:buChar char="Ø"/>
            </a:pPr>
            <a:r>
              <a:rPr lang="en-US" sz="2400" b="1" i="1" dirty="0" smtClean="0">
                <a:solidFill>
                  <a:srgbClr val="0070C0"/>
                </a:solidFill>
              </a:rPr>
              <a:t>The degree of importance of the people that the position interacts with is </a:t>
            </a:r>
            <a:r>
              <a:rPr lang="en-US" sz="2400" b="1" i="1" u="sng" dirty="0" smtClean="0">
                <a:solidFill>
                  <a:srgbClr val="0070C0"/>
                </a:solidFill>
              </a:rPr>
              <a:t>irrelevant</a:t>
            </a:r>
            <a:r>
              <a:rPr lang="en-US" sz="2400" b="1" i="1" dirty="0" smtClean="0">
                <a:solidFill>
                  <a:srgbClr val="0070C0"/>
                </a:solidFill>
              </a:rPr>
              <a:t>.</a:t>
            </a:r>
          </a:p>
          <a:p>
            <a:pPr marL="0" indent="0">
              <a:buNone/>
            </a:pPr>
            <a:endParaRPr lang="en-US" sz="2400" b="1" dirty="0">
              <a:solidFill>
                <a:srgbClr val="0070C0"/>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1" name="Rounded Rectangle 10"/>
          <p:cNvSpPr/>
          <p:nvPr/>
        </p:nvSpPr>
        <p:spPr>
          <a:xfrm>
            <a:off x="863600" y="3605518"/>
            <a:ext cx="4977160" cy="541344"/>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V="1">
            <a:off x="5840760" y="2278430"/>
            <a:ext cx="1057929" cy="1460125"/>
          </a:xfrm>
          <a:prstGeom prst="line">
            <a:avLst/>
          </a:prstGeom>
          <a:ln w="1905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61043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1169551"/>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1  </a:t>
            </a:r>
            <a:r>
              <a:rPr lang="en-US" sz="2000" dirty="0" smtClean="0">
                <a:solidFill>
                  <a:schemeClr val="bg1"/>
                </a:solidFill>
                <a:latin typeface="Times New Roman" panose="02020603050405020304" pitchFamily="18" charset="0"/>
                <a:ea typeface="Calibri" panose="020F0502020204030204" pitchFamily="34" charset="0"/>
              </a:rPr>
              <a:t>    SECTION 5</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5:  Degree of Independence and Decision-Making Impact:</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smtClean="0">
                <a:solidFill>
                  <a:schemeClr val="bg1"/>
                </a:solidFill>
                <a:latin typeface="Times New Roman" panose="02020603050405020304" pitchFamily="18" charset="0"/>
                <a:ea typeface="Calibri" panose="020F0502020204030204" pitchFamily="34" charset="0"/>
              </a:rPr>
              <a:t>Deputy Director</a:t>
            </a:r>
          </a:p>
        </p:txBody>
      </p:sp>
      <p:sp>
        <p:nvSpPr>
          <p:cNvPr id="17" name="Content Placeholder 8"/>
          <p:cNvSpPr>
            <a:spLocks noGrp="1"/>
          </p:cNvSpPr>
          <p:nvPr>
            <p:ph sz="half" idx="2"/>
          </p:nvPr>
        </p:nvSpPr>
        <p:spPr>
          <a:xfrm>
            <a:off x="8035378" y="924907"/>
            <a:ext cx="4009476" cy="5796457"/>
          </a:xfrm>
          <a:ln>
            <a:solidFill>
              <a:srgbClr val="993300"/>
            </a:solidFill>
          </a:ln>
        </p:spPr>
        <p:txBody>
          <a:bodyPr>
            <a:normAutofit/>
          </a:bodyPr>
          <a:lstStyle/>
          <a:p>
            <a:pPr marL="0" indent="0" algn="ctr">
              <a:buNone/>
            </a:pPr>
            <a:r>
              <a:rPr lang="en-US" sz="2000" b="1" dirty="0" smtClean="0">
                <a:solidFill>
                  <a:schemeClr val="bg1"/>
                </a:solidFill>
              </a:rPr>
              <a:t>Level </a:t>
            </a:r>
            <a:r>
              <a:rPr lang="en-US" sz="2000" b="1" dirty="0">
                <a:solidFill>
                  <a:schemeClr val="bg1"/>
                </a:solidFill>
              </a:rPr>
              <a:t>of Direction Received from Supervisor:  </a:t>
            </a:r>
            <a:endParaRPr lang="en-US" sz="2000" b="1" dirty="0" smtClean="0">
              <a:solidFill>
                <a:schemeClr val="bg1"/>
              </a:solidFill>
            </a:endParaRPr>
          </a:p>
          <a:p>
            <a:pPr marL="0" indent="0" algn="ctr">
              <a:spcBef>
                <a:spcPts val="0"/>
              </a:spcBef>
              <a:buNone/>
            </a:pPr>
            <a:r>
              <a:rPr lang="en-US" b="1" dirty="0" smtClean="0">
                <a:solidFill>
                  <a:schemeClr val="bg1"/>
                </a:solidFill>
              </a:rPr>
              <a:t>(</a:t>
            </a:r>
            <a:r>
              <a:rPr lang="en-US" b="1" dirty="0">
                <a:solidFill>
                  <a:schemeClr val="bg1"/>
                </a:solidFill>
              </a:rPr>
              <a:t>Select </a:t>
            </a:r>
            <a:r>
              <a:rPr lang="en-US" b="1" u="sng" dirty="0">
                <a:solidFill>
                  <a:schemeClr val="bg1"/>
                </a:solidFill>
              </a:rPr>
              <a:t>ONE</a:t>
            </a:r>
            <a:r>
              <a:rPr lang="en-US" b="1" dirty="0">
                <a:solidFill>
                  <a:schemeClr val="bg1"/>
                </a:solidFill>
              </a:rPr>
              <a:t> level)</a:t>
            </a:r>
            <a:endParaRPr lang="en-US" b="1" u="sng" dirty="0" smtClean="0">
              <a:solidFill>
                <a:schemeClr val="bg1"/>
              </a:solidFill>
            </a:endParaRPr>
          </a:p>
          <a:p>
            <a:pPr marL="0" indent="0">
              <a:spcBef>
                <a:spcPts val="600"/>
              </a:spcBef>
              <a:buNone/>
            </a:pPr>
            <a:r>
              <a:rPr lang="en-US" sz="1600" b="1" u="sng" dirty="0" smtClean="0">
                <a:solidFill>
                  <a:srgbClr val="993300"/>
                </a:solidFill>
              </a:rPr>
              <a:t>Primarily follows directions</a:t>
            </a:r>
            <a:r>
              <a:rPr lang="en-US" sz="1600" b="1" dirty="0" smtClean="0">
                <a:solidFill>
                  <a:srgbClr val="993300"/>
                </a:solidFill>
              </a:rPr>
              <a:t>:  this doesn’t mean that they don’t make decisions or perform important work.  Does mean that the decisions that they make are largely predetermined by procedure or supervisor’s instructions.</a:t>
            </a:r>
          </a:p>
          <a:p>
            <a:pPr marL="0" indent="0">
              <a:spcBef>
                <a:spcPts val="600"/>
              </a:spcBef>
              <a:buNone/>
            </a:pPr>
            <a:r>
              <a:rPr lang="en-US" sz="1600" b="1" u="sng" dirty="0" smtClean="0">
                <a:solidFill>
                  <a:srgbClr val="000099"/>
                </a:solidFill>
              </a:rPr>
              <a:t>Frequently follows directions</a:t>
            </a:r>
            <a:r>
              <a:rPr lang="en-US" sz="1600" b="1" dirty="0" smtClean="0">
                <a:solidFill>
                  <a:srgbClr val="000099"/>
                </a:solidFill>
              </a:rPr>
              <a:t> – </a:t>
            </a:r>
            <a:r>
              <a:rPr lang="en-US" sz="1600" b="1" dirty="0">
                <a:solidFill>
                  <a:srgbClr val="000099"/>
                </a:solidFill>
              </a:rPr>
              <a:t>makes </a:t>
            </a:r>
            <a:r>
              <a:rPr lang="en-US" sz="1600" b="1" dirty="0" smtClean="0">
                <a:solidFill>
                  <a:srgbClr val="000099"/>
                </a:solidFill>
              </a:rPr>
              <a:t>a fair amount of independent decisions but has to “check-in” and/or confirm with supervisor for non-routine decisions.</a:t>
            </a:r>
          </a:p>
          <a:p>
            <a:pPr marL="0" indent="0">
              <a:spcBef>
                <a:spcPts val="600"/>
              </a:spcBef>
              <a:buNone/>
            </a:pPr>
            <a:r>
              <a:rPr lang="en-US" sz="1600" b="1" u="sng" dirty="0" smtClean="0">
                <a:solidFill>
                  <a:srgbClr val="993300"/>
                </a:solidFill>
              </a:rPr>
              <a:t>Infrequently supervised:</a:t>
            </a:r>
            <a:r>
              <a:rPr lang="en-US" sz="1600" b="1" dirty="0" smtClean="0">
                <a:solidFill>
                  <a:srgbClr val="993300"/>
                </a:solidFill>
              </a:rPr>
              <a:t>  independently  makes vast majority of decisions everyday.  Has authority to interpret policy and make reasonable exceptions.</a:t>
            </a:r>
          </a:p>
          <a:p>
            <a:pPr marL="0" indent="0">
              <a:spcBef>
                <a:spcPts val="600"/>
              </a:spcBef>
              <a:buNone/>
            </a:pPr>
            <a:r>
              <a:rPr lang="en-US" sz="1600" b="1" dirty="0" smtClean="0">
                <a:solidFill>
                  <a:srgbClr val="000099"/>
                </a:solidFill>
              </a:rPr>
              <a:t>Executive level:  independently makes all decisions except those requiring presidential or Cabinet level approval.</a:t>
            </a:r>
            <a:endParaRPr lang="en-US" sz="1600" b="1" dirty="0">
              <a:solidFill>
                <a:srgbClr val="000099"/>
              </a:solidFill>
            </a:endParaRPr>
          </a:p>
        </p:txBody>
      </p:sp>
      <p:cxnSp>
        <p:nvCxnSpPr>
          <p:cNvPr id="18" name="Straight Connector 17"/>
          <p:cNvCxnSpPr/>
          <p:nvPr/>
        </p:nvCxnSpPr>
        <p:spPr>
          <a:xfrm flipH="1" flipV="1">
            <a:off x="7601911" y="2710523"/>
            <a:ext cx="433467" cy="127587"/>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619348411"/>
              </p:ext>
            </p:extLst>
          </p:nvPr>
        </p:nvGraphicFramePr>
        <p:xfrm>
          <a:off x="580613" y="2174822"/>
          <a:ext cx="7021298" cy="4224790"/>
        </p:xfrm>
        <a:graphic>
          <a:graphicData uri="http://schemas.openxmlformats.org/drawingml/2006/table">
            <a:tbl>
              <a:tblPr bandRow="1">
                <a:tableStyleId>{5C22544A-7EE6-4342-B048-85BDC9FD1C3A}</a:tableStyleId>
              </a:tblPr>
              <a:tblGrid>
                <a:gridCol w="369360">
                  <a:extLst>
                    <a:ext uri="{9D8B030D-6E8A-4147-A177-3AD203B41FA5}">
                      <a16:colId xmlns:a16="http://schemas.microsoft.com/office/drawing/2014/main" val="3929681542"/>
                    </a:ext>
                  </a:extLst>
                </a:gridCol>
                <a:gridCol w="6651938">
                  <a:extLst>
                    <a:ext uri="{9D8B030D-6E8A-4147-A177-3AD203B41FA5}">
                      <a16:colId xmlns:a16="http://schemas.microsoft.com/office/drawing/2014/main" val="1936287136"/>
                    </a:ext>
                  </a:extLst>
                </a:gridCol>
              </a:tblGrid>
              <a:tr h="1016934">
                <a:tc>
                  <a:txBody>
                    <a:bodyPr/>
                    <a:lstStyle/>
                    <a:p>
                      <a:pPr marL="0" marR="0" algn="ctr">
                        <a:lnSpc>
                          <a:spcPct val="107000"/>
                        </a:lnSpc>
                        <a:spcBef>
                          <a:spcPts val="0"/>
                        </a:spcBef>
                        <a:spcAft>
                          <a:spcPts val="800"/>
                        </a:spcAft>
                      </a:pPr>
                      <a:r>
                        <a:rPr lang="en-US"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300"/>
                        </a:spcBef>
                        <a:spcAft>
                          <a:spcPts val="200"/>
                        </a:spcAft>
                      </a:pPr>
                      <a:r>
                        <a:rPr lang="en-US" sz="1800" dirty="0">
                          <a:effectLst/>
                          <a:latin typeface="Times New Roman" panose="02020603050405020304" pitchFamily="18" charset="0"/>
                          <a:cs typeface="Times New Roman" panose="02020603050405020304" pitchFamily="18" charset="0"/>
                        </a:rPr>
                        <a:t>Closely supervised or </a:t>
                      </a:r>
                      <a:r>
                        <a:rPr lang="en-US" sz="1800" u="sng" dirty="0">
                          <a:effectLst/>
                          <a:latin typeface="Times New Roman" panose="02020603050405020304" pitchFamily="18" charset="0"/>
                          <a:cs typeface="Times New Roman" panose="02020603050405020304" pitchFamily="18" charset="0"/>
                        </a:rPr>
                        <a:t>primarily follows established directions</a:t>
                      </a:r>
                      <a:r>
                        <a:rPr lang="en-US" sz="1800" dirty="0">
                          <a:effectLst/>
                          <a:latin typeface="Times New Roman" panose="02020603050405020304" pitchFamily="18" charset="0"/>
                          <a:cs typeface="Times New Roman" panose="02020603050405020304" pitchFamily="18" charset="0"/>
                        </a:rPr>
                        <a:t>:  uses </a:t>
                      </a:r>
                      <a:r>
                        <a:rPr lang="en-US" sz="1800" u="sng" dirty="0">
                          <a:effectLst/>
                          <a:latin typeface="Times New Roman" panose="02020603050405020304" pitchFamily="18" charset="0"/>
                          <a:cs typeface="Times New Roman" panose="02020603050405020304" pitchFamily="18" charset="0"/>
                        </a:rPr>
                        <a:t>low levels of independent decision making</a:t>
                      </a:r>
                      <a:r>
                        <a:rPr lang="en-US" sz="1800" dirty="0">
                          <a:effectLst/>
                          <a:latin typeface="Times New Roman" panose="02020603050405020304" pitchFamily="18" charset="0"/>
                          <a:cs typeface="Times New Roman" panose="02020603050405020304" pitchFamily="18" charset="0"/>
                        </a:rPr>
                        <a:t> latitude, judgment and discretion to accomplish work. </a:t>
                      </a:r>
                      <a:r>
                        <a:rPr lang="en-US" sz="1800" dirty="0">
                          <a:solidFill>
                            <a:srgbClr val="3366FF"/>
                          </a:solidFill>
                          <a:effectLst/>
                          <a:latin typeface="Times New Roman" panose="02020603050405020304" pitchFamily="18" charset="0"/>
                          <a:cs typeface="Times New Roman" panose="02020603050405020304" pitchFamily="18" charset="0"/>
                        </a:rPr>
                        <a:t> (e.g. coordinator, administrative roles)</a:t>
                      </a:r>
                      <a:endParaRPr lang="en-US" sz="1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9558063"/>
                  </a:ext>
                </a:extLst>
              </a:tr>
              <a:tr h="1016934">
                <a:tc>
                  <a:txBody>
                    <a:bodyPr/>
                    <a:lstStyle/>
                    <a:p>
                      <a:pPr marL="0" marR="0" algn="ctr">
                        <a:lnSpc>
                          <a:spcPct val="107000"/>
                        </a:lnSpc>
                        <a:spcBef>
                          <a:spcPts val="0"/>
                        </a:spcBef>
                        <a:spcAft>
                          <a:spcPts val="800"/>
                        </a:spcAft>
                      </a:pPr>
                      <a:r>
                        <a:rPr lang="en-US"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300"/>
                        </a:spcBef>
                        <a:spcAft>
                          <a:spcPts val="200"/>
                        </a:spcAft>
                      </a:pPr>
                      <a:r>
                        <a:rPr lang="en-US" sz="1800" dirty="0">
                          <a:effectLst/>
                          <a:latin typeface="Times New Roman" panose="02020603050405020304" pitchFamily="18" charset="0"/>
                          <a:cs typeface="Times New Roman" panose="02020603050405020304" pitchFamily="18" charset="0"/>
                        </a:rPr>
                        <a:t>Regularly supervised or frequently follows established directions: uses </a:t>
                      </a:r>
                      <a:r>
                        <a:rPr lang="en-US" sz="1800" u="sng" dirty="0">
                          <a:effectLst/>
                          <a:latin typeface="Times New Roman" panose="02020603050405020304" pitchFamily="18" charset="0"/>
                          <a:cs typeface="Times New Roman" panose="02020603050405020304" pitchFamily="18" charset="0"/>
                        </a:rPr>
                        <a:t>moderate levels</a:t>
                      </a:r>
                      <a:r>
                        <a:rPr lang="en-US" sz="1800" dirty="0">
                          <a:effectLst/>
                          <a:latin typeface="Times New Roman" panose="02020603050405020304" pitchFamily="18" charset="0"/>
                          <a:cs typeface="Times New Roman" panose="02020603050405020304" pitchFamily="18" charset="0"/>
                        </a:rPr>
                        <a:t> of independent decision making latitude, judgment and discretion to accomplish work. </a:t>
                      </a:r>
                      <a:r>
                        <a:rPr lang="en-US" sz="1800" dirty="0" smtClean="0">
                          <a:solidFill>
                            <a:srgbClr val="3366FF"/>
                          </a:solidFill>
                          <a:effectLst/>
                          <a:latin typeface="Times New Roman" panose="02020603050405020304" pitchFamily="18" charset="0"/>
                          <a:cs typeface="Times New Roman" panose="02020603050405020304" pitchFamily="18" charset="0"/>
                        </a:rPr>
                        <a:t>(</a:t>
                      </a:r>
                      <a:r>
                        <a:rPr lang="en-US" sz="1800" dirty="0">
                          <a:solidFill>
                            <a:srgbClr val="3366FF"/>
                          </a:solidFill>
                          <a:effectLst/>
                          <a:latin typeface="Times New Roman" panose="02020603050405020304" pitchFamily="18" charset="0"/>
                          <a:cs typeface="Times New Roman" panose="02020603050405020304" pitchFamily="18" charset="0"/>
                        </a:rPr>
                        <a:t>e.g. mid-manager, supervisor roles)</a:t>
                      </a:r>
                      <a:endParaRPr lang="en-US" sz="1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7143865"/>
                  </a:ext>
                </a:extLst>
              </a:tr>
              <a:tr h="1016934">
                <a:tc>
                  <a:txBody>
                    <a:bodyPr/>
                    <a:lstStyle/>
                    <a:p>
                      <a:pPr marL="0" marR="0" algn="ctr">
                        <a:lnSpc>
                          <a:spcPct val="107000"/>
                        </a:lnSpc>
                        <a:spcBef>
                          <a:spcPts val="0"/>
                        </a:spcBef>
                        <a:spcAft>
                          <a:spcPts val="800"/>
                        </a:spcAft>
                      </a:pPr>
                      <a:r>
                        <a:rPr lang="en-US"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300"/>
                        </a:spcBef>
                        <a:spcAft>
                          <a:spcPts val="200"/>
                        </a:spcAft>
                      </a:pPr>
                      <a:r>
                        <a:rPr lang="en-US" sz="1800" dirty="0">
                          <a:effectLst/>
                          <a:latin typeface="Times New Roman" panose="02020603050405020304" pitchFamily="18" charset="0"/>
                          <a:cs typeface="Times New Roman" panose="02020603050405020304" pitchFamily="18" charset="0"/>
                        </a:rPr>
                        <a:t>Infrequently supervised or receives guidance only as needed: uses </a:t>
                      </a:r>
                      <a:r>
                        <a:rPr lang="en-US" sz="1800" u="sng" dirty="0">
                          <a:effectLst/>
                          <a:latin typeface="Times New Roman" panose="02020603050405020304" pitchFamily="18" charset="0"/>
                          <a:cs typeface="Times New Roman" panose="02020603050405020304" pitchFamily="18" charset="0"/>
                        </a:rPr>
                        <a:t>high levels</a:t>
                      </a:r>
                      <a:r>
                        <a:rPr lang="en-US" sz="1800" dirty="0">
                          <a:effectLst/>
                          <a:latin typeface="Times New Roman" panose="02020603050405020304" pitchFamily="18" charset="0"/>
                          <a:cs typeface="Times New Roman" panose="02020603050405020304" pitchFamily="18" charset="0"/>
                        </a:rPr>
                        <a:t> of independent decision making latitude, judgment and discretion to accomplish work.  </a:t>
                      </a:r>
                      <a:r>
                        <a:rPr lang="en-US" sz="1800" dirty="0">
                          <a:solidFill>
                            <a:srgbClr val="3366FF"/>
                          </a:solidFill>
                          <a:effectLst/>
                          <a:latin typeface="Times New Roman" panose="02020603050405020304" pitchFamily="18" charset="0"/>
                          <a:cs typeface="Times New Roman" panose="02020603050405020304" pitchFamily="18" charset="0"/>
                        </a:rPr>
                        <a:t> (e.g. director, professional roles)</a:t>
                      </a:r>
                      <a:endParaRPr lang="en-US" sz="1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9792321"/>
                  </a:ext>
                </a:extLst>
              </a:tr>
              <a:tr h="1016934">
                <a:tc>
                  <a:txBody>
                    <a:bodyPr/>
                    <a:lstStyle/>
                    <a:p>
                      <a:pPr marL="0" marR="0" algn="ctr">
                        <a:lnSpc>
                          <a:spcPct val="107000"/>
                        </a:lnSpc>
                        <a:spcBef>
                          <a:spcPts val="0"/>
                        </a:spcBef>
                        <a:spcAft>
                          <a:spcPts val="800"/>
                        </a:spcAft>
                      </a:pPr>
                      <a:r>
                        <a:rPr lang="en-US" sz="2400" dirty="0" smtClean="0">
                          <a:solidFill>
                            <a:srgbClr val="000099"/>
                          </a:solidFill>
                          <a:effectLst/>
                          <a:latin typeface="Times New Roman" panose="02020603050405020304" pitchFamily="18" charset="0"/>
                          <a:cs typeface="Times New Roman" panose="02020603050405020304" pitchFamily="18" charset="0"/>
                          <a:sym typeface="Wingdings" panose="05000000000000000000" pitchFamily="2" charset="2"/>
                        </a:rPr>
                        <a:t></a:t>
                      </a:r>
                      <a:endParaRPr lang="en-US" sz="2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300"/>
                        </a:spcBef>
                        <a:spcAft>
                          <a:spcPts val="200"/>
                        </a:spcAft>
                      </a:pPr>
                      <a:r>
                        <a:rPr lang="en-US" sz="1800" dirty="0">
                          <a:effectLst/>
                          <a:latin typeface="Times New Roman" panose="02020603050405020304" pitchFamily="18" charset="0"/>
                          <a:cs typeface="Times New Roman" panose="02020603050405020304" pitchFamily="18" charset="0"/>
                        </a:rPr>
                        <a:t>Minimally supervised or seldom receives guidance: uses </a:t>
                      </a:r>
                      <a:r>
                        <a:rPr lang="en-US" sz="1800" u="sng" dirty="0">
                          <a:effectLst/>
                          <a:latin typeface="Times New Roman" panose="02020603050405020304" pitchFamily="18" charset="0"/>
                          <a:cs typeface="Times New Roman" panose="02020603050405020304" pitchFamily="18" charset="0"/>
                        </a:rPr>
                        <a:t>executive-levels</a:t>
                      </a:r>
                      <a:r>
                        <a:rPr lang="en-US" sz="1800" dirty="0">
                          <a:effectLst/>
                          <a:latin typeface="Times New Roman" panose="02020603050405020304" pitchFamily="18" charset="0"/>
                          <a:cs typeface="Times New Roman" panose="02020603050405020304" pitchFamily="18" charset="0"/>
                        </a:rPr>
                        <a:t> of independent decision making latitude, judgment and discretion to accomplish work. </a:t>
                      </a:r>
                      <a:r>
                        <a:rPr lang="en-US" sz="1800" dirty="0">
                          <a:solidFill>
                            <a:srgbClr val="3366FF"/>
                          </a:solidFill>
                          <a:effectLst/>
                          <a:latin typeface="Times New Roman" panose="02020603050405020304" pitchFamily="18" charset="0"/>
                          <a:cs typeface="Times New Roman" panose="02020603050405020304" pitchFamily="18" charset="0"/>
                        </a:rPr>
                        <a:t> (e.g. executive roles)</a:t>
                      </a:r>
                      <a:endParaRPr lang="en-US" sz="1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9173862"/>
                  </a:ext>
                </a:extLst>
              </a:tr>
            </a:tbl>
          </a:graphicData>
        </a:graphic>
      </p:graphicFrame>
      <p:cxnSp>
        <p:nvCxnSpPr>
          <p:cNvPr id="19" name="Straight Connector 18"/>
          <p:cNvCxnSpPr/>
          <p:nvPr/>
        </p:nvCxnSpPr>
        <p:spPr>
          <a:xfrm flipH="1" flipV="1">
            <a:off x="7610889" y="3811505"/>
            <a:ext cx="433467" cy="127587"/>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610889" y="6008605"/>
            <a:ext cx="433467" cy="127587"/>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7599284" y="4938450"/>
            <a:ext cx="433467" cy="127587"/>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1523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0-#ppt_w/2"/>
                                          </p:val>
                                        </p:tav>
                                        <p:tav tm="100000">
                                          <p:val>
                                            <p:strVal val="#ppt_x"/>
                                          </p:val>
                                        </p:tav>
                                      </p:tavLst>
                                    </p:anim>
                                    <p:anim calcmode="lin" valueType="num">
                                      <p:cBhvr additive="base">
                                        <p:cTn id="16" dur="500" fill="hold"/>
                                        <p:tgtEl>
                                          <p:spTgt spid="21"/>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0-#ppt_h/2"/>
                                          </p:val>
                                        </p:tav>
                                        <p:tav tm="100000">
                                          <p:val>
                                            <p:strVal val="#ppt_y"/>
                                          </p:val>
                                        </p:tav>
                                      </p:tavLst>
                                    </p:anim>
                                  </p:childTnLst>
                                </p:cTn>
                              </p:par>
                              <p:par>
                                <p:cTn id="21" presetID="2" presetClass="entr" presetSubtype="6" fill="hold" grpId="0" nodeType="withEffect">
                                  <p:stCondLst>
                                    <p:cond delay="0"/>
                                  </p:stCondLst>
                                  <p:childTnLst>
                                    <p:set>
                                      <p:cBhvr>
                                        <p:cTn id="22" dur="1" fill="hold">
                                          <p:stCondLst>
                                            <p:cond delay="0"/>
                                          </p:stCondLst>
                                        </p:cTn>
                                        <p:tgtEl>
                                          <p:spTgt spid="17">
                                            <p:bg/>
                                          </p:spTgt>
                                        </p:tgtEl>
                                        <p:attrNameLst>
                                          <p:attrName>style.visibility</p:attrName>
                                        </p:attrNameLst>
                                      </p:cBhvr>
                                      <p:to>
                                        <p:strVal val="visible"/>
                                      </p:to>
                                    </p:set>
                                    <p:anim calcmode="lin" valueType="num">
                                      <p:cBhvr additive="base">
                                        <p:cTn id="23" dur="500" fill="hold"/>
                                        <p:tgtEl>
                                          <p:spTgt spid="17">
                                            <p:bg/>
                                          </p:spTgt>
                                        </p:tgtEl>
                                        <p:attrNameLst>
                                          <p:attrName>ppt_x</p:attrName>
                                        </p:attrNameLst>
                                      </p:cBhvr>
                                      <p:tavLst>
                                        <p:tav tm="0">
                                          <p:val>
                                            <p:strVal val="1+#ppt_w/2"/>
                                          </p:val>
                                        </p:tav>
                                        <p:tav tm="100000">
                                          <p:val>
                                            <p:strVal val="#ppt_x"/>
                                          </p:val>
                                        </p:tav>
                                      </p:tavLst>
                                    </p:anim>
                                    <p:anim calcmode="lin" valueType="num">
                                      <p:cBhvr additive="base">
                                        <p:cTn id="24" dur="500" fill="hold"/>
                                        <p:tgtEl>
                                          <p:spTgt spid="17">
                                            <p:bg/>
                                          </p:spTgt>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 calcmode="lin" valueType="num">
                                      <p:cBhvr additive="base">
                                        <p:cTn id="27"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17">
                                            <p:txEl>
                                              <p:pRg st="1" end="1"/>
                                            </p:txEl>
                                          </p:spTgt>
                                        </p:tgtEl>
                                        <p:attrNameLst>
                                          <p:attrName>style.visibility</p:attrName>
                                        </p:attrNameLst>
                                      </p:cBhvr>
                                      <p:to>
                                        <p:strVal val="visible"/>
                                      </p:to>
                                    </p:set>
                                    <p:anim calcmode="lin" valueType="num">
                                      <p:cBhvr additive="base">
                                        <p:cTn id="31" dur="500" fill="hold"/>
                                        <p:tgtEl>
                                          <p:spTgt spid="17">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6" fill="hold" grpId="0" nodeType="withEffect">
                                  <p:stCondLst>
                                    <p:cond delay="0"/>
                                  </p:stCondLst>
                                  <p:childTnLst>
                                    <p:set>
                                      <p:cBhvr>
                                        <p:cTn id="34" dur="1" fill="hold">
                                          <p:stCondLst>
                                            <p:cond delay="0"/>
                                          </p:stCondLst>
                                        </p:cTn>
                                        <p:tgtEl>
                                          <p:spTgt spid="17">
                                            <p:txEl>
                                              <p:pRg st="2" end="2"/>
                                            </p:txEl>
                                          </p:spTgt>
                                        </p:tgtEl>
                                        <p:attrNameLst>
                                          <p:attrName>style.visibility</p:attrName>
                                        </p:attrNameLst>
                                      </p:cBhvr>
                                      <p:to>
                                        <p:strVal val="visible"/>
                                      </p:to>
                                    </p:set>
                                    <p:anim calcmode="lin" valueType="num">
                                      <p:cBhvr additive="base">
                                        <p:cTn id="35" dur="500" fill="hold"/>
                                        <p:tgtEl>
                                          <p:spTgt spid="17">
                                            <p:txEl>
                                              <p:pRg st="2" end="2"/>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7">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7">
                                            <p:txEl>
                                              <p:pRg st="3" end="3"/>
                                            </p:txEl>
                                          </p:spTgt>
                                        </p:tgtEl>
                                        <p:attrNameLst>
                                          <p:attrName>style.visibility</p:attrName>
                                        </p:attrNameLst>
                                      </p:cBhvr>
                                      <p:to>
                                        <p:strVal val="visible"/>
                                      </p:to>
                                    </p:set>
                                    <p:anim calcmode="lin" valueType="num">
                                      <p:cBhvr additive="base">
                                        <p:cTn id="39" dur="500" fill="hold"/>
                                        <p:tgtEl>
                                          <p:spTgt spid="17">
                                            <p:txEl>
                                              <p:pRg st="3" end="3"/>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7">
                                            <p:txEl>
                                              <p:pRg st="3" end="3"/>
                                            </p:txEl>
                                          </p:spTgt>
                                        </p:tgtEl>
                                        <p:attrNameLst>
                                          <p:attrName>ppt_y</p:attrName>
                                        </p:attrNameLst>
                                      </p:cBhvr>
                                      <p:tavLst>
                                        <p:tav tm="0">
                                          <p:val>
                                            <p:strVal val="1+#ppt_h/2"/>
                                          </p:val>
                                        </p:tav>
                                        <p:tav tm="100000">
                                          <p:val>
                                            <p:strVal val="#ppt_y"/>
                                          </p:val>
                                        </p:tav>
                                      </p:tavLst>
                                    </p:anim>
                                  </p:childTnLst>
                                </p:cTn>
                              </p:par>
                              <p:par>
                                <p:cTn id="41" presetID="2" presetClass="entr" presetSubtype="6" fill="hold" grpId="0" nodeType="withEffect">
                                  <p:stCondLst>
                                    <p:cond delay="0"/>
                                  </p:stCondLst>
                                  <p:childTnLst>
                                    <p:set>
                                      <p:cBhvr>
                                        <p:cTn id="42" dur="1" fill="hold">
                                          <p:stCondLst>
                                            <p:cond delay="0"/>
                                          </p:stCondLst>
                                        </p:cTn>
                                        <p:tgtEl>
                                          <p:spTgt spid="17">
                                            <p:txEl>
                                              <p:pRg st="4" end="4"/>
                                            </p:txEl>
                                          </p:spTgt>
                                        </p:tgtEl>
                                        <p:attrNameLst>
                                          <p:attrName>style.visibility</p:attrName>
                                        </p:attrNameLst>
                                      </p:cBhvr>
                                      <p:to>
                                        <p:strVal val="visible"/>
                                      </p:to>
                                    </p:set>
                                    <p:anim calcmode="lin" valueType="num">
                                      <p:cBhvr additive="base">
                                        <p:cTn id="43" dur="500" fill="hold"/>
                                        <p:tgtEl>
                                          <p:spTgt spid="17">
                                            <p:txEl>
                                              <p:pRg st="4" end="4"/>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
                                            <p:txEl>
                                              <p:pRg st="4" end="4"/>
                                            </p:txEl>
                                          </p:spTgt>
                                        </p:tgtEl>
                                        <p:attrNameLst>
                                          <p:attrName>ppt_y</p:attrName>
                                        </p:attrNameLst>
                                      </p:cBhvr>
                                      <p:tavLst>
                                        <p:tav tm="0">
                                          <p:val>
                                            <p:strVal val="1+#ppt_h/2"/>
                                          </p:val>
                                        </p:tav>
                                        <p:tav tm="100000">
                                          <p:val>
                                            <p:strVal val="#ppt_y"/>
                                          </p:val>
                                        </p:tav>
                                      </p:tavLst>
                                    </p:anim>
                                  </p:childTnLst>
                                </p:cTn>
                              </p:par>
                              <p:par>
                                <p:cTn id="45" presetID="2" presetClass="entr" presetSubtype="6" fill="hold" grpId="0" nodeType="withEffect">
                                  <p:stCondLst>
                                    <p:cond delay="0"/>
                                  </p:stCondLst>
                                  <p:childTnLst>
                                    <p:set>
                                      <p:cBhvr>
                                        <p:cTn id="46" dur="1" fill="hold">
                                          <p:stCondLst>
                                            <p:cond delay="0"/>
                                          </p:stCondLst>
                                        </p:cTn>
                                        <p:tgtEl>
                                          <p:spTgt spid="17">
                                            <p:txEl>
                                              <p:pRg st="5" end="5"/>
                                            </p:txEl>
                                          </p:spTgt>
                                        </p:tgtEl>
                                        <p:attrNameLst>
                                          <p:attrName>style.visibility</p:attrName>
                                        </p:attrNameLst>
                                      </p:cBhvr>
                                      <p:to>
                                        <p:strVal val="visible"/>
                                      </p:to>
                                    </p:set>
                                    <p:anim calcmode="lin" valueType="num">
                                      <p:cBhvr additive="base">
                                        <p:cTn id="47" dur="500" fill="hold"/>
                                        <p:tgtEl>
                                          <p:spTgt spid="17">
                                            <p:txEl>
                                              <p:pRg st="5" end="5"/>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666206" y="1499601"/>
            <a:ext cx="5564777" cy="4240425"/>
          </a:xfrm>
        </p:spPr>
        <p:txBody>
          <a:bodyPr>
            <a:normAutofit/>
          </a:bodyPr>
          <a:lstStyle/>
          <a:p>
            <a:pPr marL="509588" indent="-509588">
              <a:buNone/>
            </a:pPr>
            <a:r>
              <a:rPr lang="en-US" sz="2400" b="1" dirty="0" smtClean="0">
                <a:solidFill>
                  <a:srgbClr val="993300"/>
                </a:solidFill>
              </a:rPr>
              <a:t>Q.  Overall purpose of the PD?</a:t>
            </a:r>
          </a:p>
          <a:p>
            <a:pPr marL="509588" indent="-509588">
              <a:buNone/>
            </a:pPr>
            <a:r>
              <a:rPr lang="en-US" sz="2400" b="1" dirty="0" smtClean="0">
                <a:solidFill>
                  <a:srgbClr val="993300"/>
                </a:solidFill>
              </a:rPr>
              <a:t>A.  To accurately convey the role, duties, and accountabilities of the position.</a:t>
            </a:r>
          </a:p>
          <a:p>
            <a:pPr marL="457200" indent="-339725">
              <a:buClr>
                <a:srgbClr val="993300"/>
              </a:buClr>
              <a:buFont typeface="Wingdings" panose="05000000000000000000" pitchFamily="2" charset="2"/>
              <a:buChar char="ü"/>
            </a:pPr>
            <a:r>
              <a:rPr lang="en-US" sz="2400" b="1" dirty="0" smtClean="0">
                <a:solidFill>
                  <a:srgbClr val="993300"/>
                </a:solidFill>
              </a:rPr>
              <a:t>In context of the University = how it </a:t>
            </a:r>
            <a:r>
              <a:rPr lang="en-US" sz="2400" b="1" u="sng" dirty="0" smtClean="0">
                <a:solidFill>
                  <a:srgbClr val="993300"/>
                </a:solidFill>
              </a:rPr>
              <a:t>fits into the department/college</a:t>
            </a:r>
            <a:r>
              <a:rPr lang="en-US" sz="2400" b="1" dirty="0" smtClean="0">
                <a:solidFill>
                  <a:srgbClr val="993300"/>
                </a:solidFill>
              </a:rPr>
              <a:t>; and</a:t>
            </a:r>
          </a:p>
          <a:p>
            <a:pPr marL="457200" indent="-339725">
              <a:buClr>
                <a:srgbClr val="993300"/>
              </a:buClr>
              <a:buFont typeface="Wingdings" panose="05000000000000000000" pitchFamily="2" charset="2"/>
              <a:buChar char="ü"/>
            </a:pPr>
            <a:r>
              <a:rPr lang="en-US" sz="2400" b="1" dirty="0" smtClean="0">
                <a:solidFill>
                  <a:srgbClr val="993300"/>
                </a:solidFill>
              </a:rPr>
              <a:t>In context of its unique contribution = how it is </a:t>
            </a:r>
            <a:r>
              <a:rPr lang="en-US" sz="2400" b="1" u="sng" dirty="0" smtClean="0">
                <a:solidFill>
                  <a:srgbClr val="993300"/>
                </a:solidFill>
              </a:rPr>
              <a:t>different</a:t>
            </a:r>
            <a:r>
              <a:rPr lang="en-US" sz="2400" b="1" dirty="0" smtClean="0">
                <a:solidFill>
                  <a:srgbClr val="993300"/>
                </a:solidFill>
              </a:rPr>
              <a:t> from other positions.</a:t>
            </a:r>
          </a:p>
        </p:txBody>
      </p:sp>
      <p:sp>
        <p:nvSpPr>
          <p:cNvPr id="9" name="Content Placeholder 8"/>
          <p:cNvSpPr>
            <a:spLocks noGrp="1"/>
          </p:cNvSpPr>
          <p:nvPr>
            <p:ph sz="half" idx="2"/>
          </p:nvPr>
        </p:nvSpPr>
        <p:spPr>
          <a:xfrm>
            <a:off x="6338315" y="1499601"/>
            <a:ext cx="5208982" cy="4240425"/>
          </a:xfrm>
        </p:spPr>
        <p:txBody>
          <a:bodyPr>
            <a:normAutofit/>
          </a:bodyPr>
          <a:lstStyle/>
          <a:p>
            <a:pPr marL="457200" indent="-457200">
              <a:buNone/>
            </a:pPr>
            <a:r>
              <a:rPr lang="en-US" sz="2400" b="1" dirty="0" smtClean="0">
                <a:solidFill>
                  <a:srgbClr val="0070C0"/>
                </a:solidFill>
              </a:rPr>
              <a:t>Q.  What isn’t a PD?</a:t>
            </a:r>
          </a:p>
          <a:p>
            <a:pPr marL="457200" indent="-457200">
              <a:buNone/>
            </a:pPr>
            <a:r>
              <a:rPr lang="en-US" sz="2400" b="1" dirty="0" smtClean="0">
                <a:solidFill>
                  <a:srgbClr val="0070C0"/>
                </a:solidFill>
              </a:rPr>
              <a:t>A.  An exhaustive description of everything the position does.</a:t>
            </a:r>
          </a:p>
          <a:p>
            <a:pPr marL="457200" indent="-457200">
              <a:buClr>
                <a:srgbClr val="0070C0"/>
              </a:buClr>
              <a:buNone/>
            </a:pPr>
            <a:r>
              <a:rPr lang="en-US" sz="2400" b="1" dirty="0" smtClean="0">
                <a:solidFill>
                  <a:srgbClr val="0070C0"/>
                </a:solidFill>
              </a:rPr>
              <a:t>A.  So general that it’s vague and indistinguishable from other positions.</a:t>
            </a:r>
          </a:p>
          <a:p>
            <a:pPr marL="457200" indent="-457200">
              <a:buNone/>
            </a:pPr>
            <a:r>
              <a:rPr lang="en-US" sz="2400" b="1" dirty="0" smtClean="0">
                <a:solidFill>
                  <a:srgbClr val="0070C0"/>
                </a:solidFill>
              </a:rPr>
              <a:t>A.  </a:t>
            </a:r>
            <a:r>
              <a:rPr lang="en-US" sz="2400" b="1" dirty="0">
                <a:solidFill>
                  <a:srgbClr val="0070C0"/>
                </a:solidFill>
              </a:rPr>
              <a:t>A</a:t>
            </a:r>
            <a:r>
              <a:rPr lang="en-US" sz="2400" b="1" dirty="0" smtClean="0">
                <a:solidFill>
                  <a:srgbClr val="0070C0"/>
                </a:solidFill>
              </a:rPr>
              <a:t> duplicate of other positions – this avoids multiple positions being accountable for the same results.</a:t>
            </a:r>
            <a:endParaRPr lang="en-US" sz="2400" b="1" dirty="0">
              <a:solidFill>
                <a:srgbClr val="0070C0"/>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Tree>
    <p:extLst>
      <p:ext uri="{BB962C8B-B14F-4D97-AF65-F5344CB8AC3E}">
        <p14:creationId xmlns:p14="http://schemas.microsoft.com/office/powerpoint/2010/main" val="959302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barn(inVertical)">
                                      <p:cBhvr>
                                        <p:cTn id="10" dur="500"/>
                                        <p:tgtEl>
                                          <p:spTgt spid="9">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barn(inVertical)">
                                      <p:cBhvr>
                                        <p:cTn id="13" dur="500"/>
                                        <p:tgtEl>
                                          <p:spTgt spid="9">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barn(inVertical)">
                                      <p:cBhvr>
                                        <p:cTn id="16"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1554272"/>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1  </a:t>
            </a:r>
            <a:r>
              <a:rPr lang="en-US" sz="2000" dirty="0" smtClean="0">
                <a:solidFill>
                  <a:schemeClr val="bg1"/>
                </a:solidFill>
                <a:latin typeface="Times New Roman" panose="02020603050405020304" pitchFamily="18" charset="0"/>
                <a:ea typeface="Calibri" panose="020F0502020204030204" pitchFamily="34" charset="0"/>
              </a:rPr>
              <a:t>    SECTION 5</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5:  Degree of Independence and Decision-Making Impact:</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smtClean="0">
                <a:solidFill>
                  <a:schemeClr val="bg1"/>
                </a:solidFill>
                <a:latin typeface="Times New Roman" panose="02020603050405020304" pitchFamily="18" charset="0"/>
                <a:ea typeface="Calibri" panose="020F0502020204030204" pitchFamily="34" charset="0"/>
              </a:rPr>
              <a:t>Deputy Director</a:t>
            </a:r>
          </a:p>
          <a:p>
            <a:pPr marL="114300">
              <a:spcBef>
                <a:spcPts val="600"/>
              </a:spcBef>
            </a:pPr>
            <a:endParaRPr lang="en-US" sz="2000" dirty="0" smtClean="0">
              <a:solidFill>
                <a:schemeClr val="bg1"/>
              </a:solidFill>
              <a:latin typeface="Times New Roman" panose="02020603050405020304" pitchFamily="18" charset="0"/>
              <a:ea typeface="Calibri" panose="020F0502020204030204" pitchFamily="34" charset="0"/>
            </a:endParaRPr>
          </a:p>
        </p:txBody>
      </p:sp>
      <p:sp>
        <p:nvSpPr>
          <p:cNvPr id="17" name="Content Placeholder 8"/>
          <p:cNvSpPr>
            <a:spLocks noGrp="1"/>
          </p:cNvSpPr>
          <p:nvPr>
            <p:ph sz="half" idx="2"/>
          </p:nvPr>
        </p:nvSpPr>
        <p:spPr>
          <a:xfrm>
            <a:off x="8035378" y="924907"/>
            <a:ext cx="4009476" cy="5796457"/>
          </a:xfrm>
          <a:ln>
            <a:solidFill>
              <a:srgbClr val="993300"/>
            </a:solidFill>
          </a:ln>
        </p:spPr>
        <p:txBody>
          <a:bodyPr>
            <a:normAutofit fontScale="92500" lnSpcReduction="10000"/>
          </a:bodyPr>
          <a:lstStyle/>
          <a:p>
            <a:pPr marL="0" indent="0" algn="ctr">
              <a:buNone/>
            </a:pPr>
            <a:r>
              <a:rPr lang="en-US" sz="2000" b="1" dirty="0" smtClean="0">
                <a:solidFill>
                  <a:schemeClr val="bg1"/>
                </a:solidFill>
              </a:rPr>
              <a:t>Decision Making Impact:  </a:t>
            </a:r>
          </a:p>
          <a:p>
            <a:pPr marL="0" indent="0" algn="ctr">
              <a:spcBef>
                <a:spcPts val="0"/>
              </a:spcBef>
              <a:buNone/>
            </a:pPr>
            <a:r>
              <a:rPr lang="en-US" b="1" dirty="0" smtClean="0">
                <a:solidFill>
                  <a:schemeClr val="bg1"/>
                </a:solidFill>
              </a:rPr>
              <a:t>(</a:t>
            </a:r>
            <a:r>
              <a:rPr lang="en-US" b="1" dirty="0">
                <a:solidFill>
                  <a:schemeClr val="bg1"/>
                </a:solidFill>
              </a:rPr>
              <a:t>Select </a:t>
            </a:r>
            <a:r>
              <a:rPr lang="en-US" b="1" u="sng" dirty="0" smtClean="0">
                <a:solidFill>
                  <a:schemeClr val="bg1"/>
                </a:solidFill>
              </a:rPr>
              <a:t>ALL</a:t>
            </a:r>
            <a:r>
              <a:rPr lang="en-US" b="1" dirty="0" smtClean="0">
                <a:solidFill>
                  <a:schemeClr val="bg1"/>
                </a:solidFill>
              </a:rPr>
              <a:t> applicable)</a:t>
            </a:r>
          </a:p>
          <a:p>
            <a:pPr marL="0" indent="0" algn="ctr">
              <a:spcBef>
                <a:spcPts val="0"/>
              </a:spcBef>
              <a:buNone/>
            </a:pPr>
            <a:endParaRPr lang="en-US" sz="800" b="1" u="sng" dirty="0" smtClean="0">
              <a:solidFill>
                <a:schemeClr val="bg1"/>
              </a:solidFill>
            </a:endParaRPr>
          </a:p>
          <a:p>
            <a:pPr marL="0" indent="0" algn="ctr">
              <a:spcBef>
                <a:spcPts val="0"/>
              </a:spcBef>
              <a:buNone/>
            </a:pPr>
            <a:r>
              <a:rPr lang="en-US" b="1" dirty="0" smtClean="0">
                <a:solidFill>
                  <a:srgbClr val="3366FF"/>
                </a:solidFill>
              </a:rPr>
              <a:t>Key word is </a:t>
            </a:r>
            <a:r>
              <a:rPr lang="en-US" b="1" i="1" dirty="0" smtClean="0">
                <a:solidFill>
                  <a:srgbClr val="3366FF"/>
                </a:solidFill>
              </a:rPr>
              <a:t>“</a:t>
            </a:r>
            <a:r>
              <a:rPr lang="en-US" b="1" i="1" u="sng" dirty="0" smtClean="0">
                <a:solidFill>
                  <a:srgbClr val="3366FF"/>
                </a:solidFill>
              </a:rPr>
              <a:t>routinely</a:t>
            </a:r>
            <a:r>
              <a:rPr lang="en-US" b="1" i="1" dirty="0" smtClean="0">
                <a:solidFill>
                  <a:srgbClr val="3366FF"/>
                </a:solidFill>
              </a:rPr>
              <a:t>”</a:t>
            </a:r>
          </a:p>
          <a:p>
            <a:pPr marL="0" indent="0">
              <a:spcBef>
                <a:spcPts val="600"/>
              </a:spcBef>
              <a:buNone/>
            </a:pPr>
            <a:r>
              <a:rPr lang="en-US" sz="1600" b="1" dirty="0" smtClean="0">
                <a:solidFill>
                  <a:srgbClr val="0070C0"/>
                </a:solidFill>
              </a:rPr>
              <a:t>Most all decisions employees make do or could impact the University in important ways.  This section wants to capture the breadth and scope of the position’s </a:t>
            </a:r>
            <a:r>
              <a:rPr lang="en-US" b="1" i="1" u="sng" dirty="0" smtClean="0">
                <a:solidFill>
                  <a:srgbClr val="3366FF"/>
                </a:solidFill>
              </a:rPr>
              <a:t>routine</a:t>
            </a:r>
            <a:r>
              <a:rPr lang="en-US" sz="1600" b="1" dirty="0" smtClean="0">
                <a:solidFill>
                  <a:srgbClr val="3366FF"/>
                </a:solidFill>
              </a:rPr>
              <a:t> </a:t>
            </a:r>
            <a:r>
              <a:rPr lang="en-US" sz="1600" b="1" dirty="0" smtClean="0">
                <a:solidFill>
                  <a:srgbClr val="0070C0"/>
                </a:solidFill>
              </a:rPr>
              <a:t>decisions in context of their department's work.</a:t>
            </a:r>
          </a:p>
          <a:p>
            <a:pPr marL="0" indent="0">
              <a:spcBef>
                <a:spcPts val="600"/>
              </a:spcBef>
              <a:buNone/>
            </a:pPr>
            <a:r>
              <a:rPr lang="en-US" sz="1600" b="1" dirty="0" smtClean="0">
                <a:solidFill>
                  <a:srgbClr val="993300"/>
                </a:solidFill>
              </a:rPr>
              <a:t>Decisions mostly impact immediate work group performance.  Includes almost all administrative roles.</a:t>
            </a:r>
          </a:p>
          <a:p>
            <a:pPr marL="0" indent="0">
              <a:spcBef>
                <a:spcPts val="600"/>
              </a:spcBef>
              <a:buNone/>
            </a:pPr>
            <a:r>
              <a:rPr lang="en-US" sz="1600" b="1" dirty="0">
                <a:solidFill>
                  <a:srgbClr val="000099"/>
                </a:solidFill>
              </a:rPr>
              <a:t>Decisions </a:t>
            </a:r>
            <a:r>
              <a:rPr lang="en-US" sz="1600" b="1" dirty="0" smtClean="0">
                <a:solidFill>
                  <a:srgbClr val="000099"/>
                </a:solidFill>
              </a:rPr>
              <a:t>mostly impact the work of a single department or college.  Includes some administrative and almost all supervisor/manager/dean roles.</a:t>
            </a:r>
          </a:p>
          <a:p>
            <a:pPr marL="0" indent="0">
              <a:spcBef>
                <a:spcPts val="600"/>
              </a:spcBef>
              <a:buNone/>
            </a:pPr>
            <a:r>
              <a:rPr lang="en-US" sz="1600" b="1" dirty="0">
                <a:solidFill>
                  <a:srgbClr val="993300"/>
                </a:solidFill>
              </a:rPr>
              <a:t>Decisions </a:t>
            </a:r>
            <a:r>
              <a:rPr lang="en-US" sz="1600" b="1" dirty="0" smtClean="0">
                <a:solidFill>
                  <a:srgbClr val="993300"/>
                </a:solidFill>
              </a:rPr>
              <a:t>mostly impact multiple departments or the position’s entire division.  Less frequent – typically includes managers/directors of EOU-wide services.</a:t>
            </a:r>
          </a:p>
          <a:p>
            <a:pPr marL="0" indent="0">
              <a:spcBef>
                <a:spcPts val="600"/>
              </a:spcBef>
              <a:buNone/>
            </a:pPr>
            <a:r>
              <a:rPr lang="en-US" sz="1600" b="1" dirty="0" smtClean="0">
                <a:solidFill>
                  <a:srgbClr val="000099"/>
                </a:solidFill>
              </a:rPr>
              <a:t>Decisions mostly impact all University, multiple divisions and locations.  Normally confined to directors, executive directors and VPs with EOU-wide responsibilities.</a:t>
            </a:r>
            <a:endParaRPr lang="en-US" sz="1600" b="1" dirty="0">
              <a:solidFill>
                <a:srgbClr val="000099"/>
              </a:solidFill>
            </a:endParaRPr>
          </a:p>
        </p:txBody>
      </p:sp>
      <p:cxnSp>
        <p:nvCxnSpPr>
          <p:cNvPr id="18" name="Straight Connector 17"/>
          <p:cNvCxnSpPr/>
          <p:nvPr/>
        </p:nvCxnSpPr>
        <p:spPr>
          <a:xfrm flipH="1" flipV="1">
            <a:off x="7624685" y="3000214"/>
            <a:ext cx="431440" cy="718113"/>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7624685" y="3983925"/>
            <a:ext cx="406042" cy="525503"/>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624685" y="5930264"/>
            <a:ext cx="424324" cy="5"/>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7624685" y="4971348"/>
            <a:ext cx="424325" cy="220036"/>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extLst>
              <p:ext uri="{D42A27DB-BD31-4B8C-83A1-F6EECF244321}">
                <p14:modId xmlns:p14="http://schemas.microsoft.com/office/powerpoint/2010/main" val="3702395014"/>
              </p:ext>
            </p:extLst>
          </p:nvPr>
        </p:nvGraphicFramePr>
        <p:xfrm>
          <a:off x="438256" y="2206148"/>
          <a:ext cx="7172633" cy="4250719"/>
        </p:xfrm>
        <a:graphic>
          <a:graphicData uri="http://schemas.openxmlformats.org/drawingml/2006/table">
            <a:tbl>
              <a:tblPr firstRow="1" firstCol="1" bandRow="1">
                <a:tableStyleId>{5C22544A-7EE6-4342-B048-85BDC9FD1C3A}</a:tableStyleId>
              </a:tblPr>
              <a:tblGrid>
                <a:gridCol w="344878">
                  <a:extLst>
                    <a:ext uri="{9D8B030D-6E8A-4147-A177-3AD203B41FA5}">
                      <a16:colId xmlns:a16="http://schemas.microsoft.com/office/drawing/2014/main" val="2790054236"/>
                    </a:ext>
                  </a:extLst>
                </a:gridCol>
                <a:gridCol w="4161820">
                  <a:extLst>
                    <a:ext uri="{9D8B030D-6E8A-4147-A177-3AD203B41FA5}">
                      <a16:colId xmlns:a16="http://schemas.microsoft.com/office/drawing/2014/main" val="2001744025"/>
                    </a:ext>
                  </a:extLst>
                </a:gridCol>
                <a:gridCol w="2665935">
                  <a:extLst>
                    <a:ext uri="{9D8B030D-6E8A-4147-A177-3AD203B41FA5}">
                      <a16:colId xmlns:a16="http://schemas.microsoft.com/office/drawing/2014/main" val="1338011063"/>
                    </a:ext>
                  </a:extLst>
                </a:gridCol>
              </a:tblGrid>
              <a:tr h="454727">
                <a:tc>
                  <a:txBody>
                    <a:bodyPr/>
                    <a:lstStyle/>
                    <a:p>
                      <a:pPr marL="0" marR="0">
                        <a:lnSpc>
                          <a:spcPct val="100000"/>
                        </a:lnSpc>
                        <a:spcBef>
                          <a:spcPts val="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nSpc>
                          <a:spcPct val="107000"/>
                        </a:lnSpc>
                        <a:spcBef>
                          <a:spcPts val="300"/>
                        </a:spcBef>
                        <a:spcAft>
                          <a:spcPts val="0"/>
                        </a:spcAft>
                      </a:pPr>
                      <a:r>
                        <a:rPr lang="en-US" sz="1800" b="0" dirty="0">
                          <a:solidFill>
                            <a:schemeClr val="bg1"/>
                          </a:solidFill>
                          <a:effectLst/>
                          <a:latin typeface="Times New Roman" panose="02020603050405020304" pitchFamily="18" charset="0"/>
                          <a:cs typeface="Times New Roman" panose="02020603050405020304" pitchFamily="18" charset="0"/>
                        </a:rPr>
                        <a:t>Decisions routinely impact work confined to position’s own responsibilities</a:t>
                      </a:r>
                      <a:endParaRPr lang="en-US" sz="18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901746156"/>
                  </a:ext>
                </a:extLst>
              </a:tr>
              <a:tr h="819026">
                <a:tc>
                  <a:txBody>
                    <a:bodyPr/>
                    <a:lstStyle/>
                    <a:p>
                      <a:pPr marL="0" marR="0">
                        <a:lnSpc>
                          <a:spcPct val="100000"/>
                        </a:lnSpc>
                        <a:spcBef>
                          <a:spcPts val="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19685" marR="0">
                        <a:lnSpc>
                          <a:spcPct val="107000"/>
                        </a:lnSpc>
                        <a:spcBef>
                          <a:spcPts val="300"/>
                        </a:spcBef>
                        <a:spcAft>
                          <a:spcPts val="100"/>
                        </a:spcAft>
                      </a:pPr>
                      <a:r>
                        <a:rPr lang="en-US" sz="1800" dirty="0">
                          <a:solidFill>
                            <a:schemeClr val="bg1"/>
                          </a:solidFill>
                          <a:effectLst/>
                          <a:latin typeface="Times New Roman" panose="02020603050405020304" pitchFamily="18" charset="0"/>
                          <a:cs typeface="Times New Roman" panose="02020603050405020304" pitchFamily="18" charset="0"/>
                        </a:rPr>
                        <a:t>Decisions </a:t>
                      </a:r>
                      <a:r>
                        <a:rPr lang="en-US" sz="1800" b="1" i="1" dirty="0" smtClean="0">
                          <a:solidFill>
                            <a:schemeClr val="bg1"/>
                          </a:solidFill>
                          <a:effectLst/>
                          <a:latin typeface="Times New Roman" panose="02020603050405020304" pitchFamily="18" charset="0"/>
                          <a:cs typeface="Times New Roman" panose="02020603050405020304" pitchFamily="18" charset="0"/>
                        </a:rPr>
                        <a:t>routinely</a:t>
                      </a:r>
                      <a:r>
                        <a:rPr lang="en-US" sz="1800" dirty="0" smtClean="0">
                          <a:solidFill>
                            <a:schemeClr val="bg1"/>
                          </a:solidFill>
                          <a:effectLst/>
                          <a:latin typeface="Times New Roman" panose="02020603050405020304" pitchFamily="18" charset="0"/>
                          <a:cs typeface="Times New Roman" panose="02020603050405020304" pitchFamily="18" charset="0"/>
                        </a:rPr>
                        <a:t> </a:t>
                      </a:r>
                      <a:r>
                        <a:rPr lang="en-US" sz="1800" dirty="0">
                          <a:solidFill>
                            <a:schemeClr val="bg1"/>
                          </a:solidFill>
                          <a:effectLst/>
                          <a:latin typeface="Times New Roman" panose="02020603050405020304" pitchFamily="18" charset="0"/>
                          <a:cs typeface="Times New Roman" panose="02020603050405020304" pitchFamily="18" charset="0"/>
                        </a:rPr>
                        <a:t>impact work in immediate work group</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30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Significant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Moderate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Minor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53878219"/>
                  </a:ext>
                </a:extLst>
              </a:tr>
              <a:tr h="1126571">
                <a:tc>
                  <a:txBody>
                    <a:bodyPr/>
                    <a:lstStyle/>
                    <a:p>
                      <a:pPr marL="0" marR="0">
                        <a:lnSpc>
                          <a:spcPct val="100000"/>
                        </a:lnSpc>
                        <a:spcBef>
                          <a:spcPts val="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19685" marR="0">
                        <a:lnSpc>
                          <a:spcPct val="107000"/>
                        </a:lnSpc>
                        <a:spcBef>
                          <a:spcPts val="300"/>
                        </a:spcBef>
                        <a:spcAft>
                          <a:spcPts val="100"/>
                        </a:spcAft>
                      </a:pPr>
                      <a:r>
                        <a:rPr lang="en-US" sz="1800" dirty="0">
                          <a:solidFill>
                            <a:schemeClr val="bg1"/>
                          </a:solidFill>
                          <a:effectLst/>
                          <a:latin typeface="Times New Roman" panose="02020603050405020304" pitchFamily="18" charset="0"/>
                          <a:cs typeface="Times New Roman" panose="02020603050405020304" pitchFamily="18" charset="0"/>
                        </a:rPr>
                        <a:t>Decisions </a:t>
                      </a:r>
                      <a:r>
                        <a:rPr lang="en-US" sz="1800" b="1" i="1" dirty="0" smtClean="0">
                          <a:solidFill>
                            <a:schemeClr val="bg1"/>
                          </a:solidFill>
                          <a:effectLst/>
                          <a:latin typeface="Times New Roman" panose="02020603050405020304" pitchFamily="18" charset="0"/>
                          <a:cs typeface="Times New Roman" panose="02020603050405020304" pitchFamily="18" charset="0"/>
                        </a:rPr>
                        <a:t>routinely</a:t>
                      </a:r>
                      <a:r>
                        <a:rPr lang="en-US" sz="1800" dirty="0" smtClean="0">
                          <a:solidFill>
                            <a:schemeClr val="bg1"/>
                          </a:solidFill>
                          <a:effectLst/>
                          <a:latin typeface="Times New Roman" panose="02020603050405020304" pitchFamily="18" charset="0"/>
                          <a:cs typeface="Times New Roman" panose="02020603050405020304" pitchFamily="18" charset="0"/>
                        </a:rPr>
                        <a:t> </a:t>
                      </a:r>
                      <a:r>
                        <a:rPr lang="en-US" sz="1800" dirty="0">
                          <a:solidFill>
                            <a:schemeClr val="bg1"/>
                          </a:solidFill>
                          <a:effectLst/>
                          <a:latin typeface="Times New Roman" panose="02020603050405020304" pitchFamily="18" charset="0"/>
                          <a:cs typeface="Times New Roman" panose="02020603050405020304" pitchFamily="18" charset="0"/>
                        </a:rPr>
                        <a:t>impact work throughout department/college</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30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Significant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Moderate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Minor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27784961"/>
                  </a:ext>
                </a:extLst>
              </a:tr>
              <a:tr h="899102">
                <a:tc>
                  <a:txBody>
                    <a:bodyPr/>
                    <a:lstStyle/>
                    <a:p>
                      <a:pPr marL="0" marR="0">
                        <a:lnSpc>
                          <a:spcPct val="100000"/>
                        </a:lnSpc>
                        <a:spcBef>
                          <a:spcPts val="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19685" marR="0">
                        <a:lnSpc>
                          <a:spcPct val="107000"/>
                        </a:lnSpc>
                        <a:spcBef>
                          <a:spcPts val="300"/>
                        </a:spcBef>
                        <a:spcAft>
                          <a:spcPts val="100"/>
                        </a:spcAft>
                      </a:pPr>
                      <a:r>
                        <a:rPr lang="en-US" sz="1800" dirty="0">
                          <a:solidFill>
                            <a:schemeClr val="bg1"/>
                          </a:solidFill>
                          <a:effectLst/>
                          <a:latin typeface="Times New Roman" panose="02020603050405020304" pitchFamily="18" charset="0"/>
                          <a:cs typeface="Times New Roman" panose="02020603050405020304" pitchFamily="18" charset="0"/>
                        </a:rPr>
                        <a:t>Decisions </a:t>
                      </a:r>
                      <a:r>
                        <a:rPr lang="en-US" sz="1800" b="1" i="1" dirty="0">
                          <a:solidFill>
                            <a:schemeClr val="bg1"/>
                          </a:solidFill>
                          <a:effectLst/>
                          <a:latin typeface="Times New Roman" panose="02020603050405020304" pitchFamily="18" charset="0"/>
                          <a:cs typeface="Times New Roman" panose="02020603050405020304" pitchFamily="18" charset="0"/>
                        </a:rPr>
                        <a:t>routinely</a:t>
                      </a:r>
                      <a:r>
                        <a:rPr lang="en-US" sz="1800" dirty="0">
                          <a:solidFill>
                            <a:schemeClr val="bg1"/>
                          </a:solidFill>
                          <a:effectLst/>
                          <a:latin typeface="Times New Roman" panose="02020603050405020304" pitchFamily="18" charset="0"/>
                          <a:cs typeface="Times New Roman" panose="02020603050405020304" pitchFamily="18" charset="0"/>
                        </a:rPr>
                        <a:t> impact work throughout division</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30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Significant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Moderate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Minor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0407066"/>
                  </a:ext>
                </a:extLst>
              </a:tr>
              <a:tr h="819026">
                <a:tc>
                  <a:txBody>
                    <a:bodyPr/>
                    <a:lstStyle/>
                    <a:p>
                      <a:pPr marL="0" marR="0">
                        <a:lnSpc>
                          <a:spcPct val="100000"/>
                        </a:lnSpc>
                        <a:spcBef>
                          <a:spcPts val="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19685" marR="0">
                        <a:lnSpc>
                          <a:spcPct val="107000"/>
                        </a:lnSpc>
                        <a:spcBef>
                          <a:spcPts val="300"/>
                        </a:spcBef>
                        <a:spcAft>
                          <a:spcPts val="100"/>
                        </a:spcAft>
                      </a:pPr>
                      <a:r>
                        <a:rPr lang="en-US" sz="1800" dirty="0">
                          <a:solidFill>
                            <a:schemeClr val="bg1"/>
                          </a:solidFill>
                          <a:effectLst/>
                          <a:latin typeface="Times New Roman" panose="02020603050405020304" pitchFamily="18" charset="0"/>
                          <a:cs typeface="Times New Roman" panose="02020603050405020304" pitchFamily="18" charset="0"/>
                        </a:rPr>
                        <a:t>Decisions </a:t>
                      </a:r>
                      <a:r>
                        <a:rPr lang="en-US" sz="1800" b="1" i="1" dirty="0">
                          <a:solidFill>
                            <a:schemeClr val="bg1"/>
                          </a:solidFill>
                          <a:effectLst/>
                          <a:latin typeface="Times New Roman" panose="02020603050405020304" pitchFamily="18" charset="0"/>
                          <a:cs typeface="Times New Roman" panose="02020603050405020304" pitchFamily="18" charset="0"/>
                        </a:rPr>
                        <a:t>routinely</a:t>
                      </a:r>
                      <a:r>
                        <a:rPr lang="en-US" sz="1800" dirty="0">
                          <a:solidFill>
                            <a:schemeClr val="bg1"/>
                          </a:solidFill>
                          <a:effectLst/>
                          <a:latin typeface="Times New Roman" panose="02020603050405020304" pitchFamily="18" charset="0"/>
                          <a:cs typeface="Times New Roman" panose="02020603050405020304" pitchFamily="18" charset="0"/>
                        </a:rPr>
                        <a:t> impact work across the University</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30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Significant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Moderate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Minor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6766627"/>
                  </a:ext>
                </a:extLst>
              </a:tr>
            </a:tbl>
          </a:graphicData>
        </a:graphic>
      </p:graphicFrame>
    </p:spTree>
    <p:extLst>
      <p:ext uri="{BB962C8B-B14F-4D97-AF65-F5344CB8AC3E}">
        <p14:creationId xmlns:p14="http://schemas.microsoft.com/office/powerpoint/2010/main" val="29478804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7">
                                            <p:bg/>
                                          </p:spTgt>
                                        </p:tgtEl>
                                        <p:attrNameLst>
                                          <p:attrName>style.visibility</p:attrName>
                                        </p:attrNameLst>
                                      </p:cBhvr>
                                      <p:to>
                                        <p:strVal val="visible"/>
                                      </p:to>
                                    </p:set>
                                    <p:anim calcmode="lin" valueType="num">
                                      <p:cBhvr additive="base">
                                        <p:cTn id="23" dur="500" fill="hold"/>
                                        <p:tgtEl>
                                          <p:spTgt spid="17">
                                            <p:bg/>
                                          </p:spTgt>
                                        </p:tgtEl>
                                        <p:attrNameLst>
                                          <p:attrName>ppt_x</p:attrName>
                                        </p:attrNameLst>
                                      </p:cBhvr>
                                      <p:tavLst>
                                        <p:tav tm="0">
                                          <p:val>
                                            <p:strVal val="1+#ppt_w/2"/>
                                          </p:val>
                                        </p:tav>
                                        <p:tav tm="100000">
                                          <p:val>
                                            <p:strVal val="#ppt_x"/>
                                          </p:val>
                                        </p:tav>
                                      </p:tavLst>
                                    </p:anim>
                                    <p:anim calcmode="lin" valueType="num">
                                      <p:cBhvr additive="base">
                                        <p:cTn id="24" dur="500" fill="hold"/>
                                        <p:tgtEl>
                                          <p:spTgt spid="17">
                                            <p:bg/>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 calcmode="lin" valueType="num">
                                      <p:cBhvr additive="base">
                                        <p:cTn id="27"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7">
                                            <p:txEl>
                                              <p:pRg st="0" end="0"/>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17">
                                            <p:txEl>
                                              <p:pRg st="1" end="1"/>
                                            </p:txEl>
                                          </p:spTgt>
                                        </p:tgtEl>
                                        <p:attrNameLst>
                                          <p:attrName>style.visibility</p:attrName>
                                        </p:attrNameLst>
                                      </p:cBhvr>
                                      <p:to>
                                        <p:strVal val="visible"/>
                                      </p:to>
                                    </p:set>
                                    <p:anim calcmode="lin" valueType="num">
                                      <p:cBhvr additive="base">
                                        <p:cTn id="31" dur="500" fill="hold"/>
                                        <p:tgtEl>
                                          <p:spTgt spid="17">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
                                            <p:txEl>
                                              <p:pRg st="1" end="1"/>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17">
                                            <p:txEl>
                                              <p:pRg st="3" end="3"/>
                                            </p:txEl>
                                          </p:spTgt>
                                        </p:tgtEl>
                                        <p:attrNameLst>
                                          <p:attrName>style.visibility</p:attrName>
                                        </p:attrNameLst>
                                      </p:cBhvr>
                                      <p:to>
                                        <p:strVal val="visible"/>
                                      </p:to>
                                    </p:set>
                                    <p:anim calcmode="lin" valueType="num">
                                      <p:cBhvr additive="base">
                                        <p:cTn id="35" dur="500" fill="hold"/>
                                        <p:tgtEl>
                                          <p:spTgt spid="17">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7">
                                            <p:txEl>
                                              <p:pRg st="3" end="3"/>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17">
                                            <p:txEl>
                                              <p:pRg st="4" end="4"/>
                                            </p:txEl>
                                          </p:spTgt>
                                        </p:tgtEl>
                                        <p:attrNameLst>
                                          <p:attrName>style.visibility</p:attrName>
                                        </p:attrNameLst>
                                      </p:cBhvr>
                                      <p:to>
                                        <p:strVal val="visible"/>
                                      </p:to>
                                    </p:set>
                                    <p:anim calcmode="lin" valueType="num">
                                      <p:cBhvr additive="base">
                                        <p:cTn id="39" dur="500" fill="hold"/>
                                        <p:tgtEl>
                                          <p:spTgt spid="17">
                                            <p:txEl>
                                              <p:pRg st="4" end="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7">
                                            <p:txEl>
                                              <p:pRg st="4" end="4"/>
                                            </p:txEl>
                                          </p:spTgt>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17">
                                            <p:txEl>
                                              <p:pRg st="5" end="5"/>
                                            </p:txEl>
                                          </p:spTgt>
                                        </p:tgtEl>
                                        <p:attrNameLst>
                                          <p:attrName>style.visibility</p:attrName>
                                        </p:attrNameLst>
                                      </p:cBhvr>
                                      <p:to>
                                        <p:strVal val="visible"/>
                                      </p:to>
                                    </p:set>
                                    <p:anim calcmode="lin" valueType="num">
                                      <p:cBhvr additive="base">
                                        <p:cTn id="43" dur="500" fill="hold"/>
                                        <p:tgtEl>
                                          <p:spTgt spid="17">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
                                            <p:txEl>
                                              <p:pRg st="5" end="5"/>
                                            </p:txEl>
                                          </p:spTgt>
                                        </p:tgtEl>
                                        <p:attrNameLst>
                                          <p:attrName>ppt_y</p:attrName>
                                        </p:attrNameLst>
                                      </p:cBhvr>
                                      <p:tavLst>
                                        <p:tav tm="0">
                                          <p:val>
                                            <p:strVal val="0-#ppt_h/2"/>
                                          </p:val>
                                        </p:tav>
                                        <p:tav tm="100000">
                                          <p:val>
                                            <p:strVal val="#ppt_y"/>
                                          </p:val>
                                        </p:tav>
                                      </p:tavLst>
                                    </p:anim>
                                  </p:childTnLst>
                                </p:cTn>
                              </p:par>
                              <p:par>
                                <p:cTn id="45" presetID="2" presetClass="entr" presetSubtype="3" fill="hold" grpId="0" nodeType="withEffect">
                                  <p:stCondLst>
                                    <p:cond delay="0"/>
                                  </p:stCondLst>
                                  <p:childTnLst>
                                    <p:set>
                                      <p:cBhvr>
                                        <p:cTn id="46" dur="1" fill="hold">
                                          <p:stCondLst>
                                            <p:cond delay="0"/>
                                          </p:stCondLst>
                                        </p:cTn>
                                        <p:tgtEl>
                                          <p:spTgt spid="17">
                                            <p:txEl>
                                              <p:pRg st="6" end="6"/>
                                            </p:txEl>
                                          </p:spTgt>
                                        </p:tgtEl>
                                        <p:attrNameLst>
                                          <p:attrName>style.visibility</p:attrName>
                                        </p:attrNameLst>
                                      </p:cBhvr>
                                      <p:to>
                                        <p:strVal val="visible"/>
                                      </p:to>
                                    </p:set>
                                    <p:anim calcmode="lin" valueType="num">
                                      <p:cBhvr additive="base">
                                        <p:cTn id="47" dur="500" fill="hold"/>
                                        <p:tgtEl>
                                          <p:spTgt spid="17">
                                            <p:txEl>
                                              <p:pRg st="6" end="6"/>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7">
                                            <p:txEl>
                                              <p:pRg st="6" end="6"/>
                                            </p:txEl>
                                          </p:spTgt>
                                        </p:tgtEl>
                                        <p:attrNameLst>
                                          <p:attrName>ppt_y</p:attrName>
                                        </p:attrNameLst>
                                      </p:cBhvr>
                                      <p:tavLst>
                                        <p:tav tm="0">
                                          <p:val>
                                            <p:strVal val="0-#ppt_h/2"/>
                                          </p:val>
                                        </p:tav>
                                        <p:tav tm="100000">
                                          <p:val>
                                            <p:strVal val="#ppt_y"/>
                                          </p:val>
                                        </p:tav>
                                      </p:tavLst>
                                    </p:anim>
                                  </p:childTnLst>
                                </p:cTn>
                              </p:par>
                              <p:par>
                                <p:cTn id="49" presetID="2" presetClass="entr" presetSubtype="3" fill="hold" grpId="0" nodeType="withEffect">
                                  <p:stCondLst>
                                    <p:cond delay="0"/>
                                  </p:stCondLst>
                                  <p:childTnLst>
                                    <p:set>
                                      <p:cBhvr>
                                        <p:cTn id="50" dur="1" fill="hold">
                                          <p:stCondLst>
                                            <p:cond delay="0"/>
                                          </p:stCondLst>
                                        </p:cTn>
                                        <p:tgtEl>
                                          <p:spTgt spid="17">
                                            <p:txEl>
                                              <p:pRg st="7" end="7"/>
                                            </p:txEl>
                                          </p:spTgt>
                                        </p:tgtEl>
                                        <p:attrNameLst>
                                          <p:attrName>style.visibility</p:attrName>
                                        </p:attrNameLst>
                                      </p:cBhvr>
                                      <p:to>
                                        <p:strVal val="visible"/>
                                      </p:to>
                                    </p:set>
                                    <p:anim calcmode="lin" valueType="num">
                                      <p:cBhvr additive="base">
                                        <p:cTn id="51" dur="500" fill="hold"/>
                                        <p:tgtEl>
                                          <p:spTgt spid="17">
                                            <p:txEl>
                                              <p:pRg st="7" end="7"/>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7">
                                            <p:txEl>
                                              <p:pRg st="7" end="7"/>
                                            </p:txEl>
                                          </p:spTgt>
                                        </p:tgtEl>
                                        <p:attrNameLst>
                                          <p:attrName>ppt_y</p:attrName>
                                        </p:attrNameLst>
                                      </p:cBhvr>
                                      <p:tavLst>
                                        <p:tav tm="0">
                                          <p:val>
                                            <p:strVal val="0-#ppt_h/2"/>
                                          </p:val>
                                        </p:tav>
                                        <p:tav tm="100000">
                                          <p:val>
                                            <p:strVal val="#ppt_y"/>
                                          </p:val>
                                        </p:tav>
                                      </p:tavLst>
                                    </p:anim>
                                  </p:childTnLst>
                                </p:cTn>
                              </p:par>
                              <p:par>
                                <p:cTn id="53" presetID="2" presetClass="entr" presetSubtype="3" fill="hold" grpId="0" nodeType="withEffect">
                                  <p:stCondLst>
                                    <p:cond delay="0"/>
                                  </p:stCondLst>
                                  <p:childTnLst>
                                    <p:set>
                                      <p:cBhvr>
                                        <p:cTn id="54" dur="1" fill="hold">
                                          <p:stCondLst>
                                            <p:cond delay="0"/>
                                          </p:stCondLst>
                                        </p:cTn>
                                        <p:tgtEl>
                                          <p:spTgt spid="17">
                                            <p:txEl>
                                              <p:pRg st="8" end="8"/>
                                            </p:txEl>
                                          </p:spTgt>
                                        </p:tgtEl>
                                        <p:attrNameLst>
                                          <p:attrName>style.visibility</p:attrName>
                                        </p:attrNameLst>
                                      </p:cBhvr>
                                      <p:to>
                                        <p:strVal val="visible"/>
                                      </p:to>
                                    </p:set>
                                    <p:anim calcmode="lin" valueType="num">
                                      <p:cBhvr additive="base">
                                        <p:cTn id="55" dur="500" fill="hold"/>
                                        <p:tgtEl>
                                          <p:spTgt spid="17">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7">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1169551"/>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2</a:t>
            </a:r>
            <a:r>
              <a:rPr lang="en-US" sz="2000" dirty="0" smtClean="0">
                <a:solidFill>
                  <a:schemeClr val="bg1"/>
                </a:solidFill>
                <a:latin typeface="Times New Roman" panose="02020603050405020304" pitchFamily="18" charset="0"/>
                <a:ea typeface="Calibri" panose="020F0502020204030204" pitchFamily="34" charset="0"/>
              </a:rPr>
              <a:t>     SECTION 5</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5:  Degree of Independence and Decision-Making Impact:</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smtClean="0">
                <a:solidFill>
                  <a:schemeClr val="bg1"/>
                </a:solidFill>
                <a:latin typeface="Times New Roman" panose="02020603050405020304" pitchFamily="18" charset="0"/>
                <a:ea typeface="Calibri" panose="020F0502020204030204" pitchFamily="34" charset="0"/>
              </a:rPr>
              <a:t>Project </a:t>
            </a:r>
            <a:r>
              <a:rPr lang="en-US" sz="2000" b="1" dirty="0">
                <a:solidFill>
                  <a:schemeClr val="bg1"/>
                </a:solidFill>
                <a:latin typeface="Times New Roman" panose="02020603050405020304" pitchFamily="18" charset="0"/>
                <a:ea typeface="Calibri" panose="020F0502020204030204" pitchFamily="34" charset="0"/>
              </a:rPr>
              <a:t>and Events </a:t>
            </a:r>
            <a:r>
              <a:rPr lang="en-US" sz="2000" b="1" dirty="0" smtClean="0">
                <a:solidFill>
                  <a:schemeClr val="bg1"/>
                </a:solidFill>
                <a:latin typeface="Times New Roman" panose="02020603050405020304" pitchFamily="18" charset="0"/>
                <a:ea typeface="Calibri" panose="020F0502020204030204" pitchFamily="34" charset="0"/>
              </a:rPr>
              <a:t>Coordinator</a:t>
            </a:r>
          </a:p>
        </p:txBody>
      </p:sp>
      <p:sp>
        <p:nvSpPr>
          <p:cNvPr id="17" name="Content Placeholder 8"/>
          <p:cNvSpPr>
            <a:spLocks noGrp="1"/>
          </p:cNvSpPr>
          <p:nvPr>
            <p:ph sz="half" idx="2"/>
          </p:nvPr>
        </p:nvSpPr>
        <p:spPr>
          <a:xfrm>
            <a:off x="8035378" y="924907"/>
            <a:ext cx="4009476" cy="5796457"/>
          </a:xfrm>
          <a:ln>
            <a:solidFill>
              <a:srgbClr val="993300"/>
            </a:solidFill>
          </a:ln>
        </p:spPr>
        <p:txBody>
          <a:bodyPr>
            <a:normAutofit/>
          </a:bodyPr>
          <a:lstStyle/>
          <a:p>
            <a:pPr marL="0" indent="0" algn="ctr">
              <a:buNone/>
            </a:pPr>
            <a:r>
              <a:rPr lang="en-US" sz="2000" b="1" dirty="0" smtClean="0">
                <a:solidFill>
                  <a:schemeClr val="bg1"/>
                </a:solidFill>
              </a:rPr>
              <a:t>Level </a:t>
            </a:r>
            <a:r>
              <a:rPr lang="en-US" sz="2000" b="1" dirty="0">
                <a:solidFill>
                  <a:schemeClr val="bg1"/>
                </a:solidFill>
              </a:rPr>
              <a:t>of Direction Received from Supervisor:  </a:t>
            </a:r>
            <a:endParaRPr lang="en-US" sz="2000" b="1" dirty="0" smtClean="0">
              <a:solidFill>
                <a:schemeClr val="bg1"/>
              </a:solidFill>
            </a:endParaRPr>
          </a:p>
          <a:p>
            <a:pPr marL="0" indent="0" algn="ctr">
              <a:spcBef>
                <a:spcPts val="0"/>
              </a:spcBef>
              <a:buNone/>
            </a:pPr>
            <a:r>
              <a:rPr lang="en-US" b="1" dirty="0" smtClean="0">
                <a:solidFill>
                  <a:schemeClr val="bg1"/>
                </a:solidFill>
              </a:rPr>
              <a:t>(</a:t>
            </a:r>
            <a:r>
              <a:rPr lang="en-US" b="1" dirty="0">
                <a:solidFill>
                  <a:schemeClr val="bg1"/>
                </a:solidFill>
              </a:rPr>
              <a:t>Select </a:t>
            </a:r>
            <a:r>
              <a:rPr lang="en-US" b="1" u="sng" dirty="0">
                <a:solidFill>
                  <a:schemeClr val="bg1"/>
                </a:solidFill>
              </a:rPr>
              <a:t>ONE</a:t>
            </a:r>
            <a:r>
              <a:rPr lang="en-US" b="1" dirty="0">
                <a:solidFill>
                  <a:schemeClr val="bg1"/>
                </a:solidFill>
              </a:rPr>
              <a:t> level)</a:t>
            </a:r>
            <a:endParaRPr lang="en-US" b="1" u="sng" dirty="0" smtClean="0">
              <a:solidFill>
                <a:schemeClr val="bg1"/>
              </a:solidFill>
            </a:endParaRPr>
          </a:p>
          <a:p>
            <a:pPr marL="0" indent="0">
              <a:spcBef>
                <a:spcPts val="600"/>
              </a:spcBef>
              <a:buNone/>
            </a:pPr>
            <a:r>
              <a:rPr lang="en-US" sz="1600" b="1" u="sng" dirty="0" smtClean="0">
                <a:solidFill>
                  <a:srgbClr val="993300"/>
                </a:solidFill>
              </a:rPr>
              <a:t>Primarily follows directions</a:t>
            </a:r>
            <a:r>
              <a:rPr lang="en-US" sz="1600" b="1" dirty="0" smtClean="0">
                <a:solidFill>
                  <a:srgbClr val="993300"/>
                </a:solidFill>
              </a:rPr>
              <a:t>:  this doesn’t mean that they don’t make decisions or perform important work.  Does mean that the decisions that they make are largely predetermined by procedure or supervisor’s instructions.</a:t>
            </a:r>
          </a:p>
          <a:p>
            <a:pPr marL="0" indent="0">
              <a:spcBef>
                <a:spcPts val="600"/>
              </a:spcBef>
              <a:buNone/>
            </a:pPr>
            <a:r>
              <a:rPr lang="en-US" sz="1600" b="1" u="sng" dirty="0" smtClean="0">
                <a:solidFill>
                  <a:srgbClr val="000099"/>
                </a:solidFill>
              </a:rPr>
              <a:t>Frequently follows directions</a:t>
            </a:r>
            <a:r>
              <a:rPr lang="en-US" sz="1600" b="1" dirty="0" smtClean="0">
                <a:solidFill>
                  <a:srgbClr val="000099"/>
                </a:solidFill>
              </a:rPr>
              <a:t> – </a:t>
            </a:r>
            <a:r>
              <a:rPr lang="en-US" sz="1600" b="1" dirty="0">
                <a:solidFill>
                  <a:srgbClr val="000099"/>
                </a:solidFill>
              </a:rPr>
              <a:t>makes </a:t>
            </a:r>
            <a:r>
              <a:rPr lang="en-US" sz="1600" b="1" dirty="0" smtClean="0">
                <a:solidFill>
                  <a:srgbClr val="000099"/>
                </a:solidFill>
              </a:rPr>
              <a:t>a fair amount of independent decisions but has to “check-in” and/or confirm with supervisor for non-routine decisions.</a:t>
            </a:r>
          </a:p>
          <a:p>
            <a:pPr marL="0" indent="0">
              <a:spcBef>
                <a:spcPts val="600"/>
              </a:spcBef>
              <a:buNone/>
            </a:pPr>
            <a:r>
              <a:rPr lang="en-US" sz="1600" b="1" u="sng" dirty="0" smtClean="0">
                <a:solidFill>
                  <a:srgbClr val="993300"/>
                </a:solidFill>
              </a:rPr>
              <a:t>Infrequently supervised:</a:t>
            </a:r>
            <a:r>
              <a:rPr lang="en-US" sz="1600" b="1" dirty="0" smtClean="0">
                <a:solidFill>
                  <a:srgbClr val="993300"/>
                </a:solidFill>
              </a:rPr>
              <a:t>  independently  makes vast majority of decisions everyday.  Has authority to interpret policy and make reasonable exceptions.</a:t>
            </a:r>
          </a:p>
          <a:p>
            <a:pPr marL="0" indent="0">
              <a:spcBef>
                <a:spcPts val="600"/>
              </a:spcBef>
              <a:buNone/>
            </a:pPr>
            <a:r>
              <a:rPr lang="en-US" sz="1600" b="1" dirty="0" smtClean="0">
                <a:solidFill>
                  <a:srgbClr val="000099"/>
                </a:solidFill>
              </a:rPr>
              <a:t>Executive level:  independently makes all decisions except those requiring presidential or Cabinet level approval.</a:t>
            </a:r>
            <a:endParaRPr lang="en-US" sz="1600" b="1" dirty="0">
              <a:solidFill>
                <a:srgbClr val="000099"/>
              </a:solidFill>
            </a:endParaRPr>
          </a:p>
        </p:txBody>
      </p:sp>
      <p:cxnSp>
        <p:nvCxnSpPr>
          <p:cNvPr id="18" name="Straight Connector 17"/>
          <p:cNvCxnSpPr/>
          <p:nvPr/>
        </p:nvCxnSpPr>
        <p:spPr>
          <a:xfrm flipH="1" flipV="1">
            <a:off x="7601911" y="2710523"/>
            <a:ext cx="433467" cy="127587"/>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823267758"/>
              </p:ext>
            </p:extLst>
          </p:nvPr>
        </p:nvGraphicFramePr>
        <p:xfrm>
          <a:off x="520700" y="2173590"/>
          <a:ext cx="6943043" cy="4224790"/>
        </p:xfrm>
        <a:graphic>
          <a:graphicData uri="http://schemas.openxmlformats.org/drawingml/2006/table">
            <a:tbl>
              <a:tblPr bandRow="1">
                <a:tableStyleId>{5C22544A-7EE6-4342-B048-85BDC9FD1C3A}</a:tableStyleId>
              </a:tblPr>
              <a:tblGrid>
                <a:gridCol w="355600">
                  <a:extLst>
                    <a:ext uri="{9D8B030D-6E8A-4147-A177-3AD203B41FA5}">
                      <a16:colId xmlns:a16="http://schemas.microsoft.com/office/drawing/2014/main" val="3929681542"/>
                    </a:ext>
                  </a:extLst>
                </a:gridCol>
                <a:gridCol w="6587443">
                  <a:extLst>
                    <a:ext uri="{9D8B030D-6E8A-4147-A177-3AD203B41FA5}">
                      <a16:colId xmlns:a16="http://schemas.microsoft.com/office/drawing/2014/main" val="1936287136"/>
                    </a:ext>
                  </a:extLst>
                </a:gridCol>
              </a:tblGrid>
              <a:tr h="1016934">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800" dirty="0" smtClean="0">
                          <a:solidFill>
                            <a:srgbClr val="000099"/>
                          </a:solidFill>
                          <a:effectLst/>
                          <a:latin typeface="Times New Roman" panose="02020603050405020304" pitchFamily="18" charset="0"/>
                          <a:cs typeface="Times New Roman" panose="02020603050405020304" pitchFamily="18" charset="0"/>
                          <a:sym typeface="Wingdings" panose="05000000000000000000" pitchFamily="2" charset="2"/>
                        </a:rPr>
                        <a:t></a:t>
                      </a:r>
                      <a:endParaRPr lang="en-US" sz="18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300"/>
                        </a:spcBef>
                        <a:spcAft>
                          <a:spcPts val="200"/>
                        </a:spcAft>
                      </a:pPr>
                      <a:r>
                        <a:rPr lang="en-US" sz="1800" dirty="0">
                          <a:effectLst/>
                          <a:latin typeface="Times New Roman" panose="02020603050405020304" pitchFamily="18" charset="0"/>
                          <a:cs typeface="Times New Roman" panose="02020603050405020304" pitchFamily="18" charset="0"/>
                        </a:rPr>
                        <a:t>Closely supervised or </a:t>
                      </a:r>
                      <a:r>
                        <a:rPr lang="en-US" sz="1800" u="sng" dirty="0">
                          <a:effectLst/>
                          <a:latin typeface="Times New Roman" panose="02020603050405020304" pitchFamily="18" charset="0"/>
                          <a:cs typeface="Times New Roman" panose="02020603050405020304" pitchFamily="18" charset="0"/>
                        </a:rPr>
                        <a:t>primarily follows established directions</a:t>
                      </a:r>
                      <a:r>
                        <a:rPr lang="en-US" sz="1800" dirty="0">
                          <a:effectLst/>
                          <a:latin typeface="Times New Roman" panose="02020603050405020304" pitchFamily="18" charset="0"/>
                          <a:cs typeface="Times New Roman" panose="02020603050405020304" pitchFamily="18" charset="0"/>
                        </a:rPr>
                        <a:t>:  uses </a:t>
                      </a:r>
                      <a:r>
                        <a:rPr lang="en-US" sz="1800" u="sng" dirty="0">
                          <a:effectLst/>
                          <a:latin typeface="Times New Roman" panose="02020603050405020304" pitchFamily="18" charset="0"/>
                          <a:cs typeface="Times New Roman" panose="02020603050405020304" pitchFamily="18" charset="0"/>
                        </a:rPr>
                        <a:t>low levels of independent decision making</a:t>
                      </a:r>
                      <a:r>
                        <a:rPr lang="en-US" sz="1800" dirty="0">
                          <a:effectLst/>
                          <a:latin typeface="Times New Roman" panose="02020603050405020304" pitchFamily="18" charset="0"/>
                          <a:cs typeface="Times New Roman" panose="02020603050405020304" pitchFamily="18" charset="0"/>
                        </a:rPr>
                        <a:t> latitude, judgment and discretion to accomplish work. </a:t>
                      </a:r>
                      <a:r>
                        <a:rPr lang="en-US" sz="1800" dirty="0">
                          <a:solidFill>
                            <a:srgbClr val="3366FF"/>
                          </a:solidFill>
                          <a:effectLst/>
                          <a:latin typeface="Times New Roman" panose="02020603050405020304" pitchFamily="18" charset="0"/>
                          <a:cs typeface="Times New Roman" panose="02020603050405020304" pitchFamily="18" charset="0"/>
                        </a:rPr>
                        <a:t> (e.g. coordinator, administrative roles)</a:t>
                      </a:r>
                      <a:endParaRPr lang="en-US" sz="1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9558063"/>
                  </a:ext>
                </a:extLst>
              </a:tr>
              <a:tr h="1016934">
                <a:tc>
                  <a:txBody>
                    <a:bodyPr/>
                    <a:lstStyle/>
                    <a:p>
                      <a:pPr marL="0" marR="0" algn="ctr">
                        <a:lnSpc>
                          <a:spcPct val="107000"/>
                        </a:lnSpc>
                        <a:spcBef>
                          <a:spcPts val="0"/>
                        </a:spcBef>
                        <a:spcAft>
                          <a:spcPts val="800"/>
                        </a:spcAft>
                      </a:pPr>
                      <a:r>
                        <a:rPr lang="en-US" sz="1800" dirty="0" smtClean="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300"/>
                        </a:spcBef>
                        <a:spcAft>
                          <a:spcPts val="200"/>
                        </a:spcAft>
                      </a:pPr>
                      <a:r>
                        <a:rPr lang="en-US" sz="1800" dirty="0">
                          <a:effectLst/>
                          <a:latin typeface="Times New Roman" panose="02020603050405020304" pitchFamily="18" charset="0"/>
                          <a:cs typeface="Times New Roman" panose="02020603050405020304" pitchFamily="18" charset="0"/>
                        </a:rPr>
                        <a:t>Regularly supervised or frequently follows established directions: uses </a:t>
                      </a:r>
                      <a:r>
                        <a:rPr lang="en-US" sz="1800" u="sng" dirty="0">
                          <a:effectLst/>
                          <a:latin typeface="Times New Roman" panose="02020603050405020304" pitchFamily="18" charset="0"/>
                          <a:cs typeface="Times New Roman" panose="02020603050405020304" pitchFamily="18" charset="0"/>
                        </a:rPr>
                        <a:t>moderate levels</a:t>
                      </a:r>
                      <a:r>
                        <a:rPr lang="en-US" sz="1800" dirty="0">
                          <a:effectLst/>
                          <a:latin typeface="Times New Roman" panose="02020603050405020304" pitchFamily="18" charset="0"/>
                          <a:cs typeface="Times New Roman" panose="02020603050405020304" pitchFamily="18" charset="0"/>
                        </a:rPr>
                        <a:t> of independent decision making latitude, judgment and discretion to accomplish work. </a:t>
                      </a:r>
                      <a:r>
                        <a:rPr lang="en-US" sz="1800" dirty="0" smtClean="0">
                          <a:solidFill>
                            <a:srgbClr val="3366FF"/>
                          </a:solidFill>
                          <a:effectLst/>
                          <a:latin typeface="Times New Roman" panose="02020603050405020304" pitchFamily="18" charset="0"/>
                          <a:cs typeface="Times New Roman" panose="02020603050405020304" pitchFamily="18" charset="0"/>
                        </a:rPr>
                        <a:t>(</a:t>
                      </a:r>
                      <a:r>
                        <a:rPr lang="en-US" sz="1800" dirty="0">
                          <a:solidFill>
                            <a:srgbClr val="3366FF"/>
                          </a:solidFill>
                          <a:effectLst/>
                          <a:latin typeface="Times New Roman" panose="02020603050405020304" pitchFamily="18" charset="0"/>
                          <a:cs typeface="Times New Roman" panose="02020603050405020304" pitchFamily="18" charset="0"/>
                        </a:rPr>
                        <a:t>e.g. mid-manager, supervisor roles)</a:t>
                      </a:r>
                      <a:endParaRPr lang="en-US" sz="1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7143865"/>
                  </a:ext>
                </a:extLst>
              </a:tr>
              <a:tr h="1016934">
                <a:tc>
                  <a:txBody>
                    <a:bodyPr/>
                    <a:lstStyle/>
                    <a:p>
                      <a:pPr marL="0" marR="0" algn="ctr">
                        <a:lnSpc>
                          <a:spcPct val="107000"/>
                        </a:lnSpc>
                        <a:spcBef>
                          <a:spcPts val="0"/>
                        </a:spcBef>
                        <a:spcAft>
                          <a:spcPts val="800"/>
                        </a:spcAft>
                      </a:pPr>
                      <a:r>
                        <a:rPr lang="en-US" sz="1800">
                          <a:effectLst/>
                          <a:latin typeface="Times New Roman" panose="02020603050405020304" pitchFamily="18" charset="0"/>
                          <a:cs typeface="Times New Roman" panose="02020603050405020304" pitchFamily="18" charset="0"/>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300"/>
                        </a:spcBef>
                        <a:spcAft>
                          <a:spcPts val="200"/>
                        </a:spcAft>
                      </a:pPr>
                      <a:r>
                        <a:rPr lang="en-US" sz="1800" dirty="0">
                          <a:effectLst/>
                          <a:latin typeface="Times New Roman" panose="02020603050405020304" pitchFamily="18" charset="0"/>
                          <a:cs typeface="Times New Roman" panose="02020603050405020304" pitchFamily="18" charset="0"/>
                        </a:rPr>
                        <a:t>Infrequently supervised or receives guidance only as needed: uses </a:t>
                      </a:r>
                      <a:r>
                        <a:rPr lang="en-US" sz="1800" u="sng" dirty="0">
                          <a:effectLst/>
                          <a:latin typeface="Times New Roman" panose="02020603050405020304" pitchFamily="18" charset="0"/>
                          <a:cs typeface="Times New Roman" panose="02020603050405020304" pitchFamily="18" charset="0"/>
                        </a:rPr>
                        <a:t>high levels</a:t>
                      </a:r>
                      <a:r>
                        <a:rPr lang="en-US" sz="1800" dirty="0">
                          <a:effectLst/>
                          <a:latin typeface="Times New Roman" panose="02020603050405020304" pitchFamily="18" charset="0"/>
                          <a:cs typeface="Times New Roman" panose="02020603050405020304" pitchFamily="18" charset="0"/>
                        </a:rPr>
                        <a:t> of independent decision making latitude, judgment and discretion to accomplish work.  </a:t>
                      </a:r>
                      <a:r>
                        <a:rPr lang="en-US" sz="1800" dirty="0">
                          <a:solidFill>
                            <a:srgbClr val="3366FF"/>
                          </a:solidFill>
                          <a:effectLst/>
                          <a:latin typeface="Times New Roman" panose="02020603050405020304" pitchFamily="18" charset="0"/>
                          <a:cs typeface="Times New Roman" panose="02020603050405020304" pitchFamily="18" charset="0"/>
                        </a:rPr>
                        <a:t> (e.g. director, professional roles)</a:t>
                      </a:r>
                      <a:endParaRPr lang="en-US" sz="1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9792321"/>
                  </a:ext>
                </a:extLst>
              </a:tr>
              <a:tr h="1016934">
                <a:tc>
                  <a:txBody>
                    <a:bodyPr/>
                    <a:lstStyle/>
                    <a:p>
                      <a:pPr marL="0" marR="0" algn="ctr">
                        <a:lnSpc>
                          <a:spcPct val="107000"/>
                        </a:lnSpc>
                        <a:spcBef>
                          <a:spcPts val="0"/>
                        </a:spcBef>
                        <a:spcAft>
                          <a:spcPts val="800"/>
                        </a:spcAft>
                      </a:pPr>
                      <a:r>
                        <a:rPr lang="en-US" sz="1800" dirty="0" smtClean="0">
                          <a:effectLst/>
                          <a:latin typeface="Times New Roman" panose="02020603050405020304" pitchFamily="18" charset="0"/>
                          <a:cs typeface="Times New Roman" panose="02020603050405020304" pitchFamily="18" charset="0"/>
                        </a:rPr>
                        <a:t>☐</a:t>
                      </a:r>
                      <a:endParaRPr lang="en-US" sz="18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07000"/>
                        </a:lnSpc>
                        <a:spcBef>
                          <a:spcPts val="300"/>
                        </a:spcBef>
                        <a:spcAft>
                          <a:spcPts val="200"/>
                        </a:spcAft>
                      </a:pPr>
                      <a:r>
                        <a:rPr lang="en-US" sz="1800" dirty="0">
                          <a:effectLst/>
                          <a:latin typeface="Times New Roman" panose="02020603050405020304" pitchFamily="18" charset="0"/>
                          <a:cs typeface="Times New Roman" panose="02020603050405020304" pitchFamily="18" charset="0"/>
                        </a:rPr>
                        <a:t>Minimally supervised or seldom receives guidance: uses </a:t>
                      </a:r>
                      <a:r>
                        <a:rPr lang="en-US" sz="1800" u="sng" dirty="0">
                          <a:effectLst/>
                          <a:latin typeface="Times New Roman" panose="02020603050405020304" pitchFamily="18" charset="0"/>
                          <a:cs typeface="Times New Roman" panose="02020603050405020304" pitchFamily="18" charset="0"/>
                        </a:rPr>
                        <a:t>executive-levels</a:t>
                      </a:r>
                      <a:r>
                        <a:rPr lang="en-US" sz="1800" dirty="0">
                          <a:effectLst/>
                          <a:latin typeface="Times New Roman" panose="02020603050405020304" pitchFamily="18" charset="0"/>
                          <a:cs typeface="Times New Roman" panose="02020603050405020304" pitchFamily="18" charset="0"/>
                        </a:rPr>
                        <a:t> of independent decision making latitude, judgment and discretion to accomplish work. </a:t>
                      </a:r>
                      <a:r>
                        <a:rPr lang="en-US" sz="1800" dirty="0">
                          <a:solidFill>
                            <a:srgbClr val="3366FF"/>
                          </a:solidFill>
                          <a:effectLst/>
                          <a:latin typeface="Times New Roman" panose="02020603050405020304" pitchFamily="18" charset="0"/>
                          <a:cs typeface="Times New Roman" panose="02020603050405020304" pitchFamily="18" charset="0"/>
                        </a:rPr>
                        <a:t> (e.g. executive roles)</a:t>
                      </a:r>
                      <a:endParaRPr lang="en-US" sz="1800" dirty="0">
                        <a:solidFill>
                          <a:srgbClr val="3366FF"/>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9173862"/>
                  </a:ext>
                </a:extLst>
              </a:tr>
            </a:tbl>
          </a:graphicData>
        </a:graphic>
      </p:graphicFrame>
      <p:cxnSp>
        <p:nvCxnSpPr>
          <p:cNvPr id="19" name="Straight Connector 18"/>
          <p:cNvCxnSpPr/>
          <p:nvPr/>
        </p:nvCxnSpPr>
        <p:spPr>
          <a:xfrm flipH="1" flipV="1">
            <a:off x="7610889" y="3811505"/>
            <a:ext cx="433467" cy="127587"/>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610889" y="6008605"/>
            <a:ext cx="433467" cy="127587"/>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7599284" y="4938450"/>
            <a:ext cx="433467" cy="127587"/>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375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3563872279"/>
              </p:ext>
            </p:extLst>
          </p:nvPr>
        </p:nvGraphicFramePr>
        <p:xfrm>
          <a:off x="325821" y="2206148"/>
          <a:ext cx="7448500" cy="4118452"/>
        </p:xfrm>
        <a:graphic>
          <a:graphicData uri="http://schemas.openxmlformats.org/drawingml/2006/table">
            <a:tbl>
              <a:tblPr firstRow="1" firstCol="1" bandRow="1">
                <a:tableStyleId>{5C22544A-7EE6-4342-B048-85BDC9FD1C3A}</a:tableStyleId>
              </a:tblPr>
              <a:tblGrid>
                <a:gridCol w="358142">
                  <a:extLst>
                    <a:ext uri="{9D8B030D-6E8A-4147-A177-3AD203B41FA5}">
                      <a16:colId xmlns:a16="http://schemas.microsoft.com/office/drawing/2014/main" val="2790054236"/>
                    </a:ext>
                  </a:extLst>
                </a:gridCol>
                <a:gridCol w="4321888">
                  <a:extLst>
                    <a:ext uri="{9D8B030D-6E8A-4147-A177-3AD203B41FA5}">
                      <a16:colId xmlns:a16="http://schemas.microsoft.com/office/drawing/2014/main" val="2001744025"/>
                    </a:ext>
                  </a:extLst>
                </a:gridCol>
                <a:gridCol w="2768470">
                  <a:extLst>
                    <a:ext uri="{9D8B030D-6E8A-4147-A177-3AD203B41FA5}">
                      <a16:colId xmlns:a16="http://schemas.microsoft.com/office/drawing/2014/main" val="1338011063"/>
                    </a:ext>
                  </a:extLst>
                </a:gridCol>
              </a:tblGrid>
              <a:tr h="454727">
                <a:tc>
                  <a:txBody>
                    <a:bodyPr/>
                    <a:lstStyle/>
                    <a:p>
                      <a:pPr marL="0" marR="0">
                        <a:lnSpc>
                          <a:spcPct val="100000"/>
                        </a:lnSpc>
                        <a:spcBef>
                          <a:spcPts val="0"/>
                        </a:spcBef>
                        <a:spcAft>
                          <a:spcPts val="0"/>
                        </a:spcAft>
                      </a:pPr>
                      <a:r>
                        <a:rPr lang="en-US" sz="1800" dirty="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nSpc>
                          <a:spcPct val="107000"/>
                        </a:lnSpc>
                        <a:spcBef>
                          <a:spcPts val="300"/>
                        </a:spcBef>
                        <a:spcAft>
                          <a:spcPts val="0"/>
                        </a:spcAft>
                      </a:pPr>
                      <a:r>
                        <a:rPr lang="en-US" sz="1800" b="0" dirty="0">
                          <a:solidFill>
                            <a:schemeClr val="bg1"/>
                          </a:solidFill>
                          <a:effectLst/>
                          <a:latin typeface="Times New Roman" panose="02020603050405020304" pitchFamily="18" charset="0"/>
                          <a:cs typeface="Times New Roman" panose="02020603050405020304" pitchFamily="18" charset="0"/>
                        </a:rPr>
                        <a:t>Decisions routinely impact work confined to position’s own responsibilities</a:t>
                      </a:r>
                      <a:endParaRPr lang="en-US" sz="1800" b="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901746156"/>
                  </a:ext>
                </a:extLst>
              </a:tr>
              <a:tr h="819026">
                <a:tc>
                  <a:txBody>
                    <a:bodyPr/>
                    <a:lstStyle/>
                    <a:p>
                      <a:pPr marL="0" marR="0">
                        <a:lnSpc>
                          <a:spcPct val="100000"/>
                        </a:lnSpc>
                        <a:spcBef>
                          <a:spcPts val="0"/>
                        </a:spcBef>
                        <a:spcAft>
                          <a:spcPts val="0"/>
                        </a:spcAft>
                      </a:pPr>
                      <a:r>
                        <a:rPr lang="en-US" sz="1800" dirty="0" smtClean="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19685" marR="0">
                        <a:lnSpc>
                          <a:spcPct val="107000"/>
                        </a:lnSpc>
                        <a:spcBef>
                          <a:spcPts val="300"/>
                        </a:spcBef>
                        <a:spcAft>
                          <a:spcPts val="100"/>
                        </a:spcAft>
                      </a:pPr>
                      <a:r>
                        <a:rPr lang="en-US" sz="1800" dirty="0">
                          <a:solidFill>
                            <a:schemeClr val="bg1"/>
                          </a:solidFill>
                          <a:effectLst/>
                          <a:latin typeface="Times New Roman" panose="02020603050405020304" pitchFamily="18" charset="0"/>
                          <a:cs typeface="Times New Roman" panose="02020603050405020304" pitchFamily="18" charset="0"/>
                        </a:rPr>
                        <a:t>Decisions </a:t>
                      </a:r>
                      <a:r>
                        <a:rPr lang="en-US" sz="1800" b="1" i="1" dirty="0" smtClean="0">
                          <a:solidFill>
                            <a:schemeClr val="bg1"/>
                          </a:solidFill>
                          <a:effectLst/>
                          <a:latin typeface="Times New Roman" panose="02020603050405020304" pitchFamily="18" charset="0"/>
                          <a:cs typeface="Times New Roman" panose="02020603050405020304" pitchFamily="18" charset="0"/>
                        </a:rPr>
                        <a:t>routinely</a:t>
                      </a:r>
                      <a:r>
                        <a:rPr lang="en-US" sz="1800" dirty="0" smtClean="0">
                          <a:solidFill>
                            <a:schemeClr val="bg1"/>
                          </a:solidFill>
                          <a:effectLst/>
                          <a:latin typeface="Times New Roman" panose="02020603050405020304" pitchFamily="18" charset="0"/>
                          <a:cs typeface="Times New Roman" panose="02020603050405020304" pitchFamily="18" charset="0"/>
                        </a:rPr>
                        <a:t> </a:t>
                      </a:r>
                      <a:r>
                        <a:rPr lang="en-US" sz="1800" dirty="0">
                          <a:solidFill>
                            <a:schemeClr val="bg1"/>
                          </a:solidFill>
                          <a:effectLst/>
                          <a:latin typeface="Times New Roman" panose="02020603050405020304" pitchFamily="18" charset="0"/>
                          <a:cs typeface="Times New Roman" panose="02020603050405020304" pitchFamily="18" charset="0"/>
                        </a:rPr>
                        <a:t>impact work in immediate work group</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300"/>
                        </a:spcBef>
                        <a:spcAft>
                          <a:spcPts val="0"/>
                        </a:spcAft>
                      </a:pPr>
                      <a:r>
                        <a:rPr lang="en-US" sz="1800" dirty="0" smtClean="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smtClean="0">
                          <a:solidFill>
                            <a:schemeClr val="bg1"/>
                          </a:solidFill>
                          <a:effectLst/>
                          <a:latin typeface="Times New Roman" panose="02020603050405020304" pitchFamily="18" charset="0"/>
                          <a:cs typeface="Times New Roman" panose="02020603050405020304" pitchFamily="18" charset="0"/>
                        </a:rPr>
                        <a:t> </a:t>
                      </a:r>
                      <a:r>
                        <a:rPr lang="en-US" sz="1800" dirty="0">
                          <a:solidFill>
                            <a:schemeClr val="bg1"/>
                          </a:solidFill>
                          <a:effectLst/>
                          <a:latin typeface="Times New Roman" panose="02020603050405020304" pitchFamily="18" charset="0"/>
                          <a:cs typeface="Times New Roman" panose="02020603050405020304" pitchFamily="18" charset="0"/>
                        </a:rPr>
                        <a:t>Significant   </a:t>
                      </a:r>
                      <a:r>
                        <a:rPr lang="en-US" sz="1800" dirty="0" smtClean="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1800" dirty="0" smtClean="0">
                          <a:solidFill>
                            <a:schemeClr val="bg1"/>
                          </a:solidFill>
                          <a:effectLst/>
                          <a:latin typeface="Times New Roman" panose="02020603050405020304" pitchFamily="18" charset="0"/>
                          <a:cs typeface="Times New Roman" panose="02020603050405020304" pitchFamily="18" charset="0"/>
                        </a:rPr>
                        <a:t>Moderate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Minor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53878219"/>
                  </a:ext>
                </a:extLst>
              </a:tr>
              <a:tr h="1126571">
                <a:tc>
                  <a:txBody>
                    <a:bodyPr/>
                    <a:lstStyle/>
                    <a:p>
                      <a:pPr marL="0" marR="0">
                        <a:lnSpc>
                          <a:spcPct val="100000"/>
                        </a:lnSpc>
                        <a:spcBef>
                          <a:spcPts val="0"/>
                        </a:spcBef>
                        <a:spcAft>
                          <a:spcPts val="0"/>
                        </a:spcAft>
                      </a:pPr>
                      <a:r>
                        <a:rPr lang="en-US" sz="1800" dirty="0" smtClean="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19685" marR="0">
                        <a:lnSpc>
                          <a:spcPct val="107000"/>
                        </a:lnSpc>
                        <a:spcBef>
                          <a:spcPts val="300"/>
                        </a:spcBef>
                        <a:spcAft>
                          <a:spcPts val="100"/>
                        </a:spcAft>
                      </a:pPr>
                      <a:r>
                        <a:rPr lang="en-US" sz="1800" dirty="0">
                          <a:solidFill>
                            <a:schemeClr val="bg1"/>
                          </a:solidFill>
                          <a:effectLst/>
                          <a:latin typeface="Times New Roman" panose="02020603050405020304" pitchFamily="18" charset="0"/>
                          <a:cs typeface="Times New Roman" panose="02020603050405020304" pitchFamily="18" charset="0"/>
                        </a:rPr>
                        <a:t>Decisions </a:t>
                      </a:r>
                      <a:r>
                        <a:rPr lang="en-US" sz="1800" b="1" i="1" dirty="0" smtClean="0">
                          <a:solidFill>
                            <a:schemeClr val="bg1"/>
                          </a:solidFill>
                          <a:effectLst/>
                          <a:latin typeface="Times New Roman" panose="02020603050405020304" pitchFamily="18" charset="0"/>
                          <a:cs typeface="Times New Roman" panose="02020603050405020304" pitchFamily="18" charset="0"/>
                        </a:rPr>
                        <a:t>routinely</a:t>
                      </a:r>
                      <a:r>
                        <a:rPr lang="en-US" sz="1800" dirty="0" smtClean="0">
                          <a:solidFill>
                            <a:schemeClr val="bg1"/>
                          </a:solidFill>
                          <a:effectLst/>
                          <a:latin typeface="Times New Roman" panose="02020603050405020304" pitchFamily="18" charset="0"/>
                          <a:cs typeface="Times New Roman" panose="02020603050405020304" pitchFamily="18" charset="0"/>
                        </a:rPr>
                        <a:t> </a:t>
                      </a:r>
                      <a:r>
                        <a:rPr lang="en-US" sz="1800" dirty="0">
                          <a:solidFill>
                            <a:schemeClr val="bg1"/>
                          </a:solidFill>
                          <a:effectLst/>
                          <a:latin typeface="Times New Roman" panose="02020603050405020304" pitchFamily="18" charset="0"/>
                          <a:cs typeface="Times New Roman" panose="02020603050405020304" pitchFamily="18" charset="0"/>
                        </a:rPr>
                        <a:t>impact work throughout department/college</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300"/>
                        </a:spcBef>
                        <a:spcAft>
                          <a:spcPts val="0"/>
                        </a:spcAft>
                      </a:pPr>
                      <a:r>
                        <a:rPr lang="en-US" sz="1800" dirty="0" smtClean="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1800" dirty="0" smtClean="0">
                          <a:solidFill>
                            <a:schemeClr val="bg1"/>
                          </a:solidFill>
                          <a:effectLst/>
                          <a:latin typeface="Times New Roman" panose="02020603050405020304" pitchFamily="18" charset="0"/>
                          <a:cs typeface="Times New Roman" panose="02020603050405020304" pitchFamily="18" charset="0"/>
                        </a:rPr>
                        <a:t>Significant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Moderate   </a:t>
                      </a:r>
                      <a:r>
                        <a:rPr lang="en-US" sz="1800" dirty="0" smtClean="0">
                          <a:solidFill>
                            <a:schemeClr val="bg1"/>
                          </a:solidFill>
                          <a:effectLst/>
                          <a:highlight>
                            <a:srgbClr val="000000"/>
                          </a:highlight>
                          <a:latin typeface="Times New Roman" panose="02020603050405020304" pitchFamily="18" charset="0"/>
                          <a:cs typeface="Times New Roman" panose="02020603050405020304" pitchFamily="18" charset="0"/>
                          <a:sym typeface="Wingdings" panose="05000000000000000000" pitchFamily="2" charset="2"/>
                        </a:rPr>
                        <a:t></a:t>
                      </a:r>
                      <a:r>
                        <a:rPr lang="en-US" sz="1800" dirty="0" smtClean="0">
                          <a:solidFill>
                            <a:schemeClr val="bg1"/>
                          </a:solidFill>
                          <a:effectLst/>
                          <a:latin typeface="Times New Roman" panose="02020603050405020304" pitchFamily="18" charset="0"/>
                          <a:cs typeface="Times New Roman" panose="02020603050405020304" pitchFamily="18" charset="0"/>
                        </a:rPr>
                        <a:t> </a:t>
                      </a:r>
                      <a:r>
                        <a:rPr lang="en-US" sz="1800" dirty="0">
                          <a:solidFill>
                            <a:schemeClr val="bg1"/>
                          </a:solidFill>
                          <a:effectLst/>
                          <a:latin typeface="Times New Roman" panose="02020603050405020304" pitchFamily="18" charset="0"/>
                          <a:cs typeface="Times New Roman" panose="02020603050405020304" pitchFamily="18" charset="0"/>
                        </a:rPr>
                        <a:t>Minor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27784961"/>
                  </a:ext>
                </a:extLst>
              </a:tr>
              <a:tr h="899102">
                <a:tc>
                  <a:txBody>
                    <a:bodyPr/>
                    <a:lstStyle/>
                    <a:p>
                      <a:pPr marL="0" marR="0">
                        <a:lnSpc>
                          <a:spcPct val="100000"/>
                        </a:lnSpc>
                        <a:spcBef>
                          <a:spcPts val="0"/>
                        </a:spcBef>
                        <a:spcAft>
                          <a:spcPts val="0"/>
                        </a:spcAft>
                      </a:pPr>
                      <a:r>
                        <a:rPr lang="en-US" sz="1800" dirty="0" smtClean="0">
                          <a:effectLst/>
                          <a:latin typeface="Times New Roman" panose="02020603050405020304" pitchFamily="18" charset="0"/>
                          <a:cs typeface="Times New Roman" panose="02020603050405020304" pitchFamily="18" charset="0"/>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19685" marR="0">
                        <a:lnSpc>
                          <a:spcPct val="107000"/>
                        </a:lnSpc>
                        <a:spcBef>
                          <a:spcPts val="300"/>
                        </a:spcBef>
                        <a:spcAft>
                          <a:spcPts val="100"/>
                        </a:spcAft>
                      </a:pPr>
                      <a:r>
                        <a:rPr lang="en-US" sz="1800" dirty="0">
                          <a:solidFill>
                            <a:schemeClr val="bg1"/>
                          </a:solidFill>
                          <a:effectLst/>
                          <a:latin typeface="Times New Roman" panose="02020603050405020304" pitchFamily="18" charset="0"/>
                          <a:cs typeface="Times New Roman" panose="02020603050405020304" pitchFamily="18" charset="0"/>
                        </a:rPr>
                        <a:t>Decisions </a:t>
                      </a:r>
                      <a:r>
                        <a:rPr lang="en-US" sz="1800" b="1" i="1" dirty="0">
                          <a:solidFill>
                            <a:schemeClr val="bg1"/>
                          </a:solidFill>
                          <a:effectLst/>
                          <a:latin typeface="Times New Roman" panose="02020603050405020304" pitchFamily="18" charset="0"/>
                          <a:cs typeface="Times New Roman" panose="02020603050405020304" pitchFamily="18" charset="0"/>
                        </a:rPr>
                        <a:t>routinely</a:t>
                      </a:r>
                      <a:r>
                        <a:rPr lang="en-US" sz="1800" dirty="0">
                          <a:solidFill>
                            <a:schemeClr val="bg1"/>
                          </a:solidFill>
                          <a:effectLst/>
                          <a:latin typeface="Times New Roman" panose="02020603050405020304" pitchFamily="18" charset="0"/>
                          <a:cs typeface="Times New Roman" panose="02020603050405020304" pitchFamily="18" charset="0"/>
                        </a:rPr>
                        <a:t> impact work throughout division</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300"/>
                        </a:spcBef>
                        <a:spcAft>
                          <a:spcPts val="0"/>
                        </a:spcAft>
                      </a:pPr>
                      <a:r>
                        <a:rPr lang="en-US" sz="1800" dirty="0" smtClean="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smtClean="0">
                          <a:solidFill>
                            <a:schemeClr val="bg1"/>
                          </a:solidFill>
                          <a:effectLst/>
                          <a:latin typeface="Times New Roman" panose="02020603050405020304" pitchFamily="18" charset="0"/>
                          <a:cs typeface="Times New Roman" panose="02020603050405020304" pitchFamily="18" charset="0"/>
                        </a:rPr>
                        <a:t>Significant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Moderate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Minor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0407066"/>
                  </a:ext>
                </a:extLst>
              </a:tr>
              <a:tr h="819026">
                <a:tc>
                  <a:txBody>
                    <a:bodyPr/>
                    <a:lstStyle/>
                    <a:p>
                      <a:pPr marL="0" marR="0">
                        <a:lnSpc>
                          <a:spcPct val="100000"/>
                        </a:lnSpc>
                        <a:spcBef>
                          <a:spcPts val="0"/>
                        </a:spcBef>
                        <a:spcAft>
                          <a:spcPts val="0"/>
                        </a:spcAft>
                      </a:pPr>
                      <a:r>
                        <a:rPr lang="en-US" sz="1800" dirty="0" smtClean="0">
                          <a:effectLst/>
                          <a:latin typeface="Times New Roman" panose="02020603050405020304" pitchFamily="18" charset="0"/>
                          <a:cs typeface="Times New Roman" panose="02020603050405020304" pitchFamily="18" charset="0"/>
                        </a:rPr>
                        <a:t>☐</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19685" marR="0">
                        <a:lnSpc>
                          <a:spcPct val="107000"/>
                        </a:lnSpc>
                        <a:spcBef>
                          <a:spcPts val="300"/>
                        </a:spcBef>
                        <a:spcAft>
                          <a:spcPts val="100"/>
                        </a:spcAft>
                      </a:pPr>
                      <a:r>
                        <a:rPr lang="en-US" sz="1800" dirty="0">
                          <a:solidFill>
                            <a:schemeClr val="bg1"/>
                          </a:solidFill>
                          <a:effectLst/>
                          <a:latin typeface="Times New Roman" panose="02020603050405020304" pitchFamily="18" charset="0"/>
                          <a:cs typeface="Times New Roman" panose="02020603050405020304" pitchFamily="18" charset="0"/>
                        </a:rPr>
                        <a:t>Decisions </a:t>
                      </a:r>
                      <a:r>
                        <a:rPr lang="en-US" sz="1800" b="1" i="1" dirty="0">
                          <a:solidFill>
                            <a:schemeClr val="bg1"/>
                          </a:solidFill>
                          <a:effectLst/>
                          <a:latin typeface="Times New Roman" panose="02020603050405020304" pitchFamily="18" charset="0"/>
                          <a:cs typeface="Times New Roman" panose="02020603050405020304" pitchFamily="18" charset="0"/>
                        </a:rPr>
                        <a:t>routinely</a:t>
                      </a:r>
                      <a:r>
                        <a:rPr lang="en-US" sz="1800" dirty="0">
                          <a:solidFill>
                            <a:schemeClr val="bg1"/>
                          </a:solidFill>
                          <a:effectLst/>
                          <a:latin typeface="Times New Roman" panose="02020603050405020304" pitchFamily="18" charset="0"/>
                          <a:cs typeface="Times New Roman" panose="02020603050405020304" pitchFamily="18" charset="0"/>
                        </a:rPr>
                        <a:t> impact work across the University</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300"/>
                        </a:spcBef>
                        <a:spcAft>
                          <a:spcPts val="0"/>
                        </a:spcAft>
                      </a:pPr>
                      <a:r>
                        <a:rPr lang="en-US" sz="1800" dirty="0" smtClean="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sz="1800" dirty="0" smtClean="0">
                          <a:solidFill>
                            <a:schemeClr val="bg1"/>
                          </a:solidFill>
                          <a:effectLst/>
                          <a:latin typeface="Times New Roman" panose="02020603050405020304" pitchFamily="18" charset="0"/>
                          <a:cs typeface="Times New Roman" panose="02020603050405020304" pitchFamily="18" charset="0"/>
                        </a:rPr>
                        <a:t>Significant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Moderate   </a:t>
                      </a:r>
                      <a:r>
                        <a:rPr lang="en-US" sz="1800" dirty="0">
                          <a:solidFill>
                            <a:schemeClr val="bg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1800" dirty="0">
                          <a:solidFill>
                            <a:schemeClr val="bg1"/>
                          </a:solidFill>
                          <a:effectLst/>
                          <a:latin typeface="Times New Roman" panose="02020603050405020304" pitchFamily="18" charset="0"/>
                          <a:cs typeface="Times New Roman" panose="02020603050405020304" pitchFamily="18" charset="0"/>
                        </a:rPr>
                        <a:t> Minor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6766627"/>
                  </a:ext>
                </a:extLst>
              </a:tr>
            </a:tbl>
          </a:graphicData>
        </a:graphic>
      </p:graphicFrame>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1554272"/>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a:t>
            </a:r>
            <a:r>
              <a:rPr lang="en-US" sz="2000" dirty="0" smtClean="0">
                <a:solidFill>
                  <a:schemeClr val="bg1"/>
                </a:solidFill>
                <a:latin typeface="Times New Roman" panose="02020603050405020304" pitchFamily="18" charset="0"/>
                <a:ea typeface="Calibri" panose="020F0502020204030204" pitchFamily="34" charset="0"/>
              </a:rPr>
              <a:t>2      SECTION 5</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5:  Degree of Independence and Decision-Making Impact:</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a:solidFill>
                  <a:schemeClr val="bg1"/>
                </a:solidFill>
                <a:latin typeface="Times New Roman" panose="02020603050405020304" pitchFamily="18" charset="0"/>
                <a:ea typeface="Calibri" panose="020F0502020204030204" pitchFamily="34" charset="0"/>
              </a:rPr>
              <a:t>Project and Events </a:t>
            </a:r>
            <a:r>
              <a:rPr lang="en-US" sz="2000" b="1" dirty="0" smtClean="0">
                <a:solidFill>
                  <a:schemeClr val="bg1"/>
                </a:solidFill>
                <a:latin typeface="Times New Roman" panose="02020603050405020304" pitchFamily="18" charset="0"/>
                <a:ea typeface="Calibri" panose="020F0502020204030204" pitchFamily="34" charset="0"/>
              </a:rPr>
              <a:t>Coordinator</a:t>
            </a:r>
            <a:endParaRPr lang="en-US" sz="2000" b="1" dirty="0">
              <a:solidFill>
                <a:schemeClr val="bg1"/>
              </a:solidFill>
              <a:latin typeface="Times New Roman" panose="02020603050405020304" pitchFamily="18" charset="0"/>
              <a:ea typeface="Calibri" panose="020F0502020204030204" pitchFamily="34" charset="0"/>
            </a:endParaRPr>
          </a:p>
          <a:p>
            <a:pPr marL="114300">
              <a:spcBef>
                <a:spcPts val="600"/>
              </a:spcBef>
            </a:pPr>
            <a:endParaRPr lang="en-US" sz="2000" dirty="0" smtClean="0">
              <a:solidFill>
                <a:schemeClr val="bg1"/>
              </a:solidFill>
              <a:latin typeface="Times New Roman" panose="02020603050405020304" pitchFamily="18" charset="0"/>
              <a:ea typeface="Calibri" panose="020F0502020204030204" pitchFamily="34" charset="0"/>
            </a:endParaRPr>
          </a:p>
        </p:txBody>
      </p:sp>
      <p:sp>
        <p:nvSpPr>
          <p:cNvPr id="17" name="Content Placeholder 8"/>
          <p:cNvSpPr>
            <a:spLocks noGrp="1"/>
          </p:cNvSpPr>
          <p:nvPr>
            <p:ph sz="half" idx="2"/>
          </p:nvPr>
        </p:nvSpPr>
        <p:spPr>
          <a:xfrm>
            <a:off x="8035378" y="788277"/>
            <a:ext cx="4009476" cy="5933088"/>
          </a:xfrm>
          <a:ln>
            <a:solidFill>
              <a:srgbClr val="993300"/>
            </a:solidFill>
          </a:ln>
        </p:spPr>
        <p:txBody>
          <a:bodyPr>
            <a:normAutofit fontScale="92500" lnSpcReduction="10000"/>
          </a:bodyPr>
          <a:lstStyle/>
          <a:p>
            <a:pPr marL="0" indent="0" algn="ctr">
              <a:buNone/>
            </a:pPr>
            <a:r>
              <a:rPr lang="en-US" sz="2000" b="1" dirty="0" smtClean="0">
                <a:solidFill>
                  <a:schemeClr val="bg1"/>
                </a:solidFill>
              </a:rPr>
              <a:t>Decision Making Impact:  </a:t>
            </a:r>
          </a:p>
          <a:p>
            <a:pPr marL="0" indent="0" algn="ctr">
              <a:spcBef>
                <a:spcPts val="0"/>
              </a:spcBef>
              <a:buNone/>
            </a:pPr>
            <a:r>
              <a:rPr lang="en-US" b="1" dirty="0" smtClean="0">
                <a:solidFill>
                  <a:schemeClr val="bg1"/>
                </a:solidFill>
              </a:rPr>
              <a:t>(</a:t>
            </a:r>
            <a:r>
              <a:rPr lang="en-US" b="1" dirty="0">
                <a:solidFill>
                  <a:schemeClr val="bg1"/>
                </a:solidFill>
              </a:rPr>
              <a:t>Select </a:t>
            </a:r>
            <a:r>
              <a:rPr lang="en-US" b="1" u="sng" dirty="0" smtClean="0">
                <a:solidFill>
                  <a:schemeClr val="bg1"/>
                </a:solidFill>
              </a:rPr>
              <a:t>ALL</a:t>
            </a:r>
            <a:r>
              <a:rPr lang="en-US" b="1" dirty="0" smtClean="0">
                <a:solidFill>
                  <a:schemeClr val="bg1"/>
                </a:solidFill>
              </a:rPr>
              <a:t> applicable)</a:t>
            </a:r>
          </a:p>
          <a:p>
            <a:pPr marL="0" indent="0" algn="ctr">
              <a:spcBef>
                <a:spcPts val="0"/>
              </a:spcBef>
              <a:buNone/>
            </a:pPr>
            <a:endParaRPr lang="en-US" sz="800" b="1" u="sng" dirty="0" smtClean="0">
              <a:solidFill>
                <a:schemeClr val="bg1"/>
              </a:solidFill>
            </a:endParaRPr>
          </a:p>
          <a:p>
            <a:pPr marL="0" indent="0" algn="ctr">
              <a:spcBef>
                <a:spcPts val="0"/>
              </a:spcBef>
              <a:buNone/>
            </a:pPr>
            <a:r>
              <a:rPr lang="en-US" b="1" dirty="0" smtClean="0">
                <a:solidFill>
                  <a:srgbClr val="3366FF"/>
                </a:solidFill>
              </a:rPr>
              <a:t>Key word is </a:t>
            </a:r>
            <a:r>
              <a:rPr lang="en-US" b="1" i="1" dirty="0" smtClean="0">
                <a:solidFill>
                  <a:srgbClr val="3366FF"/>
                </a:solidFill>
              </a:rPr>
              <a:t>“</a:t>
            </a:r>
            <a:r>
              <a:rPr lang="en-US" b="1" i="1" u="sng" dirty="0" smtClean="0">
                <a:solidFill>
                  <a:srgbClr val="3366FF"/>
                </a:solidFill>
              </a:rPr>
              <a:t>routinely</a:t>
            </a:r>
            <a:r>
              <a:rPr lang="en-US" b="1" i="1" dirty="0" smtClean="0">
                <a:solidFill>
                  <a:srgbClr val="3366FF"/>
                </a:solidFill>
              </a:rPr>
              <a:t>”</a:t>
            </a:r>
          </a:p>
          <a:p>
            <a:pPr marL="0" indent="0">
              <a:spcBef>
                <a:spcPts val="600"/>
              </a:spcBef>
              <a:buNone/>
            </a:pPr>
            <a:r>
              <a:rPr lang="en-US" sz="1600" b="1" dirty="0" smtClean="0">
                <a:solidFill>
                  <a:srgbClr val="3366FF"/>
                </a:solidFill>
              </a:rPr>
              <a:t>Most decisions that employees make do or could impact the University in important ways.  This section wants to capture the breadth and scope of the position’s </a:t>
            </a:r>
            <a:r>
              <a:rPr lang="en-US" b="1" i="1" u="sng" dirty="0" smtClean="0">
                <a:solidFill>
                  <a:srgbClr val="3366FF"/>
                </a:solidFill>
              </a:rPr>
              <a:t>routine</a:t>
            </a:r>
            <a:r>
              <a:rPr lang="en-US" sz="1600" b="1" dirty="0" smtClean="0">
                <a:solidFill>
                  <a:srgbClr val="3366FF"/>
                </a:solidFill>
              </a:rPr>
              <a:t> decisions in context of their department's work.</a:t>
            </a:r>
          </a:p>
          <a:p>
            <a:pPr marL="0" indent="0">
              <a:spcBef>
                <a:spcPts val="600"/>
              </a:spcBef>
              <a:buNone/>
            </a:pPr>
            <a:r>
              <a:rPr lang="en-US" sz="1600" b="1" dirty="0" smtClean="0">
                <a:solidFill>
                  <a:srgbClr val="993300"/>
                </a:solidFill>
              </a:rPr>
              <a:t>Decisions ordinarily impact immediate work group performance.  Includes almost all administrative roles.</a:t>
            </a:r>
          </a:p>
          <a:p>
            <a:pPr marL="0" indent="0">
              <a:spcBef>
                <a:spcPts val="600"/>
              </a:spcBef>
              <a:buNone/>
            </a:pPr>
            <a:r>
              <a:rPr lang="en-US" sz="1600" b="1" dirty="0">
                <a:solidFill>
                  <a:srgbClr val="000099"/>
                </a:solidFill>
              </a:rPr>
              <a:t>Decisions ordinarily</a:t>
            </a:r>
            <a:r>
              <a:rPr lang="en-US" sz="1600" b="1" dirty="0" smtClean="0">
                <a:solidFill>
                  <a:srgbClr val="000099"/>
                </a:solidFill>
              </a:rPr>
              <a:t> impact the work of a single department or college.  Includes some administrative and almost all supervisor/manager/dean roles.</a:t>
            </a:r>
          </a:p>
          <a:p>
            <a:pPr marL="0" indent="0">
              <a:spcBef>
                <a:spcPts val="600"/>
              </a:spcBef>
              <a:buNone/>
            </a:pPr>
            <a:r>
              <a:rPr lang="en-US" sz="1600" b="1" dirty="0">
                <a:solidFill>
                  <a:srgbClr val="993300"/>
                </a:solidFill>
              </a:rPr>
              <a:t>Decisions ordinarily </a:t>
            </a:r>
            <a:r>
              <a:rPr lang="en-US" sz="1600" b="1" dirty="0" smtClean="0">
                <a:solidFill>
                  <a:srgbClr val="993300"/>
                </a:solidFill>
              </a:rPr>
              <a:t>impact multiple departments or the position’s entire division.  Less frequent – typically includes managers/directors of EOU-wide services.</a:t>
            </a:r>
          </a:p>
          <a:p>
            <a:pPr marL="0" indent="0">
              <a:spcBef>
                <a:spcPts val="600"/>
              </a:spcBef>
              <a:buNone/>
            </a:pPr>
            <a:r>
              <a:rPr lang="en-US" sz="1600" b="1" dirty="0" smtClean="0">
                <a:solidFill>
                  <a:srgbClr val="000099"/>
                </a:solidFill>
              </a:rPr>
              <a:t>Decisions </a:t>
            </a:r>
            <a:r>
              <a:rPr lang="en-US" sz="1600" b="1" dirty="0">
                <a:solidFill>
                  <a:srgbClr val="000099"/>
                </a:solidFill>
              </a:rPr>
              <a:t>ordinarily </a:t>
            </a:r>
            <a:r>
              <a:rPr lang="en-US" sz="1600" b="1" dirty="0" smtClean="0">
                <a:solidFill>
                  <a:srgbClr val="000099"/>
                </a:solidFill>
              </a:rPr>
              <a:t>impact entire University, multiple divisions and locations.  Normally confined to directors, executive directors and VPs with EOU-wide responsibilities.</a:t>
            </a:r>
            <a:endParaRPr lang="en-US" sz="1600" b="1" dirty="0">
              <a:solidFill>
                <a:srgbClr val="000099"/>
              </a:solidFill>
            </a:endParaRPr>
          </a:p>
        </p:txBody>
      </p:sp>
      <p:cxnSp>
        <p:nvCxnSpPr>
          <p:cNvPr id="18" name="Straight Connector 17"/>
          <p:cNvCxnSpPr/>
          <p:nvPr/>
        </p:nvCxnSpPr>
        <p:spPr>
          <a:xfrm flipH="1" flipV="1">
            <a:off x="7624685" y="3000214"/>
            <a:ext cx="431440" cy="718113"/>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7624685" y="3983925"/>
            <a:ext cx="406042" cy="525503"/>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7624685" y="5930264"/>
            <a:ext cx="424324" cy="5"/>
          </a:xfrm>
          <a:prstGeom prst="line">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7624685" y="4971348"/>
            <a:ext cx="424325" cy="220036"/>
          </a:xfrm>
          <a:prstGeom prst="line">
            <a:avLst/>
          </a:prstGeom>
          <a:ln w="38100">
            <a:solidFill>
              <a:srgbClr val="9933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9260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666206" y="1499601"/>
            <a:ext cx="6013994" cy="4240425"/>
          </a:xfrm>
        </p:spPr>
        <p:txBody>
          <a:bodyPr>
            <a:normAutofit fontScale="85000" lnSpcReduction="20000"/>
          </a:bodyPr>
          <a:lstStyle/>
          <a:p>
            <a:pPr marL="509588" indent="-509588">
              <a:buNone/>
            </a:pPr>
            <a:r>
              <a:rPr lang="en-US" sz="2400" b="1" dirty="0" smtClean="0">
                <a:solidFill>
                  <a:srgbClr val="993300"/>
                </a:solidFill>
              </a:rPr>
              <a:t>Q.  How is a PD structured?</a:t>
            </a:r>
          </a:p>
          <a:p>
            <a:pPr marL="509588" indent="-509588">
              <a:buNone/>
            </a:pPr>
            <a:r>
              <a:rPr lang="en-US" sz="2400" b="1" dirty="0" smtClean="0">
                <a:solidFill>
                  <a:srgbClr val="993300"/>
                </a:solidFill>
              </a:rPr>
              <a:t>A.  There are 8 sections:</a:t>
            </a:r>
          </a:p>
          <a:p>
            <a:pPr marL="1435100" indent="-1257300">
              <a:buNone/>
            </a:pPr>
            <a:r>
              <a:rPr lang="en-US" sz="2400" b="1" dirty="0">
                <a:solidFill>
                  <a:srgbClr val="993300"/>
                </a:solidFill>
              </a:rPr>
              <a:t>Section 1:  </a:t>
            </a:r>
            <a:r>
              <a:rPr lang="en-US" sz="2400" b="1" dirty="0" smtClean="0">
                <a:solidFill>
                  <a:srgbClr val="993300"/>
                </a:solidFill>
              </a:rPr>
              <a:t>Incumbent </a:t>
            </a:r>
            <a:r>
              <a:rPr lang="en-US" sz="2400" b="1" dirty="0">
                <a:solidFill>
                  <a:srgbClr val="993300"/>
                </a:solidFill>
              </a:rPr>
              <a:t>and Position Information</a:t>
            </a:r>
          </a:p>
          <a:p>
            <a:pPr marL="1435100" indent="-1257300">
              <a:buNone/>
            </a:pPr>
            <a:r>
              <a:rPr lang="en-US" sz="2400" b="1" dirty="0">
                <a:solidFill>
                  <a:srgbClr val="993300"/>
                </a:solidFill>
              </a:rPr>
              <a:t>Section 2:  </a:t>
            </a:r>
            <a:r>
              <a:rPr lang="en-US" sz="2400" b="1" u="sng" dirty="0">
                <a:solidFill>
                  <a:srgbClr val="993300"/>
                </a:solidFill>
              </a:rPr>
              <a:t>Summary</a:t>
            </a:r>
            <a:r>
              <a:rPr lang="en-US" sz="2400" b="1" dirty="0">
                <a:solidFill>
                  <a:srgbClr val="993300"/>
                </a:solidFill>
              </a:rPr>
              <a:t> of Position </a:t>
            </a:r>
            <a:r>
              <a:rPr lang="en-US" sz="2400" b="1" u="sng" dirty="0">
                <a:solidFill>
                  <a:srgbClr val="993300"/>
                </a:solidFill>
              </a:rPr>
              <a:t>Purpose</a:t>
            </a:r>
          </a:p>
          <a:p>
            <a:pPr marL="1435100" indent="-1257300">
              <a:buNone/>
            </a:pPr>
            <a:r>
              <a:rPr lang="en-US" sz="2400" b="1" dirty="0">
                <a:solidFill>
                  <a:srgbClr val="993300"/>
                </a:solidFill>
              </a:rPr>
              <a:t>Section 3:  Position </a:t>
            </a:r>
            <a:r>
              <a:rPr lang="en-US" sz="2400" b="1" u="sng" dirty="0">
                <a:solidFill>
                  <a:srgbClr val="993300"/>
                </a:solidFill>
              </a:rPr>
              <a:t>Duties in Detail</a:t>
            </a:r>
          </a:p>
          <a:p>
            <a:pPr marL="1435100" indent="-1257300">
              <a:buNone/>
            </a:pPr>
            <a:r>
              <a:rPr lang="en-US" sz="2400" b="1" dirty="0">
                <a:solidFill>
                  <a:srgbClr val="993300"/>
                </a:solidFill>
              </a:rPr>
              <a:t>Section 4:  Knowledge and Expertise </a:t>
            </a:r>
          </a:p>
          <a:p>
            <a:pPr marL="1435100" indent="-1257300">
              <a:buNone/>
            </a:pPr>
            <a:r>
              <a:rPr lang="en-US" sz="2400" b="1" dirty="0">
                <a:solidFill>
                  <a:srgbClr val="993300"/>
                </a:solidFill>
              </a:rPr>
              <a:t>Section 5:  Degree of Independence and </a:t>
            </a:r>
            <a:endParaRPr lang="en-US" sz="2400" b="1" dirty="0" smtClean="0">
              <a:solidFill>
                <a:srgbClr val="993300"/>
              </a:solidFill>
            </a:endParaRPr>
          </a:p>
          <a:p>
            <a:pPr marL="1435100" indent="-1257300">
              <a:spcBef>
                <a:spcPts val="0"/>
              </a:spcBef>
              <a:buNone/>
            </a:pPr>
            <a:r>
              <a:rPr lang="en-US" sz="2400" b="1" dirty="0">
                <a:solidFill>
                  <a:srgbClr val="993300"/>
                </a:solidFill>
              </a:rPr>
              <a:t>	</a:t>
            </a:r>
            <a:r>
              <a:rPr lang="en-US" sz="2400" b="1" dirty="0" smtClean="0">
                <a:solidFill>
                  <a:srgbClr val="993300"/>
                </a:solidFill>
              </a:rPr>
              <a:t>Decision-Making </a:t>
            </a:r>
            <a:r>
              <a:rPr lang="en-US" sz="2400" b="1" dirty="0">
                <a:solidFill>
                  <a:srgbClr val="993300"/>
                </a:solidFill>
              </a:rPr>
              <a:t>Impact</a:t>
            </a:r>
          </a:p>
          <a:p>
            <a:pPr marL="1435100" indent="-1257300">
              <a:buNone/>
            </a:pPr>
            <a:r>
              <a:rPr lang="en-US" sz="2400" b="1" dirty="0">
                <a:solidFill>
                  <a:srgbClr val="0070C0"/>
                </a:solidFill>
              </a:rPr>
              <a:t>Section 6:  Supervisory Responsibilities</a:t>
            </a:r>
          </a:p>
          <a:p>
            <a:pPr marL="1435100" indent="-1257300">
              <a:buNone/>
            </a:pPr>
            <a:r>
              <a:rPr lang="en-US" sz="2400" b="1" dirty="0">
                <a:solidFill>
                  <a:srgbClr val="993300"/>
                </a:solidFill>
              </a:rPr>
              <a:t>Section 7:   Fiscal Authority</a:t>
            </a:r>
          </a:p>
          <a:p>
            <a:pPr marL="1435100" indent="-1257300">
              <a:buNone/>
            </a:pPr>
            <a:r>
              <a:rPr lang="en-US" sz="2400" b="1" dirty="0">
                <a:solidFill>
                  <a:srgbClr val="993300"/>
                </a:solidFill>
              </a:rPr>
              <a:t>Section 8:  Additional Position Demands</a:t>
            </a:r>
          </a:p>
          <a:p>
            <a:pPr marL="509588" indent="-509588">
              <a:buNone/>
            </a:pPr>
            <a:endParaRPr lang="en-US" sz="2400" b="1" dirty="0" smtClean="0">
              <a:solidFill>
                <a:srgbClr val="993300"/>
              </a:solidFill>
            </a:endParaRPr>
          </a:p>
        </p:txBody>
      </p:sp>
      <p:sp>
        <p:nvSpPr>
          <p:cNvPr id="9" name="Content Placeholder 8"/>
          <p:cNvSpPr>
            <a:spLocks noGrp="1"/>
          </p:cNvSpPr>
          <p:nvPr>
            <p:ph sz="half" idx="2"/>
          </p:nvPr>
        </p:nvSpPr>
        <p:spPr>
          <a:xfrm>
            <a:off x="7056268" y="2578099"/>
            <a:ext cx="4373731" cy="3491625"/>
          </a:xfrm>
        </p:spPr>
        <p:txBody>
          <a:bodyPr>
            <a:normAutofit fontScale="85000" lnSpcReduction="20000"/>
          </a:bodyPr>
          <a:lstStyle/>
          <a:p>
            <a:pPr marL="0" indent="0">
              <a:buNone/>
            </a:pPr>
            <a:endParaRPr lang="en-US" sz="2400" b="1" dirty="0" smtClean="0">
              <a:solidFill>
                <a:srgbClr val="0070C0"/>
              </a:solidFill>
            </a:endParaRPr>
          </a:p>
          <a:p>
            <a:pPr marL="0" indent="0">
              <a:buNone/>
            </a:pPr>
            <a:r>
              <a:rPr lang="en-US" sz="2400" b="1" u="sng" dirty="0" smtClean="0">
                <a:solidFill>
                  <a:srgbClr val="0070C0"/>
                </a:solidFill>
              </a:rPr>
              <a:t>Supervision:</a:t>
            </a:r>
          </a:p>
          <a:p>
            <a:pPr>
              <a:buClr>
                <a:srgbClr val="0070C0"/>
              </a:buClr>
            </a:pPr>
            <a:r>
              <a:rPr lang="en-US" sz="2400" b="1" i="1" dirty="0" smtClean="0">
                <a:solidFill>
                  <a:srgbClr val="0070C0"/>
                </a:solidFill>
              </a:rPr>
              <a:t>List the number and kind of direct reports</a:t>
            </a:r>
          </a:p>
          <a:p>
            <a:pPr>
              <a:buClr>
                <a:srgbClr val="0070C0"/>
              </a:buClr>
            </a:pPr>
            <a:r>
              <a:rPr lang="en-US" sz="2400" b="1" i="1" dirty="0" smtClean="0">
                <a:solidFill>
                  <a:srgbClr val="0070C0"/>
                </a:solidFill>
              </a:rPr>
              <a:t>List the total number and kind of employees that the position oversees.</a:t>
            </a:r>
            <a:endParaRPr lang="en-US" sz="2400" b="1" dirty="0">
              <a:solidFill>
                <a:srgbClr val="0070C0"/>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1" name="Rounded Rectangle 10"/>
          <p:cNvSpPr/>
          <p:nvPr/>
        </p:nvSpPr>
        <p:spPr>
          <a:xfrm>
            <a:off x="863600" y="4267200"/>
            <a:ext cx="4977160" cy="453352"/>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41255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1554272"/>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a:t>
            </a:r>
            <a:r>
              <a:rPr lang="en-US" sz="2000" dirty="0" smtClean="0">
                <a:solidFill>
                  <a:schemeClr val="bg1"/>
                </a:solidFill>
                <a:latin typeface="Times New Roman" panose="02020603050405020304" pitchFamily="18" charset="0"/>
                <a:ea typeface="Calibri" panose="020F0502020204030204" pitchFamily="34" charset="0"/>
              </a:rPr>
              <a:t>1      SECTION 6</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a:t>
            </a:r>
            <a:r>
              <a:rPr lang="en-US" sz="2000" b="1" u="sng" dirty="0" smtClean="0">
                <a:solidFill>
                  <a:schemeClr val="bg1"/>
                </a:solidFill>
                <a:latin typeface="Times New Roman" panose="02020603050405020304" pitchFamily="18" charset="0"/>
                <a:ea typeface="Calibri" panose="020F0502020204030204" pitchFamily="34" charset="0"/>
              </a:rPr>
              <a:t>6:  Level of Supervision:</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smtClean="0">
                <a:solidFill>
                  <a:schemeClr val="bg1"/>
                </a:solidFill>
                <a:latin typeface="Times New Roman" panose="02020603050405020304" pitchFamily="18" charset="0"/>
                <a:ea typeface="Calibri" panose="020F0502020204030204" pitchFamily="34" charset="0"/>
              </a:rPr>
              <a:t>Deputy Director</a:t>
            </a:r>
          </a:p>
          <a:p>
            <a:pPr marL="114300">
              <a:spcBef>
                <a:spcPts val="600"/>
              </a:spcBef>
            </a:pPr>
            <a:endParaRPr lang="en-US" sz="2000" dirty="0" smtClean="0">
              <a:solidFill>
                <a:schemeClr val="bg1"/>
              </a:solidFill>
              <a:latin typeface="Times New Roman" panose="02020603050405020304" pitchFamily="18" charset="0"/>
              <a:ea typeface="Calibri" panose="020F050202020403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589230896"/>
              </p:ext>
            </p:extLst>
          </p:nvPr>
        </p:nvGraphicFramePr>
        <p:xfrm>
          <a:off x="712694" y="2095499"/>
          <a:ext cx="10590305" cy="3731839"/>
        </p:xfrm>
        <a:graphic>
          <a:graphicData uri="http://schemas.openxmlformats.org/drawingml/2006/table">
            <a:tbl>
              <a:tblPr firstRow="1" firstCol="1" bandRow="1">
                <a:tableStyleId>{5C22544A-7EE6-4342-B048-85BDC9FD1C3A}</a:tableStyleId>
              </a:tblPr>
              <a:tblGrid>
                <a:gridCol w="3008491">
                  <a:extLst>
                    <a:ext uri="{9D8B030D-6E8A-4147-A177-3AD203B41FA5}">
                      <a16:colId xmlns:a16="http://schemas.microsoft.com/office/drawing/2014/main" val="1092850145"/>
                    </a:ext>
                  </a:extLst>
                </a:gridCol>
                <a:gridCol w="1222199">
                  <a:extLst>
                    <a:ext uri="{9D8B030D-6E8A-4147-A177-3AD203B41FA5}">
                      <a16:colId xmlns:a16="http://schemas.microsoft.com/office/drawing/2014/main" val="3953757523"/>
                    </a:ext>
                  </a:extLst>
                </a:gridCol>
                <a:gridCol w="1247270">
                  <a:extLst>
                    <a:ext uri="{9D8B030D-6E8A-4147-A177-3AD203B41FA5}">
                      <a16:colId xmlns:a16="http://schemas.microsoft.com/office/drawing/2014/main" val="4204284711"/>
                    </a:ext>
                  </a:extLst>
                </a:gridCol>
                <a:gridCol w="2722266">
                  <a:extLst>
                    <a:ext uri="{9D8B030D-6E8A-4147-A177-3AD203B41FA5}">
                      <a16:colId xmlns:a16="http://schemas.microsoft.com/office/drawing/2014/main" val="3481501559"/>
                    </a:ext>
                  </a:extLst>
                </a:gridCol>
                <a:gridCol w="1142809">
                  <a:extLst>
                    <a:ext uri="{9D8B030D-6E8A-4147-A177-3AD203B41FA5}">
                      <a16:colId xmlns:a16="http://schemas.microsoft.com/office/drawing/2014/main" val="178118910"/>
                    </a:ext>
                  </a:extLst>
                </a:gridCol>
                <a:gridCol w="1247270">
                  <a:extLst>
                    <a:ext uri="{9D8B030D-6E8A-4147-A177-3AD203B41FA5}">
                      <a16:colId xmlns:a16="http://schemas.microsoft.com/office/drawing/2014/main" val="60146395"/>
                    </a:ext>
                  </a:extLst>
                </a:gridCol>
              </a:tblGrid>
              <a:tr h="431801">
                <a:tc>
                  <a:txBody>
                    <a:bodyPr/>
                    <a:lstStyle/>
                    <a:p>
                      <a:pPr marL="0" marR="0">
                        <a:spcBef>
                          <a:spcPts val="30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 Direct Reports</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Total # Responsible</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 Direct Reports</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Total # Responsible</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2024707"/>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Administrative</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1</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Faculty Adjunct – FT</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1302525"/>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Supervisory</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2</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6</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Faculty Adjunct – PT</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0756664"/>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Managerial</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3</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6</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Faculty Other</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3109576"/>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Professional</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1</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1</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Office</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9</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3663005"/>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Executive Director/ Director/ Dean</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3</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8</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Trade</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3</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9332783"/>
                  </a:ext>
                </a:extLst>
              </a:tr>
              <a:tr h="355676">
                <a:tc>
                  <a:txBody>
                    <a:bodyPr/>
                    <a:lstStyle/>
                    <a:p>
                      <a:pPr marL="0" marR="0">
                        <a:spcBef>
                          <a:spcPts val="300"/>
                        </a:spcBef>
                        <a:spcAft>
                          <a:spcPts val="0"/>
                        </a:spcAft>
                      </a:pPr>
                      <a:r>
                        <a:rPr lang="en-US" sz="1800" dirty="0" smtClean="0">
                          <a:solidFill>
                            <a:schemeClr val="bg1"/>
                          </a:solidFill>
                          <a:effectLst/>
                          <a:latin typeface="Times New Roman" panose="02020603050405020304" pitchFamily="18" charset="0"/>
                          <a:cs typeface="Times New Roman" panose="02020603050405020304" pitchFamily="18" charset="0"/>
                        </a:rPr>
                        <a:t>AP Executive Other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2</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2</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IT</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5</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2903843"/>
                  </a:ext>
                </a:extLst>
              </a:tr>
              <a:tr h="342246">
                <a:tc>
                  <a:txBody>
                    <a:bodyPr/>
                    <a:lstStyle/>
                    <a:p>
                      <a:pPr marL="0" marR="0">
                        <a:spcBef>
                          <a:spcPts val="300"/>
                        </a:spcBef>
                        <a:spcAft>
                          <a:spcPts val="0"/>
                        </a:spcAft>
                      </a:pPr>
                      <a:r>
                        <a:rPr lang="en-US" sz="1800" dirty="0" smtClean="0">
                          <a:solidFill>
                            <a:schemeClr val="bg1"/>
                          </a:solidFill>
                          <a:effectLst/>
                          <a:latin typeface="Times New Roman" panose="02020603050405020304" pitchFamily="18" charset="0"/>
                          <a:cs typeface="Times New Roman" panose="02020603050405020304" pitchFamily="18" charset="0"/>
                        </a:rPr>
                        <a:t>AP Any Other: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endParaRPr lang="en-US"/>
                    </a:p>
                  </a:txBody>
                  <a:tcPr marL="68580" marR="68580" marT="0" marB="0" anchor="ctr"/>
                </a:tc>
                <a:tc>
                  <a:txBody>
                    <a:bodyPr/>
                    <a:lstStyle/>
                    <a:p>
                      <a:endParaRPr lang="en-US" dirty="0"/>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Specialized</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6725172"/>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Faculty Tenure/Track</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Other</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7500018"/>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Faculty Fixed Term</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Student Workers </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6286312"/>
                  </a:ext>
                </a:extLst>
              </a:tr>
            </a:tbl>
          </a:graphicData>
        </a:graphic>
      </p:graphicFrame>
    </p:spTree>
    <p:extLst>
      <p:ext uri="{BB962C8B-B14F-4D97-AF65-F5344CB8AC3E}">
        <p14:creationId xmlns:p14="http://schemas.microsoft.com/office/powerpoint/2010/main" val="349536684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408203" y="953126"/>
            <a:ext cx="7852287" cy="1938992"/>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a:t>
            </a:r>
            <a:r>
              <a:rPr lang="en-US" sz="2000" dirty="0" smtClean="0">
                <a:solidFill>
                  <a:schemeClr val="bg1"/>
                </a:solidFill>
                <a:latin typeface="Times New Roman" panose="02020603050405020304" pitchFamily="18" charset="0"/>
                <a:ea typeface="Calibri" panose="020F0502020204030204" pitchFamily="34" charset="0"/>
              </a:rPr>
              <a:t>2      SECTION 6</a:t>
            </a:r>
          </a:p>
          <a:p>
            <a:pPr>
              <a:spcBef>
                <a:spcPts val="600"/>
              </a:spcBef>
            </a:pPr>
            <a:r>
              <a:rPr lang="en-US" sz="2000" b="1" u="sng" dirty="0">
                <a:solidFill>
                  <a:schemeClr val="bg1"/>
                </a:solidFill>
                <a:latin typeface="Times New Roman" panose="02020603050405020304" pitchFamily="18" charset="0"/>
                <a:ea typeface="Calibri" panose="020F0502020204030204" pitchFamily="34" charset="0"/>
              </a:rPr>
              <a:t>Section </a:t>
            </a:r>
            <a:r>
              <a:rPr lang="en-US" sz="2000" b="1" u="sng" dirty="0" smtClean="0">
                <a:solidFill>
                  <a:schemeClr val="bg1"/>
                </a:solidFill>
                <a:latin typeface="Times New Roman" panose="02020603050405020304" pitchFamily="18" charset="0"/>
                <a:ea typeface="Calibri" panose="020F0502020204030204" pitchFamily="34" charset="0"/>
              </a:rPr>
              <a:t>6:  Level of Supervision:</a:t>
            </a:r>
            <a:endParaRPr lang="en-US" sz="2000" u="sng" dirty="0" smtClean="0">
              <a:solidFill>
                <a:schemeClr val="bg1"/>
              </a:solidFill>
              <a:latin typeface="Times New Roman" panose="02020603050405020304" pitchFamily="18" charset="0"/>
              <a:ea typeface="Calibri" panose="020F0502020204030204" pitchFamily="34" charset="0"/>
            </a:endParaRPr>
          </a:p>
          <a:p>
            <a:pPr marL="114300">
              <a:spcBef>
                <a:spcPts val="600"/>
              </a:spcBef>
            </a:pPr>
            <a:r>
              <a:rPr lang="en-US" sz="2000" b="1" dirty="0">
                <a:solidFill>
                  <a:schemeClr val="bg1"/>
                </a:solidFill>
                <a:latin typeface="Times New Roman" panose="02020603050405020304" pitchFamily="18" charset="0"/>
                <a:ea typeface="Calibri" panose="020F0502020204030204" pitchFamily="34" charset="0"/>
              </a:rPr>
              <a:t>Project and Events </a:t>
            </a:r>
            <a:r>
              <a:rPr lang="en-US" sz="2000" b="1" dirty="0" smtClean="0">
                <a:solidFill>
                  <a:schemeClr val="bg1"/>
                </a:solidFill>
                <a:latin typeface="Times New Roman" panose="02020603050405020304" pitchFamily="18" charset="0"/>
                <a:ea typeface="Calibri" panose="020F0502020204030204" pitchFamily="34" charset="0"/>
              </a:rPr>
              <a:t>Coordinator</a:t>
            </a:r>
          </a:p>
          <a:p>
            <a:pPr marL="114300">
              <a:spcBef>
                <a:spcPts val="600"/>
              </a:spcBef>
            </a:pPr>
            <a:endParaRPr lang="en-US" sz="2000" b="1" dirty="0">
              <a:solidFill>
                <a:schemeClr val="bg1"/>
              </a:solidFill>
              <a:latin typeface="Times New Roman" panose="02020603050405020304" pitchFamily="18" charset="0"/>
              <a:ea typeface="Calibri" panose="020F0502020204030204" pitchFamily="34" charset="0"/>
            </a:endParaRPr>
          </a:p>
          <a:p>
            <a:pPr marL="114300">
              <a:spcBef>
                <a:spcPts val="600"/>
              </a:spcBef>
            </a:pPr>
            <a:endParaRPr lang="en-US" sz="2000" dirty="0" smtClean="0">
              <a:solidFill>
                <a:schemeClr val="bg1"/>
              </a:solidFill>
              <a:latin typeface="Times New Roman" panose="02020603050405020304" pitchFamily="18" charset="0"/>
              <a:ea typeface="Calibri" panose="020F050202020403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490332752"/>
              </p:ext>
            </p:extLst>
          </p:nvPr>
        </p:nvGraphicFramePr>
        <p:xfrm>
          <a:off x="727275" y="2294209"/>
          <a:ext cx="10590305" cy="3794001"/>
        </p:xfrm>
        <a:graphic>
          <a:graphicData uri="http://schemas.openxmlformats.org/drawingml/2006/table">
            <a:tbl>
              <a:tblPr firstRow="1" firstCol="1" bandRow="1">
                <a:tableStyleId>{5C22544A-7EE6-4342-B048-85BDC9FD1C3A}</a:tableStyleId>
              </a:tblPr>
              <a:tblGrid>
                <a:gridCol w="3008491">
                  <a:extLst>
                    <a:ext uri="{9D8B030D-6E8A-4147-A177-3AD203B41FA5}">
                      <a16:colId xmlns:a16="http://schemas.microsoft.com/office/drawing/2014/main" val="1092850145"/>
                    </a:ext>
                  </a:extLst>
                </a:gridCol>
                <a:gridCol w="1222199">
                  <a:extLst>
                    <a:ext uri="{9D8B030D-6E8A-4147-A177-3AD203B41FA5}">
                      <a16:colId xmlns:a16="http://schemas.microsoft.com/office/drawing/2014/main" val="3953757523"/>
                    </a:ext>
                  </a:extLst>
                </a:gridCol>
                <a:gridCol w="1247270">
                  <a:extLst>
                    <a:ext uri="{9D8B030D-6E8A-4147-A177-3AD203B41FA5}">
                      <a16:colId xmlns:a16="http://schemas.microsoft.com/office/drawing/2014/main" val="4204284711"/>
                    </a:ext>
                  </a:extLst>
                </a:gridCol>
                <a:gridCol w="2722266">
                  <a:extLst>
                    <a:ext uri="{9D8B030D-6E8A-4147-A177-3AD203B41FA5}">
                      <a16:colId xmlns:a16="http://schemas.microsoft.com/office/drawing/2014/main" val="3481501559"/>
                    </a:ext>
                  </a:extLst>
                </a:gridCol>
                <a:gridCol w="1142809">
                  <a:extLst>
                    <a:ext uri="{9D8B030D-6E8A-4147-A177-3AD203B41FA5}">
                      <a16:colId xmlns:a16="http://schemas.microsoft.com/office/drawing/2014/main" val="178118910"/>
                    </a:ext>
                  </a:extLst>
                </a:gridCol>
                <a:gridCol w="1247270">
                  <a:extLst>
                    <a:ext uri="{9D8B030D-6E8A-4147-A177-3AD203B41FA5}">
                      <a16:colId xmlns:a16="http://schemas.microsoft.com/office/drawing/2014/main" val="60146395"/>
                    </a:ext>
                  </a:extLst>
                </a:gridCol>
              </a:tblGrid>
              <a:tr h="523374">
                <a:tc>
                  <a:txBody>
                    <a:bodyPr/>
                    <a:lstStyle/>
                    <a:p>
                      <a:pPr marL="0" marR="0">
                        <a:spcBef>
                          <a:spcPts val="30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 Direct Reports</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Total # Responsible</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 Direct Reports</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100"/>
                        </a:spcBef>
                        <a:spcAft>
                          <a:spcPts val="100"/>
                        </a:spcAft>
                      </a:pPr>
                      <a:r>
                        <a:rPr lang="en-US" sz="1400" dirty="0">
                          <a:solidFill>
                            <a:schemeClr val="bg1"/>
                          </a:solidFill>
                          <a:effectLst/>
                          <a:latin typeface="Times New Roman" panose="02020603050405020304" pitchFamily="18" charset="0"/>
                          <a:cs typeface="Times New Roman" panose="02020603050405020304" pitchFamily="18" charset="0"/>
                        </a:rPr>
                        <a:t>Total # Responsible</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52024707"/>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Administrative</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Faculty Adjunct – FT</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1302525"/>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Supervisory</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Faculty Adjunct – PT</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0756664"/>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Managerial</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Faculty Other</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83109576"/>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Professional</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Office</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3663005"/>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AP </a:t>
                      </a:r>
                      <a:r>
                        <a:rPr lang="en-US" sz="1800" dirty="0" smtClean="0">
                          <a:solidFill>
                            <a:schemeClr val="bg1"/>
                          </a:solidFill>
                          <a:effectLst/>
                          <a:latin typeface="Times New Roman" panose="02020603050405020304" pitchFamily="18" charset="0"/>
                          <a:cs typeface="Times New Roman" panose="02020603050405020304" pitchFamily="18" charset="0"/>
                        </a:rPr>
                        <a:t>Executive Director/ Director/ Dean</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Trade</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9332783"/>
                  </a:ext>
                </a:extLst>
              </a:tr>
              <a:tr h="326265">
                <a:tc>
                  <a:txBody>
                    <a:bodyPr/>
                    <a:lstStyle/>
                    <a:p>
                      <a:pPr marL="0" marR="0">
                        <a:spcBef>
                          <a:spcPts val="300"/>
                        </a:spcBef>
                        <a:spcAft>
                          <a:spcPts val="0"/>
                        </a:spcAft>
                      </a:pPr>
                      <a:r>
                        <a:rPr lang="en-US" sz="1800" dirty="0" smtClean="0">
                          <a:solidFill>
                            <a:schemeClr val="bg1"/>
                          </a:solidFill>
                          <a:effectLst/>
                          <a:latin typeface="Times New Roman" panose="02020603050405020304" pitchFamily="18" charset="0"/>
                          <a:cs typeface="Times New Roman" panose="02020603050405020304" pitchFamily="18" charset="0"/>
                        </a:rPr>
                        <a:t>AP Executive Other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IT</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2903843"/>
                  </a:ext>
                </a:extLst>
              </a:tr>
              <a:tr h="342246">
                <a:tc>
                  <a:txBody>
                    <a:bodyPr/>
                    <a:lstStyle/>
                    <a:p>
                      <a:pPr marL="0" marR="0">
                        <a:spcBef>
                          <a:spcPts val="300"/>
                        </a:spcBef>
                        <a:spcAft>
                          <a:spcPts val="0"/>
                        </a:spcAft>
                      </a:pPr>
                      <a:r>
                        <a:rPr lang="en-US" sz="1800" dirty="0" smtClean="0">
                          <a:solidFill>
                            <a:schemeClr val="bg1"/>
                          </a:solidFill>
                          <a:effectLst/>
                          <a:latin typeface="Times New Roman" panose="02020603050405020304" pitchFamily="18" charset="0"/>
                          <a:cs typeface="Times New Roman" panose="02020603050405020304" pitchFamily="18" charset="0"/>
                        </a:rPr>
                        <a:t>AP Any Other:</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Specialized</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6725172"/>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Faculty Tenure/Track</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Classified Other</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7500018"/>
                  </a:ext>
                </a:extLst>
              </a:tr>
              <a:tr h="342246">
                <a:tc>
                  <a:txBody>
                    <a:bodyPr/>
                    <a:lstStyle/>
                    <a:p>
                      <a:pPr marL="0" marR="0">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Faculty Fixed Term</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800" b="1" dirty="0">
                          <a:solidFill>
                            <a:schemeClr val="bg1"/>
                          </a:solidFill>
                          <a:effectLst/>
                          <a:latin typeface="Times New Roman" panose="02020603050405020304" pitchFamily="18" charset="0"/>
                          <a:cs typeface="Times New Roman" panose="02020603050405020304" pitchFamily="18" charset="0"/>
                        </a:rPr>
                        <a:t>Student Workers </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0" marR="0" algn="ctr">
                        <a:spcBef>
                          <a:spcPts val="300"/>
                        </a:spcBef>
                        <a:spcAft>
                          <a:spcPts val="0"/>
                        </a:spcAft>
                      </a:pPr>
                      <a:r>
                        <a:rPr lang="en-US" sz="1800">
                          <a:solidFill>
                            <a:schemeClr val="bg1"/>
                          </a:solidFill>
                          <a:effectLst/>
                          <a:latin typeface="Times New Roman" panose="02020603050405020304" pitchFamily="18" charset="0"/>
                          <a:cs typeface="Times New Roman" panose="02020603050405020304" pitchFamily="18" charset="0"/>
                        </a:rPr>
                        <a:t> </a:t>
                      </a:r>
                      <a:endParaRPr lang="en-US" sz="18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300"/>
                        </a:spcBef>
                        <a:spcAft>
                          <a:spcPts val="0"/>
                        </a:spcAft>
                      </a:pPr>
                      <a:r>
                        <a:rPr lang="en-US" sz="1800" dirty="0">
                          <a:solidFill>
                            <a:schemeClr val="bg1"/>
                          </a:solidFill>
                          <a:effectLst/>
                          <a:latin typeface="Times New Roman" panose="02020603050405020304" pitchFamily="18" charset="0"/>
                          <a:cs typeface="Times New Roman" panose="02020603050405020304" pitchFamily="18" charset="0"/>
                        </a:rPr>
                        <a:t> </a:t>
                      </a:r>
                      <a:endParaRPr lang="en-US" sz="1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628631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196975700"/>
              </p:ext>
            </p:extLst>
          </p:nvPr>
        </p:nvGraphicFramePr>
        <p:xfrm>
          <a:off x="4636019" y="1209188"/>
          <a:ext cx="5708465" cy="451866"/>
        </p:xfrm>
        <a:graphic>
          <a:graphicData uri="http://schemas.openxmlformats.org/drawingml/2006/table">
            <a:tbl>
              <a:tblPr>
                <a:tableStyleId>{5C22544A-7EE6-4342-B048-85BDC9FD1C3A}</a:tableStyleId>
              </a:tblPr>
              <a:tblGrid>
                <a:gridCol w="5708465">
                  <a:extLst>
                    <a:ext uri="{9D8B030D-6E8A-4147-A177-3AD203B41FA5}">
                      <a16:colId xmlns:a16="http://schemas.microsoft.com/office/drawing/2014/main" val="1869186598"/>
                    </a:ext>
                  </a:extLst>
                </a:gridCol>
              </a:tblGrid>
              <a:tr h="210185">
                <a:tc>
                  <a:txBody>
                    <a:bodyPr/>
                    <a:lstStyle/>
                    <a:p>
                      <a:pPr marL="0" marR="0">
                        <a:lnSpc>
                          <a:spcPct val="107000"/>
                        </a:lnSpc>
                        <a:spcBef>
                          <a:spcPts val="0"/>
                        </a:spcBef>
                        <a:spcAft>
                          <a:spcPts val="0"/>
                        </a:spcAft>
                      </a:pPr>
                      <a:r>
                        <a:rPr lang="en-US" sz="2000" dirty="0">
                          <a:effectLst/>
                        </a:rPr>
                        <a:t>This position has no supervisory  responsibilities.</a:t>
                      </a:r>
                      <a:endParaRPr lang="en-US" sz="2000" dirty="0">
                        <a:effectLst/>
                        <a:latin typeface="Calibri" panose="020F0502020204030204" pitchFamily="34" charset="0"/>
                        <a:ea typeface="Calibri" panose="020F0502020204030204" pitchFamily="34" charset="0"/>
                      </a:endParaRPr>
                    </a:p>
                  </a:txBody>
                  <a:tcPr marL="62865" marR="62865" marT="62865" marB="62865"/>
                </a:tc>
                <a:extLst>
                  <a:ext uri="{0D108BD9-81ED-4DB2-BD59-A6C34878D82A}">
                    <a16:rowId xmlns:a16="http://schemas.microsoft.com/office/drawing/2014/main" val="3979568869"/>
                  </a:ext>
                </a:extLst>
              </a:tr>
            </a:tbl>
          </a:graphicData>
        </a:graphic>
      </p:graphicFrame>
    </p:spTree>
    <p:extLst>
      <p:ext uri="{BB962C8B-B14F-4D97-AF65-F5344CB8AC3E}">
        <p14:creationId xmlns:p14="http://schemas.microsoft.com/office/powerpoint/2010/main" val="17632784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666206" y="1499601"/>
            <a:ext cx="6013994" cy="4240425"/>
          </a:xfrm>
        </p:spPr>
        <p:txBody>
          <a:bodyPr>
            <a:normAutofit fontScale="85000" lnSpcReduction="20000"/>
          </a:bodyPr>
          <a:lstStyle/>
          <a:p>
            <a:pPr marL="509588" indent="-509588">
              <a:buNone/>
            </a:pPr>
            <a:r>
              <a:rPr lang="en-US" sz="2400" b="1" dirty="0" smtClean="0">
                <a:solidFill>
                  <a:srgbClr val="993300"/>
                </a:solidFill>
              </a:rPr>
              <a:t>Q.  How is a PD structured?</a:t>
            </a:r>
          </a:p>
          <a:p>
            <a:pPr marL="509588" indent="-509588">
              <a:buNone/>
            </a:pPr>
            <a:r>
              <a:rPr lang="en-US" sz="2400" b="1" dirty="0" smtClean="0">
                <a:solidFill>
                  <a:srgbClr val="993300"/>
                </a:solidFill>
              </a:rPr>
              <a:t>A.  There are 8 sections:</a:t>
            </a:r>
          </a:p>
          <a:p>
            <a:pPr marL="1435100" indent="-1257300">
              <a:buNone/>
            </a:pPr>
            <a:r>
              <a:rPr lang="en-US" sz="2400" b="1" dirty="0">
                <a:solidFill>
                  <a:srgbClr val="993300"/>
                </a:solidFill>
              </a:rPr>
              <a:t>Section 1:  </a:t>
            </a:r>
            <a:r>
              <a:rPr lang="en-US" sz="2400" b="1" dirty="0" smtClean="0">
                <a:solidFill>
                  <a:srgbClr val="993300"/>
                </a:solidFill>
              </a:rPr>
              <a:t>Incumbent </a:t>
            </a:r>
            <a:r>
              <a:rPr lang="en-US" sz="2400" b="1" dirty="0">
                <a:solidFill>
                  <a:srgbClr val="993300"/>
                </a:solidFill>
              </a:rPr>
              <a:t>and Position Information</a:t>
            </a:r>
          </a:p>
          <a:p>
            <a:pPr marL="1435100" indent="-1257300">
              <a:buNone/>
            </a:pPr>
            <a:r>
              <a:rPr lang="en-US" sz="2400" b="1" dirty="0">
                <a:solidFill>
                  <a:srgbClr val="993300"/>
                </a:solidFill>
              </a:rPr>
              <a:t>Section 2:  </a:t>
            </a:r>
            <a:r>
              <a:rPr lang="en-US" sz="2400" b="1" u="sng" dirty="0">
                <a:solidFill>
                  <a:srgbClr val="993300"/>
                </a:solidFill>
              </a:rPr>
              <a:t>Summary</a:t>
            </a:r>
            <a:r>
              <a:rPr lang="en-US" sz="2400" b="1" dirty="0">
                <a:solidFill>
                  <a:srgbClr val="993300"/>
                </a:solidFill>
              </a:rPr>
              <a:t> of Position </a:t>
            </a:r>
            <a:r>
              <a:rPr lang="en-US" sz="2400" b="1" u="sng" dirty="0">
                <a:solidFill>
                  <a:srgbClr val="993300"/>
                </a:solidFill>
              </a:rPr>
              <a:t>Purpose</a:t>
            </a:r>
          </a:p>
          <a:p>
            <a:pPr marL="1435100" indent="-1257300">
              <a:buNone/>
            </a:pPr>
            <a:r>
              <a:rPr lang="en-US" sz="2400" b="1" dirty="0">
                <a:solidFill>
                  <a:srgbClr val="993300"/>
                </a:solidFill>
              </a:rPr>
              <a:t>Section 3:  Position </a:t>
            </a:r>
            <a:r>
              <a:rPr lang="en-US" sz="2400" b="1" u="sng" dirty="0">
                <a:solidFill>
                  <a:srgbClr val="993300"/>
                </a:solidFill>
              </a:rPr>
              <a:t>Duties in Detail</a:t>
            </a:r>
          </a:p>
          <a:p>
            <a:pPr marL="1435100" indent="-1257300">
              <a:buNone/>
            </a:pPr>
            <a:r>
              <a:rPr lang="en-US" sz="2400" b="1" dirty="0">
                <a:solidFill>
                  <a:srgbClr val="993300"/>
                </a:solidFill>
              </a:rPr>
              <a:t>Section 4:  Knowledge and Expertise </a:t>
            </a:r>
          </a:p>
          <a:p>
            <a:pPr marL="1435100" indent="-1257300">
              <a:buNone/>
            </a:pPr>
            <a:r>
              <a:rPr lang="en-US" sz="2400" b="1" dirty="0">
                <a:solidFill>
                  <a:srgbClr val="993300"/>
                </a:solidFill>
              </a:rPr>
              <a:t>Section 5:  Degree of Independence and </a:t>
            </a:r>
            <a:endParaRPr lang="en-US" sz="2400" b="1" dirty="0" smtClean="0">
              <a:solidFill>
                <a:srgbClr val="993300"/>
              </a:solidFill>
            </a:endParaRPr>
          </a:p>
          <a:p>
            <a:pPr marL="1435100" indent="-1257300">
              <a:spcBef>
                <a:spcPts val="0"/>
              </a:spcBef>
              <a:buNone/>
            </a:pPr>
            <a:r>
              <a:rPr lang="en-US" sz="2400" b="1" dirty="0">
                <a:solidFill>
                  <a:srgbClr val="993300"/>
                </a:solidFill>
              </a:rPr>
              <a:t>	</a:t>
            </a:r>
            <a:r>
              <a:rPr lang="en-US" sz="2400" b="1" dirty="0" smtClean="0">
                <a:solidFill>
                  <a:srgbClr val="993300"/>
                </a:solidFill>
              </a:rPr>
              <a:t>Decision-Making </a:t>
            </a:r>
            <a:r>
              <a:rPr lang="en-US" sz="2400" b="1" dirty="0">
                <a:solidFill>
                  <a:srgbClr val="993300"/>
                </a:solidFill>
              </a:rPr>
              <a:t>Impact</a:t>
            </a:r>
          </a:p>
          <a:p>
            <a:pPr marL="1435100" indent="-1257300">
              <a:buNone/>
            </a:pPr>
            <a:r>
              <a:rPr lang="en-US" sz="2400" b="1" dirty="0">
                <a:solidFill>
                  <a:srgbClr val="993300"/>
                </a:solidFill>
              </a:rPr>
              <a:t>Section 6:  Supervisory Responsibilities</a:t>
            </a:r>
          </a:p>
          <a:p>
            <a:pPr marL="1435100" indent="-1257300">
              <a:buNone/>
            </a:pPr>
            <a:r>
              <a:rPr lang="en-US" sz="2400" b="1" dirty="0">
                <a:solidFill>
                  <a:srgbClr val="0070C0"/>
                </a:solidFill>
              </a:rPr>
              <a:t>Section 7:   Fiscal Authority</a:t>
            </a:r>
          </a:p>
          <a:p>
            <a:pPr marL="1435100" indent="-1257300">
              <a:buNone/>
            </a:pPr>
            <a:r>
              <a:rPr lang="en-US" sz="2400" b="1" dirty="0">
                <a:solidFill>
                  <a:srgbClr val="993300"/>
                </a:solidFill>
              </a:rPr>
              <a:t>Section 8:  Additional Position Demands</a:t>
            </a:r>
          </a:p>
          <a:p>
            <a:pPr marL="509588" indent="-509588">
              <a:buNone/>
            </a:pPr>
            <a:endParaRPr lang="en-US" sz="2400" b="1" dirty="0" smtClean="0">
              <a:solidFill>
                <a:srgbClr val="993300"/>
              </a:solidFill>
            </a:endParaRPr>
          </a:p>
        </p:txBody>
      </p:sp>
      <p:sp>
        <p:nvSpPr>
          <p:cNvPr id="9" name="Content Placeholder 8"/>
          <p:cNvSpPr>
            <a:spLocks noGrp="1"/>
          </p:cNvSpPr>
          <p:nvPr>
            <p:ph sz="half" idx="2"/>
          </p:nvPr>
        </p:nvSpPr>
        <p:spPr>
          <a:xfrm>
            <a:off x="7010400" y="841515"/>
            <a:ext cx="4704254" cy="5879850"/>
          </a:xfrm>
        </p:spPr>
        <p:txBody>
          <a:bodyPr>
            <a:normAutofit fontScale="85000" lnSpcReduction="20000"/>
          </a:bodyPr>
          <a:lstStyle/>
          <a:p>
            <a:pPr marL="0" indent="0">
              <a:buNone/>
            </a:pPr>
            <a:endParaRPr lang="en-US" sz="2400" b="1" u="sng" dirty="0" smtClean="0">
              <a:solidFill>
                <a:srgbClr val="0070C0"/>
              </a:solidFill>
            </a:endParaRPr>
          </a:p>
          <a:p>
            <a:pPr marL="0" indent="0">
              <a:buNone/>
            </a:pPr>
            <a:r>
              <a:rPr lang="en-US" sz="2400" b="1" u="sng" dirty="0" smtClean="0">
                <a:solidFill>
                  <a:srgbClr val="0070C0"/>
                </a:solidFill>
              </a:rPr>
              <a:t>Fiscal Authority of Position:</a:t>
            </a:r>
          </a:p>
          <a:p>
            <a:pPr marL="0" indent="0">
              <a:buClr>
                <a:srgbClr val="0070C0"/>
              </a:buClr>
              <a:buNone/>
            </a:pPr>
            <a:r>
              <a:rPr lang="en-US" sz="2400" b="1" i="1" dirty="0" smtClean="0">
                <a:solidFill>
                  <a:srgbClr val="4B8424"/>
                </a:solidFill>
              </a:rPr>
              <a:t>Nothing to do with spending money!</a:t>
            </a:r>
          </a:p>
          <a:p>
            <a:pPr>
              <a:buClr>
                <a:srgbClr val="0070C0"/>
              </a:buClr>
            </a:pPr>
            <a:r>
              <a:rPr lang="en-US" sz="2400" b="1" i="1" dirty="0" smtClean="0">
                <a:solidFill>
                  <a:srgbClr val="0070C0"/>
                </a:solidFill>
              </a:rPr>
              <a:t>Annual </a:t>
            </a:r>
            <a:r>
              <a:rPr lang="en-US" sz="2400" b="1" i="1" dirty="0">
                <a:solidFill>
                  <a:srgbClr val="0070C0"/>
                </a:solidFill>
              </a:rPr>
              <a:t>Operating Budget </a:t>
            </a:r>
            <a:r>
              <a:rPr lang="en-US" sz="2400" b="1" i="1" dirty="0" smtClean="0">
                <a:solidFill>
                  <a:srgbClr val="0070C0"/>
                </a:solidFill>
              </a:rPr>
              <a:t>($):</a:t>
            </a:r>
          </a:p>
          <a:p>
            <a:pPr lvl="1">
              <a:buClr>
                <a:srgbClr val="0070C0"/>
              </a:buClr>
              <a:buFont typeface="Wingdings" panose="05000000000000000000" pitchFamily="2" charset="2"/>
              <a:buChar char="Ø"/>
            </a:pPr>
            <a:r>
              <a:rPr lang="en-US" sz="2200" b="1" i="1" dirty="0">
                <a:solidFill>
                  <a:schemeClr val="accent4">
                    <a:lumMod val="50000"/>
                  </a:schemeClr>
                </a:solidFill>
              </a:rPr>
              <a:t>Recommendation </a:t>
            </a:r>
            <a:r>
              <a:rPr lang="en-US" sz="2200" b="1" i="1" dirty="0" smtClean="0">
                <a:solidFill>
                  <a:schemeClr val="accent4">
                    <a:lumMod val="50000"/>
                  </a:schemeClr>
                </a:solidFill>
              </a:rPr>
              <a:t>Authority </a:t>
            </a:r>
            <a:r>
              <a:rPr lang="en-US" sz="2400" b="1" i="1" dirty="0">
                <a:solidFill>
                  <a:schemeClr val="accent4">
                    <a:lumMod val="50000"/>
                  </a:schemeClr>
                </a:solidFill>
              </a:rPr>
              <a:t>= upper amount that the position may recommend spending on annual operating expenses.</a:t>
            </a:r>
            <a:endParaRPr lang="en-US" sz="2200" b="1" i="1" dirty="0" smtClean="0">
              <a:solidFill>
                <a:schemeClr val="accent4">
                  <a:lumMod val="50000"/>
                </a:schemeClr>
              </a:solidFill>
            </a:endParaRPr>
          </a:p>
          <a:p>
            <a:pPr lvl="1">
              <a:buClr>
                <a:srgbClr val="0070C0"/>
              </a:buClr>
              <a:buFont typeface="Wingdings" panose="05000000000000000000" pitchFamily="2" charset="2"/>
              <a:buChar char="Ø"/>
            </a:pPr>
            <a:r>
              <a:rPr lang="en-US" sz="2200" b="1" i="1" dirty="0" smtClean="0">
                <a:solidFill>
                  <a:srgbClr val="C00000"/>
                </a:solidFill>
              </a:rPr>
              <a:t>Approval Authority </a:t>
            </a:r>
            <a:r>
              <a:rPr lang="en-US" sz="2400" b="1" i="1" dirty="0">
                <a:solidFill>
                  <a:srgbClr val="C00000"/>
                </a:solidFill>
              </a:rPr>
              <a:t>= upper amount that the position may actually approve spending on annual operating expenses.</a:t>
            </a:r>
            <a:endParaRPr lang="en-US" sz="2200" b="1" i="1" dirty="0" smtClean="0">
              <a:solidFill>
                <a:srgbClr val="C00000"/>
              </a:solidFill>
            </a:endParaRPr>
          </a:p>
          <a:p>
            <a:pPr>
              <a:buClr>
                <a:srgbClr val="0070C0"/>
              </a:buClr>
            </a:pPr>
            <a:r>
              <a:rPr lang="en-US" sz="2400" b="1" dirty="0">
                <a:solidFill>
                  <a:srgbClr val="0070C0"/>
                </a:solidFill>
              </a:rPr>
              <a:t>3-Year Annual Average Capital Budget  </a:t>
            </a:r>
            <a:r>
              <a:rPr lang="en-US" sz="2400" b="1" dirty="0" smtClean="0">
                <a:solidFill>
                  <a:srgbClr val="0070C0"/>
                </a:solidFill>
              </a:rPr>
              <a:t>($)</a:t>
            </a:r>
          </a:p>
          <a:p>
            <a:pPr lvl="1">
              <a:buClr>
                <a:srgbClr val="0070C0"/>
              </a:buClr>
              <a:buFont typeface="Wingdings" panose="05000000000000000000" pitchFamily="2" charset="2"/>
              <a:buChar char="Ø"/>
            </a:pPr>
            <a:r>
              <a:rPr lang="en-US" sz="2200" b="1" i="1" dirty="0">
                <a:solidFill>
                  <a:srgbClr val="0070C0"/>
                </a:solidFill>
              </a:rPr>
              <a:t>Recommendation Authority</a:t>
            </a:r>
          </a:p>
          <a:p>
            <a:pPr lvl="1">
              <a:buClr>
                <a:srgbClr val="0070C0"/>
              </a:buClr>
              <a:buFont typeface="Wingdings" panose="05000000000000000000" pitchFamily="2" charset="2"/>
              <a:buChar char="Ø"/>
            </a:pPr>
            <a:r>
              <a:rPr lang="en-US" sz="2200" b="1" i="1" dirty="0">
                <a:solidFill>
                  <a:srgbClr val="0070C0"/>
                </a:solidFill>
              </a:rPr>
              <a:t>Approval </a:t>
            </a:r>
            <a:r>
              <a:rPr lang="en-US" sz="2200" b="1" i="1" dirty="0" smtClean="0">
                <a:solidFill>
                  <a:srgbClr val="0070C0"/>
                </a:solidFill>
              </a:rPr>
              <a:t>Authority</a:t>
            </a:r>
            <a:endParaRPr lang="en-US" sz="2200" b="1" i="1" dirty="0">
              <a:solidFill>
                <a:srgbClr val="0070C0"/>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1" name="Rounded Rectangle 10"/>
          <p:cNvSpPr/>
          <p:nvPr/>
        </p:nvSpPr>
        <p:spPr>
          <a:xfrm>
            <a:off x="666206" y="4655832"/>
            <a:ext cx="4977160" cy="3984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009304299"/>
              </p:ext>
            </p:extLst>
          </p:nvPr>
        </p:nvGraphicFramePr>
        <p:xfrm>
          <a:off x="477346" y="5566395"/>
          <a:ext cx="6282865" cy="836081"/>
        </p:xfrm>
        <a:graphic>
          <a:graphicData uri="http://schemas.openxmlformats.org/drawingml/2006/table">
            <a:tbl>
              <a:tblPr firstRow="1" firstCol="1" bandRow="1">
                <a:tableStyleId>{5C22544A-7EE6-4342-B048-85BDC9FD1C3A}</a:tableStyleId>
              </a:tblPr>
              <a:tblGrid>
                <a:gridCol w="1672767">
                  <a:extLst>
                    <a:ext uri="{9D8B030D-6E8A-4147-A177-3AD203B41FA5}">
                      <a16:colId xmlns:a16="http://schemas.microsoft.com/office/drawing/2014/main" val="2038124259"/>
                    </a:ext>
                  </a:extLst>
                </a:gridCol>
                <a:gridCol w="1435100">
                  <a:extLst>
                    <a:ext uri="{9D8B030D-6E8A-4147-A177-3AD203B41FA5}">
                      <a16:colId xmlns:a16="http://schemas.microsoft.com/office/drawing/2014/main" val="1851611460"/>
                    </a:ext>
                  </a:extLst>
                </a:gridCol>
                <a:gridCol w="1685287">
                  <a:extLst>
                    <a:ext uri="{9D8B030D-6E8A-4147-A177-3AD203B41FA5}">
                      <a16:colId xmlns:a16="http://schemas.microsoft.com/office/drawing/2014/main" val="4001205427"/>
                    </a:ext>
                  </a:extLst>
                </a:gridCol>
                <a:gridCol w="1489711">
                  <a:extLst>
                    <a:ext uri="{9D8B030D-6E8A-4147-A177-3AD203B41FA5}">
                      <a16:colId xmlns:a16="http://schemas.microsoft.com/office/drawing/2014/main" val="2112347406"/>
                    </a:ext>
                  </a:extLst>
                </a:gridCol>
              </a:tblGrid>
              <a:tr h="209020">
                <a:tc gridSpan="2">
                  <a:txBody>
                    <a:bodyPr/>
                    <a:lstStyle/>
                    <a:p>
                      <a:pPr marL="0" marR="0" algn="ctr">
                        <a:spcBef>
                          <a:spcPts val="300"/>
                        </a:spcBef>
                        <a:spcAft>
                          <a:spcPts val="0"/>
                        </a:spcAft>
                      </a:pPr>
                      <a:r>
                        <a:rPr lang="en-US" sz="1200" b="1">
                          <a:solidFill>
                            <a:schemeClr val="bg1"/>
                          </a:solidFill>
                          <a:effectLst/>
                          <a:latin typeface="Times New Roman" panose="02020603050405020304" pitchFamily="18" charset="0"/>
                          <a:cs typeface="Times New Roman" panose="02020603050405020304" pitchFamily="18" charset="0"/>
                        </a:rPr>
                        <a:t>Annual Operating Budget ($)</a:t>
                      </a:r>
                      <a:endParaRPr lang="en-US"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tc>
                <a:tc hMerge="1">
                  <a:txBody>
                    <a:bodyPr/>
                    <a:lstStyle/>
                    <a:p>
                      <a:endParaRPr lang="en-US"/>
                    </a:p>
                  </a:txBody>
                  <a:tcPr/>
                </a:tc>
                <a:tc gridSpan="2">
                  <a:txBody>
                    <a:bodyPr/>
                    <a:lstStyle/>
                    <a:p>
                      <a:pPr marL="0" marR="0" algn="ctr">
                        <a:spcBef>
                          <a:spcPts val="300"/>
                        </a:spcBef>
                        <a:spcAft>
                          <a:spcPts val="0"/>
                        </a:spcAft>
                      </a:pPr>
                      <a:r>
                        <a:rPr lang="en-US" sz="1200" b="1">
                          <a:solidFill>
                            <a:schemeClr val="bg1"/>
                          </a:solidFill>
                          <a:effectLst/>
                          <a:latin typeface="Times New Roman" panose="02020603050405020304" pitchFamily="18" charset="0"/>
                          <a:cs typeface="Times New Roman" panose="02020603050405020304" pitchFamily="18" charset="0"/>
                        </a:rPr>
                        <a:t>3-Year Annual Average Capital Budget  ($)</a:t>
                      </a:r>
                      <a:endParaRPr lang="en-US"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tc>
                <a:tc hMerge="1">
                  <a:txBody>
                    <a:bodyPr/>
                    <a:lstStyle/>
                    <a:p>
                      <a:endParaRPr lang="en-US"/>
                    </a:p>
                  </a:txBody>
                  <a:tcPr/>
                </a:tc>
                <a:extLst>
                  <a:ext uri="{0D108BD9-81ED-4DB2-BD59-A6C34878D82A}">
                    <a16:rowId xmlns:a16="http://schemas.microsoft.com/office/drawing/2014/main" val="2851925552"/>
                  </a:ext>
                </a:extLst>
              </a:tr>
              <a:tr h="418041">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Recommendation Authority</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ctr">
                    <a:solidFill>
                      <a:schemeClr val="tx1">
                        <a:lumMod val="85000"/>
                      </a:schemeClr>
                    </a:solidFill>
                  </a:tcPr>
                </a:tc>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Approval Authority</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ctr">
                    <a:solidFill>
                      <a:schemeClr val="tx1">
                        <a:lumMod val="85000"/>
                      </a:schemeClr>
                    </a:solidFill>
                  </a:tcPr>
                </a:tc>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Recommendation Authority</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ctr">
                    <a:solidFill>
                      <a:schemeClr val="tx1">
                        <a:lumMod val="85000"/>
                      </a:schemeClr>
                    </a:solidFill>
                  </a:tcPr>
                </a:tc>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Approval Authority</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ctr">
                    <a:solidFill>
                      <a:schemeClr val="tx1">
                        <a:lumMod val="85000"/>
                      </a:schemeClr>
                    </a:solidFill>
                  </a:tcPr>
                </a:tc>
                <a:extLst>
                  <a:ext uri="{0D108BD9-81ED-4DB2-BD59-A6C34878D82A}">
                    <a16:rowId xmlns:a16="http://schemas.microsoft.com/office/drawing/2014/main" val="72175779"/>
                  </a:ext>
                </a:extLst>
              </a:tr>
              <a:tr h="209020">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19 MM</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b">
                    <a:solidFill>
                      <a:schemeClr val="tx1">
                        <a:lumMod val="85000"/>
                      </a:schemeClr>
                    </a:solidFill>
                  </a:tcPr>
                </a:tc>
                <a:tc>
                  <a:txBody>
                    <a:bodyPr/>
                    <a:lstStyle/>
                    <a:p>
                      <a:pPr marL="0" marR="0" algn="ctr">
                        <a:spcBef>
                          <a:spcPts val="300"/>
                        </a:spcBef>
                        <a:spcAft>
                          <a:spcPts val="0"/>
                        </a:spcAft>
                      </a:pPr>
                      <a:r>
                        <a:rPr lang="en-US" sz="1200" b="1">
                          <a:solidFill>
                            <a:schemeClr val="bg1"/>
                          </a:solidFill>
                          <a:effectLst/>
                          <a:latin typeface="Times New Roman" panose="02020603050405020304" pitchFamily="18" charset="0"/>
                          <a:cs typeface="Times New Roman" panose="02020603050405020304" pitchFamily="18" charset="0"/>
                        </a:rPr>
                        <a:t>19 MM</a:t>
                      </a:r>
                      <a:endParaRPr lang="en-US"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b">
                    <a:solidFill>
                      <a:schemeClr val="tx1">
                        <a:lumMod val="85000"/>
                      </a:schemeClr>
                    </a:solidFill>
                  </a:tcPr>
                </a:tc>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3.2 MM</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b">
                    <a:solidFill>
                      <a:schemeClr val="tx1">
                        <a:lumMod val="85000"/>
                      </a:schemeClr>
                    </a:solidFill>
                  </a:tcPr>
                </a:tc>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3.2 MM</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b">
                    <a:solidFill>
                      <a:schemeClr val="tx1">
                        <a:lumMod val="85000"/>
                      </a:schemeClr>
                    </a:solidFill>
                  </a:tcPr>
                </a:tc>
                <a:extLst>
                  <a:ext uri="{0D108BD9-81ED-4DB2-BD59-A6C34878D82A}">
                    <a16:rowId xmlns:a16="http://schemas.microsoft.com/office/drawing/2014/main" val="23789008"/>
                  </a:ext>
                </a:extLst>
              </a:tr>
            </a:tbl>
          </a:graphicData>
        </a:graphic>
      </p:graphicFrame>
      <p:sp>
        <p:nvSpPr>
          <p:cNvPr id="12" name="Rectangle 11"/>
          <p:cNvSpPr/>
          <p:nvPr/>
        </p:nvSpPr>
        <p:spPr>
          <a:xfrm>
            <a:off x="4091030" y="1081395"/>
            <a:ext cx="2589170" cy="369332"/>
          </a:xfrm>
          <a:prstGeom prst="rect">
            <a:avLst/>
          </a:prstGeom>
        </p:spPr>
        <p:txBody>
          <a:bodyPr wrap="none">
            <a:spAutoFit/>
          </a:bodyPr>
          <a:lstStyle/>
          <a:p>
            <a:pPr>
              <a:spcBef>
                <a:spcPts val="600"/>
              </a:spcBef>
            </a:pPr>
            <a:r>
              <a:rPr lang="en-US" dirty="0" smtClean="0">
                <a:solidFill>
                  <a:schemeClr val="bg1"/>
                </a:solidFill>
                <a:latin typeface="Times New Roman" panose="02020603050405020304" pitchFamily="18" charset="0"/>
                <a:ea typeface="Calibri" panose="020F0502020204030204" pitchFamily="34" charset="0"/>
              </a:rPr>
              <a:t>SAMPLE 1   SECTION 7</a:t>
            </a:r>
            <a:endParaRPr lang="en-US" dirty="0">
              <a:solidFill>
                <a:schemeClr val="bg1"/>
              </a:solidFill>
              <a:latin typeface="Times New Roman" panose="02020603050405020304" pitchFamily="18" charset="0"/>
              <a:ea typeface="Calibri" panose="020F0502020204030204" pitchFamily="34" charset="0"/>
            </a:endParaRPr>
          </a:p>
        </p:txBody>
      </p:sp>
      <p:sp>
        <p:nvSpPr>
          <p:cNvPr id="15" name="Rectangle 14"/>
          <p:cNvSpPr/>
          <p:nvPr/>
        </p:nvSpPr>
        <p:spPr>
          <a:xfrm>
            <a:off x="4253733" y="1445526"/>
            <a:ext cx="1905330" cy="369332"/>
          </a:xfrm>
          <a:prstGeom prst="rect">
            <a:avLst/>
          </a:prstGeom>
        </p:spPr>
        <p:txBody>
          <a:bodyPr wrap="none">
            <a:spAutoFit/>
          </a:bodyPr>
          <a:lstStyle/>
          <a:p>
            <a:pPr marL="114300">
              <a:spcBef>
                <a:spcPts val="600"/>
              </a:spcBef>
            </a:pPr>
            <a:r>
              <a:rPr lang="en-US" b="1" dirty="0">
                <a:solidFill>
                  <a:schemeClr val="bg1"/>
                </a:solidFill>
                <a:latin typeface="Times New Roman" panose="02020603050405020304" pitchFamily="18" charset="0"/>
                <a:ea typeface="Calibri" panose="020F0502020204030204" pitchFamily="34" charset="0"/>
              </a:rPr>
              <a:t>Deputy Director</a:t>
            </a:r>
          </a:p>
        </p:txBody>
      </p:sp>
    </p:spTree>
    <p:extLst>
      <p:ext uri="{BB962C8B-B14F-4D97-AF65-F5344CB8AC3E}">
        <p14:creationId xmlns:p14="http://schemas.microsoft.com/office/powerpoint/2010/main" val="2145632538"/>
      </p:ext>
    </p:extLst>
  </p:cSld>
  <p:clrMapOvr>
    <a:masterClrMapping/>
  </p:clrMapOvr>
  <p:transition spd="slow">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666206" y="1499601"/>
            <a:ext cx="6013994" cy="4240425"/>
          </a:xfrm>
        </p:spPr>
        <p:txBody>
          <a:bodyPr>
            <a:normAutofit fontScale="85000" lnSpcReduction="20000"/>
          </a:bodyPr>
          <a:lstStyle/>
          <a:p>
            <a:pPr marL="509588" indent="-509588">
              <a:buNone/>
            </a:pPr>
            <a:r>
              <a:rPr lang="en-US" sz="2400" b="1" dirty="0" smtClean="0">
                <a:solidFill>
                  <a:srgbClr val="993300"/>
                </a:solidFill>
              </a:rPr>
              <a:t>Q.  How is a PD structured?</a:t>
            </a:r>
          </a:p>
          <a:p>
            <a:pPr marL="509588" indent="-509588">
              <a:buNone/>
            </a:pPr>
            <a:r>
              <a:rPr lang="en-US" sz="2400" b="1" dirty="0" smtClean="0">
                <a:solidFill>
                  <a:srgbClr val="993300"/>
                </a:solidFill>
              </a:rPr>
              <a:t>A.  There are 8 sections:</a:t>
            </a:r>
          </a:p>
          <a:p>
            <a:pPr marL="1435100" indent="-1257300">
              <a:buNone/>
            </a:pPr>
            <a:r>
              <a:rPr lang="en-US" sz="2400" b="1" dirty="0">
                <a:solidFill>
                  <a:srgbClr val="993300"/>
                </a:solidFill>
              </a:rPr>
              <a:t>Section 1:  </a:t>
            </a:r>
            <a:r>
              <a:rPr lang="en-US" sz="2400" b="1" dirty="0" smtClean="0">
                <a:solidFill>
                  <a:srgbClr val="993300"/>
                </a:solidFill>
              </a:rPr>
              <a:t>Incumbent </a:t>
            </a:r>
            <a:r>
              <a:rPr lang="en-US" sz="2400" b="1" dirty="0">
                <a:solidFill>
                  <a:srgbClr val="993300"/>
                </a:solidFill>
              </a:rPr>
              <a:t>and Position Information</a:t>
            </a:r>
          </a:p>
          <a:p>
            <a:pPr marL="1435100" indent="-1257300">
              <a:buNone/>
            </a:pPr>
            <a:r>
              <a:rPr lang="en-US" sz="2400" b="1" dirty="0">
                <a:solidFill>
                  <a:srgbClr val="993300"/>
                </a:solidFill>
              </a:rPr>
              <a:t>Section 2:  </a:t>
            </a:r>
            <a:r>
              <a:rPr lang="en-US" sz="2400" b="1" u="sng" dirty="0">
                <a:solidFill>
                  <a:srgbClr val="993300"/>
                </a:solidFill>
              </a:rPr>
              <a:t>Summary</a:t>
            </a:r>
            <a:r>
              <a:rPr lang="en-US" sz="2400" b="1" dirty="0">
                <a:solidFill>
                  <a:srgbClr val="993300"/>
                </a:solidFill>
              </a:rPr>
              <a:t> of Position </a:t>
            </a:r>
            <a:r>
              <a:rPr lang="en-US" sz="2400" b="1" u="sng" dirty="0">
                <a:solidFill>
                  <a:srgbClr val="993300"/>
                </a:solidFill>
              </a:rPr>
              <a:t>Purpose</a:t>
            </a:r>
          </a:p>
          <a:p>
            <a:pPr marL="1435100" indent="-1257300">
              <a:buNone/>
            </a:pPr>
            <a:r>
              <a:rPr lang="en-US" sz="2400" b="1" dirty="0">
                <a:solidFill>
                  <a:srgbClr val="993300"/>
                </a:solidFill>
              </a:rPr>
              <a:t>Section 3:  Position </a:t>
            </a:r>
            <a:r>
              <a:rPr lang="en-US" sz="2400" b="1" u="sng" dirty="0">
                <a:solidFill>
                  <a:srgbClr val="993300"/>
                </a:solidFill>
              </a:rPr>
              <a:t>Duties in Detail</a:t>
            </a:r>
          </a:p>
          <a:p>
            <a:pPr marL="1435100" indent="-1257300">
              <a:buNone/>
            </a:pPr>
            <a:r>
              <a:rPr lang="en-US" sz="2400" b="1" dirty="0">
                <a:solidFill>
                  <a:srgbClr val="993300"/>
                </a:solidFill>
              </a:rPr>
              <a:t>Section 4:  Knowledge and Expertise </a:t>
            </a:r>
          </a:p>
          <a:p>
            <a:pPr marL="1435100" indent="-1257300">
              <a:buNone/>
            </a:pPr>
            <a:r>
              <a:rPr lang="en-US" sz="2400" b="1" dirty="0">
                <a:solidFill>
                  <a:srgbClr val="993300"/>
                </a:solidFill>
              </a:rPr>
              <a:t>Section 5:  Degree of Independence and </a:t>
            </a:r>
            <a:endParaRPr lang="en-US" sz="2400" b="1" dirty="0" smtClean="0">
              <a:solidFill>
                <a:srgbClr val="993300"/>
              </a:solidFill>
            </a:endParaRPr>
          </a:p>
          <a:p>
            <a:pPr marL="1435100" indent="-1257300">
              <a:spcBef>
                <a:spcPts val="0"/>
              </a:spcBef>
              <a:buNone/>
            </a:pPr>
            <a:r>
              <a:rPr lang="en-US" sz="2400" b="1" dirty="0">
                <a:solidFill>
                  <a:srgbClr val="993300"/>
                </a:solidFill>
              </a:rPr>
              <a:t>	</a:t>
            </a:r>
            <a:r>
              <a:rPr lang="en-US" sz="2400" b="1" dirty="0" smtClean="0">
                <a:solidFill>
                  <a:srgbClr val="993300"/>
                </a:solidFill>
              </a:rPr>
              <a:t>Decision-Making </a:t>
            </a:r>
            <a:r>
              <a:rPr lang="en-US" sz="2400" b="1" dirty="0">
                <a:solidFill>
                  <a:srgbClr val="993300"/>
                </a:solidFill>
              </a:rPr>
              <a:t>Impact</a:t>
            </a:r>
          </a:p>
          <a:p>
            <a:pPr marL="1435100" indent="-1257300">
              <a:buNone/>
            </a:pPr>
            <a:r>
              <a:rPr lang="en-US" sz="2400" b="1" dirty="0">
                <a:solidFill>
                  <a:srgbClr val="993300"/>
                </a:solidFill>
              </a:rPr>
              <a:t>Section 6:  Supervisory Responsibilities</a:t>
            </a:r>
          </a:p>
          <a:p>
            <a:pPr marL="1435100" indent="-1257300">
              <a:buNone/>
            </a:pPr>
            <a:r>
              <a:rPr lang="en-US" sz="2400" b="1" dirty="0">
                <a:solidFill>
                  <a:srgbClr val="0070C0"/>
                </a:solidFill>
              </a:rPr>
              <a:t>Section 7:   Fiscal Authority</a:t>
            </a:r>
          </a:p>
          <a:p>
            <a:pPr marL="1435100" indent="-1257300">
              <a:buNone/>
            </a:pPr>
            <a:r>
              <a:rPr lang="en-US" sz="2400" b="1" dirty="0">
                <a:solidFill>
                  <a:srgbClr val="993300"/>
                </a:solidFill>
              </a:rPr>
              <a:t>Section 8:  Additional Position Demands</a:t>
            </a:r>
          </a:p>
          <a:p>
            <a:pPr marL="509588" indent="-509588">
              <a:buNone/>
            </a:pPr>
            <a:endParaRPr lang="en-US" sz="2400" b="1" dirty="0" smtClean="0">
              <a:solidFill>
                <a:srgbClr val="993300"/>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1" name="Rounded Rectangle 10"/>
          <p:cNvSpPr/>
          <p:nvPr/>
        </p:nvSpPr>
        <p:spPr>
          <a:xfrm>
            <a:off x="863600" y="4657392"/>
            <a:ext cx="4977160" cy="3984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680449713"/>
              </p:ext>
            </p:extLst>
          </p:nvPr>
        </p:nvGraphicFramePr>
        <p:xfrm>
          <a:off x="716846" y="5467078"/>
          <a:ext cx="6282865" cy="884956"/>
        </p:xfrm>
        <a:graphic>
          <a:graphicData uri="http://schemas.openxmlformats.org/drawingml/2006/table">
            <a:tbl>
              <a:tblPr firstRow="1" firstCol="1" bandRow="1">
                <a:tableStyleId>{5C22544A-7EE6-4342-B048-85BDC9FD1C3A}</a:tableStyleId>
              </a:tblPr>
              <a:tblGrid>
                <a:gridCol w="1672767">
                  <a:extLst>
                    <a:ext uri="{9D8B030D-6E8A-4147-A177-3AD203B41FA5}">
                      <a16:colId xmlns:a16="http://schemas.microsoft.com/office/drawing/2014/main" val="2038124259"/>
                    </a:ext>
                  </a:extLst>
                </a:gridCol>
                <a:gridCol w="1435100">
                  <a:extLst>
                    <a:ext uri="{9D8B030D-6E8A-4147-A177-3AD203B41FA5}">
                      <a16:colId xmlns:a16="http://schemas.microsoft.com/office/drawing/2014/main" val="1851611460"/>
                    </a:ext>
                  </a:extLst>
                </a:gridCol>
                <a:gridCol w="1685287">
                  <a:extLst>
                    <a:ext uri="{9D8B030D-6E8A-4147-A177-3AD203B41FA5}">
                      <a16:colId xmlns:a16="http://schemas.microsoft.com/office/drawing/2014/main" val="4001205427"/>
                    </a:ext>
                  </a:extLst>
                </a:gridCol>
                <a:gridCol w="1489711">
                  <a:extLst>
                    <a:ext uri="{9D8B030D-6E8A-4147-A177-3AD203B41FA5}">
                      <a16:colId xmlns:a16="http://schemas.microsoft.com/office/drawing/2014/main" val="2112347406"/>
                    </a:ext>
                  </a:extLst>
                </a:gridCol>
              </a:tblGrid>
              <a:tr h="221239">
                <a:tc gridSpan="2">
                  <a:txBody>
                    <a:bodyPr/>
                    <a:lstStyle/>
                    <a:p>
                      <a:pPr marL="0" marR="0" algn="ctr">
                        <a:spcBef>
                          <a:spcPts val="300"/>
                        </a:spcBef>
                        <a:spcAft>
                          <a:spcPts val="0"/>
                        </a:spcAft>
                      </a:pPr>
                      <a:r>
                        <a:rPr lang="en-US" sz="1200" b="1">
                          <a:solidFill>
                            <a:schemeClr val="bg1"/>
                          </a:solidFill>
                          <a:effectLst/>
                          <a:latin typeface="Times New Roman" panose="02020603050405020304" pitchFamily="18" charset="0"/>
                          <a:cs typeface="Times New Roman" panose="02020603050405020304" pitchFamily="18" charset="0"/>
                        </a:rPr>
                        <a:t>Annual Operating Budget ($)</a:t>
                      </a:r>
                      <a:endParaRPr lang="en-US"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tc>
                <a:tc hMerge="1">
                  <a:txBody>
                    <a:bodyPr/>
                    <a:lstStyle/>
                    <a:p>
                      <a:endParaRPr lang="en-US"/>
                    </a:p>
                  </a:txBody>
                  <a:tcPr/>
                </a:tc>
                <a:tc gridSpan="2">
                  <a:txBody>
                    <a:bodyPr/>
                    <a:lstStyle/>
                    <a:p>
                      <a:pPr marL="0" marR="0" algn="ctr">
                        <a:spcBef>
                          <a:spcPts val="300"/>
                        </a:spcBef>
                        <a:spcAft>
                          <a:spcPts val="0"/>
                        </a:spcAft>
                      </a:pPr>
                      <a:r>
                        <a:rPr lang="en-US" sz="1200" b="1">
                          <a:solidFill>
                            <a:schemeClr val="bg1"/>
                          </a:solidFill>
                          <a:effectLst/>
                          <a:latin typeface="Times New Roman" panose="02020603050405020304" pitchFamily="18" charset="0"/>
                          <a:cs typeface="Times New Roman" panose="02020603050405020304" pitchFamily="18" charset="0"/>
                        </a:rPr>
                        <a:t>3-Year Annual Average Capital Budget  ($)</a:t>
                      </a:r>
                      <a:endParaRPr lang="en-US"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tc>
                <a:tc hMerge="1">
                  <a:txBody>
                    <a:bodyPr/>
                    <a:lstStyle/>
                    <a:p>
                      <a:endParaRPr lang="en-US"/>
                    </a:p>
                  </a:txBody>
                  <a:tcPr/>
                </a:tc>
                <a:extLst>
                  <a:ext uri="{0D108BD9-81ED-4DB2-BD59-A6C34878D82A}">
                    <a16:rowId xmlns:a16="http://schemas.microsoft.com/office/drawing/2014/main" val="2851925552"/>
                  </a:ext>
                </a:extLst>
              </a:tr>
              <a:tr h="442478">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Recommendation Authority</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ctr">
                    <a:solidFill>
                      <a:schemeClr val="tx1">
                        <a:lumMod val="85000"/>
                      </a:schemeClr>
                    </a:solidFill>
                  </a:tcPr>
                </a:tc>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Approval Authority</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ctr">
                    <a:solidFill>
                      <a:schemeClr val="tx1">
                        <a:lumMod val="85000"/>
                      </a:schemeClr>
                    </a:solidFill>
                  </a:tcPr>
                </a:tc>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Recommendation Authority</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ctr">
                    <a:solidFill>
                      <a:schemeClr val="tx1">
                        <a:lumMod val="85000"/>
                      </a:schemeClr>
                    </a:solidFill>
                  </a:tcPr>
                </a:tc>
                <a:tc>
                  <a:txBody>
                    <a:bodyPr/>
                    <a:lstStyle/>
                    <a:p>
                      <a:pPr marL="0" marR="0" algn="ctr">
                        <a:spcBef>
                          <a:spcPts val="300"/>
                        </a:spcBef>
                        <a:spcAft>
                          <a:spcPts val="0"/>
                        </a:spcAft>
                      </a:pPr>
                      <a:r>
                        <a:rPr lang="en-US" sz="1200" b="1" dirty="0">
                          <a:solidFill>
                            <a:schemeClr val="bg1"/>
                          </a:solidFill>
                          <a:effectLst/>
                          <a:latin typeface="Times New Roman" panose="02020603050405020304" pitchFamily="18" charset="0"/>
                          <a:cs typeface="Times New Roman" panose="02020603050405020304" pitchFamily="18" charset="0"/>
                        </a:rPr>
                        <a:t>Approval Authority</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ctr">
                    <a:solidFill>
                      <a:schemeClr val="tx1">
                        <a:lumMod val="85000"/>
                      </a:schemeClr>
                    </a:solidFill>
                  </a:tcPr>
                </a:tc>
                <a:extLst>
                  <a:ext uri="{0D108BD9-81ED-4DB2-BD59-A6C34878D82A}">
                    <a16:rowId xmlns:a16="http://schemas.microsoft.com/office/drawing/2014/main" val="72175779"/>
                  </a:ext>
                </a:extLst>
              </a:tr>
              <a:tr h="221239">
                <a:tc>
                  <a:txBody>
                    <a:bodyPr/>
                    <a:lstStyle/>
                    <a:p>
                      <a:pPr marL="0" marR="0" algn="ctr">
                        <a:spcBef>
                          <a:spcPts val="300"/>
                        </a:spcBef>
                        <a:spcAft>
                          <a:spcPts val="0"/>
                        </a:spcAft>
                      </a:pPr>
                      <a:r>
                        <a:rPr lang="en-US" sz="12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b">
                    <a:solidFill>
                      <a:schemeClr val="tx1">
                        <a:lumMod val="85000"/>
                      </a:schemeClr>
                    </a:solidFill>
                  </a:tcPr>
                </a:tc>
                <a:tc>
                  <a:txBody>
                    <a:bodyPr/>
                    <a:lstStyle/>
                    <a:p>
                      <a:pPr marL="0" marR="0" algn="ctr">
                        <a:spcBef>
                          <a:spcPts val="300"/>
                        </a:spcBef>
                        <a:spcAft>
                          <a:spcPts val="0"/>
                        </a:spcAft>
                      </a:pPr>
                      <a:r>
                        <a:rPr lang="en-US" sz="12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b">
                    <a:solidFill>
                      <a:schemeClr val="tx1">
                        <a:lumMod val="85000"/>
                      </a:schemeClr>
                    </a:solidFill>
                  </a:tcPr>
                </a:tc>
                <a:tc>
                  <a:txBody>
                    <a:bodyPr/>
                    <a:lstStyle/>
                    <a:p>
                      <a:pPr marL="0" marR="0" algn="ctr">
                        <a:spcBef>
                          <a:spcPts val="300"/>
                        </a:spcBef>
                        <a:spcAft>
                          <a:spcPts val="0"/>
                        </a:spcAft>
                      </a:pPr>
                      <a:r>
                        <a:rPr lang="en-US" sz="12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b">
                    <a:solidFill>
                      <a:schemeClr val="tx1">
                        <a:lumMod val="85000"/>
                      </a:schemeClr>
                    </a:solidFill>
                  </a:tcPr>
                </a:tc>
                <a:tc>
                  <a:txBody>
                    <a:bodyPr/>
                    <a:lstStyle/>
                    <a:p>
                      <a:pPr marL="0" marR="0" algn="ctr">
                        <a:spcBef>
                          <a:spcPts val="300"/>
                        </a:spcBef>
                        <a:spcAft>
                          <a:spcPts val="0"/>
                        </a:spcAft>
                      </a:pPr>
                      <a:r>
                        <a:rPr lang="en-US" sz="12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2875" marR="52875" marT="0" marB="0" anchor="b">
                    <a:solidFill>
                      <a:schemeClr val="tx1">
                        <a:lumMod val="85000"/>
                      </a:schemeClr>
                    </a:solidFill>
                  </a:tcPr>
                </a:tc>
                <a:extLst>
                  <a:ext uri="{0D108BD9-81ED-4DB2-BD59-A6C34878D82A}">
                    <a16:rowId xmlns:a16="http://schemas.microsoft.com/office/drawing/2014/main" val="23789008"/>
                  </a:ext>
                </a:extLst>
              </a:tr>
            </a:tbl>
          </a:graphicData>
        </a:graphic>
      </p:graphicFrame>
      <p:sp>
        <p:nvSpPr>
          <p:cNvPr id="12" name="Rectangle 11"/>
          <p:cNvSpPr/>
          <p:nvPr/>
        </p:nvSpPr>
        <p:spPr>
          <a:xfrm>
            <a:off x="4242556" y="1136849"/>
            <a:ext cx="2589170" cy="369332"/>
          </a:xfrm>
          <a:prstGeom prst="rect">
            <a:avLst/>
          </a:prstGeom>
        </p:spPr>
        <p:txBody>
          <a:bodyPr wrap="none">
            <a:spAutoFit/>
          </a:bodyPr>
          <a:lstStyle/>
          <a:p>
            <a:pPr>
              <a:spcBef>
                <a:spcPts val="600"/>
              </a:spcBef>
            </a:pPr>
            <a:r>
              <a:rPr lang="en-US" dirty="0" smtClean="0">
                <a:solidFill>
                  <a:schemeClr val="bg1"/>
                </a:solidFill>
                <a:latin typeface="Times New Roman" panose="02020603050405020304" pitchFamily="18" charset="0"/>
                <a:ea typeface="Calibri" panose="020F0502020204030204" pitchFamily="34" charset="0"/>
              </a:rPr>
              <a:t>SAMPLE 2   SECTION 7</a:t>
            </a:r>
            <a:endParaRPr lang="en-US" dirty="0">
              <a:solidFill>
                <a:schemeClr val="bg1"/>
              </a:solidFill>
              <a:latin typeface="Times New Roman" panose="02020603050405020304" pitchFamily="18" charset="0"/>
              <a:ea typeface="Calibri" panose="020F0502020204030204" pitchFamily="34" charset="0"/>
            </a:endParaRPr>
          </a:p>
        </p:txBody>
      </p:sp>
      <p:sp>
        <p:nvSpPr>
          <p:cNvPr id="15" name="Rectangle 14"/>
          <p:cNvSpPr/>
          <p:nvPr/>
        </p:nvSpPr>
        <p:spPr>
          <a:xfrm>
            <a:off x="3592843" y="1506181"/>
            <a:ext cx="3457037" cy="369332"/>
          </a:xfrm>
          <a:prstGeom prst="rect">
            <a:avLst/>
          </a:prstGeom>
        </p:spPr>
        <p:txBody>
          <a:bodyPr wrap="none">
            <a:spAutoFit/>
          </a:bodyPr>
          <a:lstStyle/>
          <a:p>
            <a:pPr marL="114300">
              <a:spcBef>
                <a:spcPts val="600"/>
              </a:spcBef>
            </a:pPr>
            <a:r>
              <a:rPr lang="en-US" b="1" dirty="0">
                <a:solidFill>
                  <a:schemeClr val="bg1"/>
                </a:solidFill>
                <a:latin typeface="Times New Roman" panose="02020603050405020304" pitchFamily="18" charset="0"/>
                <a:ea typeface="Calibri" panose="020F0502020204030204" pitchFamily="34" charset="0"/>
              </a:rPr>
              <a:t>Project and </a:t>
            </a:r>
            <a:r>
              <a:rPr lang="en-US" b="1" dirty="0" smtClean="0">
                <a:solidFill>
                  <a:schemeClr val="bg1"/>
                </a:solidFill>
                <a:latin typeface="Times New Roman" panose="02020603050405020304" pitchFamily="18" charset="0"/>
                <a:ea typeface="Calibri" panose="020F0502020204030204" pitchFamily="34" charset="0"/>
              </a:rPr>
              <a:t>Events Coordinator</a:t>
            </a:r>
            <a:endParaRPr lang="en-US" b="1" dirty="0">
              <a:solidFill>
                <a:schemeClr val="bg1"/>
              </a:solidFill>
              <a:latin typeface="Times New Roman" panose="02020603050405020304" pitchFamily="18" charset="0"/>
              <a:ea typeface="Calibri" panose="020F0502020204030204" pitchFamily="34" charset="0"/>
            </a:endParaRPr>
          </a:p>
        </p:txBody>
      </p:sp>
      <p:sp>
        <p:nvSpPr>
          <p:cNvPr id="20" name="Content Placeholder 8"/>
          <p:cNvSpPr>
            <a:spLocks noGrp="1"/>
          </p:cNvSpPr>
          <p:nvPr>
            <p:ph sz="half" idx="2"/>
          </p:nvPr>
        </p:nvSpPr>
        <p:spPr>
          <a:xfrm>
            <a:off x="7329912" y="841515"/>
            <a:ext cx="4384741" cy="5879850"/>
          </a:xfrm>
        </p:spPr>
        <p:txBody>
          <a:bodyPr>
            <a:normAutofit fontScale="85000" lnSpcReduction="20000"/>
          </a:bodyPr>
          <a:lstStyle/>
          <a:p>
            <a:pPr marL="0" indent="0">
              <a:buNone/>
            </a:pPr>
            <a:endParaRPr lang="en-US" sz="2400" b="1" u="sng" dirty="0" smtClean="0">
              <a:solidFill>
                <a:srgbClr val="0070C0"/>
              </a:solidFill>
            </a:endParaRPr>
          </a:p>
          <a:p>
            <a:pPr marL="0" indent="0">
              <a:buNone/>
            </a:pPr>
            <a:r>
              <a:rPr lang="en-US" sz="2400" b="1" u="sng" dirty="0" smtClean="0">
                <a:solidFill>
                  <a:srgbClr val="0070C0"/>
                </a:solidFill>
              </a:rPr>
              <a:t>Fiscal Authority of Position:</a:t>
            </a:r>
          </a:p>
          <a:p>
            <a:pPr marL="0" indent="0">
              <a:buClr>
                <a:srgbClr val="0070C0"/>
              </a:buClr>
              <a:buNone/>
            </a:pPr>
            <a:r>
              <a:rPr lang="en-US" sz="2400" b="1" i="1" dirty="0" smtClean="0">
                <a:solidFill>
                  <a:srgbClr val="4B8424"/>
                </a:solidFill>
              </a:rPr>
              <a:t>Nothing to do with spending money!</a:t>
            </a:r>
          </a:p>
          <a:p>
            <a:pPr>
              <a:buClr>
                <a:srgbClr val="0070C0"/>
              </a:buClr>
            </a:pPr>
            <a:r>
              <a:rPr lang="en-US" sz="2400" b="1" i="1" dirty="0" smtClean="0">
                <a:solidFill>
                  <a:srgbClr val="0070C0"/>
                </a:solidFill>
              </a:rPr>
              <a:t>Annual </a:t>
            </a:r>
            <a:r>
              <a:rPr lang="en-US" sz="2400" b="1" i="1" dirty="0">
                <a:solidFill>
                  <a:srgbClr val="0070C0"/>
                </a:solidFill>
              </a:rPr>
              <a:t>Operating Budget </a:t>
            </a:r>
            <a:r>
              <a:rPr lang="en-US" sz="2400" b="1" i="1" dirty="0" smtClean="0">
                <a:solidFill>
                  <a:srgbClr val="0070C0"/>
                </a:solidFill>
              </a:rPr>
              <a:t>($):</a:t>
            </a:r>
          </a:p>
          <a:p>
            <a:pPr lvl="1">
              <a:buClr>
                <a:srgbClr val="0070C0"/>
              </a:buClr>
              <a:buFont typeface="Wingdings" panose="05000000000000000000" pitchFamily="2" charset="2"/>
              <a:buChar char="Ø"/>
            </a:pPr>
            <a:r>
              <a:rPr lang="en-US" sz="2200" b="1" i="1" dirty="0">
                <a:solidFill>
                  <a:schemeClr val="accent4">
                    <a:lumMod val="50000"/>
                  </a:schemeClr>
                </a:solidFill>
              </a:rPr>
              <a:t>Recommendation </a:t>
            </a:r>
            <a:r>
              <a:rPr lang="en-US" sz="2200" b="1" i="1" dirty="0" smtClean="0">
                <a:solidFill>
                  <a:schemeClr val="accent4">
                    <a:lumMod val="50000"/>
                  </a:schemeClr>
                </a:solidFill>
              </a:rPr>
              <a:t>Authority </a:t>
            </a:r>
            <a:r>
              <a:rPr lang="en-US" sz="2400" b="1" i="1" dirty="0">
                <a:solidFill>
                  <a:schemeClr val="accent4">
                    <a:lumMod val="50000"/>
                  </a:schemeClr>
                </a:solidFill>
              </a:rPr>
              <a:t>= upper amount that the position may recommend spending on annual operating expenses.</a:t>
            </a:r>
            <a:endParaRPr lang="en-US" sz="2200" b="1" i="1" dirty="0" smtClean="0">
              <a:solidFill>
                <a:schemeClr val="accent4">
                  <a:lumMod val="50000"/>
                </a:schemeClr>
              </a:solidFill>
            </a:endParaRPr>
          </a:p>
          <a:p>
            <a:pPr lvl="1">
              <a:buClr>
                <a:srgbClr val="0070C0"/>
              </a:buClr>
              <a:buFont typeface="Wingdings" panose="05000000000000000000" pitchFamily="2" charset="2"/>
              <a:buChar char="Ø"/>
            </a:pPr>
            <a:r>
              <a:rPr lang="en-US" sz="2200" b="1" i="1" dirty="0" smtClean="0">
                <a:solidFill>
                  <a:srgbClr val="C00000"/>
                </a:solidFill>
              </a:rPr>
              <a:t>Approval Authority </a:t>
            </a:r>
            <a:r>
              <a:rPr lang="en-US" sz="2400" b="1" i="1" dirty="0">
                <a:solidFill>
                  <a:srgbClr val="C00000"/>
                </a:solidFill>
              </a:rPr>
              <a:t>= upper amount that the position may actually approve spending on annual operating expenses.</a:t>
            </a:r>
            <a:endParaRPr lang="en-US" sz="2200" b="1" i="1" dirty="0" smtClean="0">
              <a:solidFill>
                <a:srgbClr val="C00000"/>
              </a:solidFill>
            </a:endParaRPr>
          </a:p>
          <a:p>
            <a:pPr>
              <a:buClr>
                <a:srgbClr val="0070C0"/>
              </a:buClr>
            </a:pPr>
            <a:r>
              <a:rPr lang="en-US" sz="2400" b="1" dirty="0">
                <a:solidFill>
                  <a:srgbClr val="0070C0"/>
                </a:solidFill>
              </a:rPr>
              <a:t>3-Year Annual Average Capital Budget  </a:t>
            </a:r>
            <a:r>
              <a:rPr lang="en-US" sz="2400" b="1" dirty="0" smtClean="0">
                <a:solidFill>
                  <a:srgbClr val="0070C0"/>
                </a:solidFill>
              </a:rPr>
              <a:t>($)</a:t>
            </a:r>
          </a:p>
          <a:p>
            <a:pPr lvl="1">
              <a:buClr>
                <a:srgbClr val="0070C0"/>
              </a:buClr>
              <a:buFont typeface="Wingdings" panose="05000000000000000000" pitchFamily="2" charset="2"/>
              <a:buChar char="Ø"/>
            </a:pPr>
            <a:r>
              <a:rPr lang="en-US" sz="2200" b="1" i="1" dirty="0">
                <a:solidFill>
                  <a:srgbClr val="0070C0"/>
                </a:solidFill>
              </a:rPr>
              <a:t>Recommendation Authority</a:t>
            </a:r>
          </a:p>
          <a:p>
            <a:pPr lvl="1">
              <a:buClr>
                <a:srgbClr val="0070C0"/>
              </a:buClr>
              <a:buFont typeface="Wingdings" panose="05000000000000000000" pitchFamily="2" charset="2"/>
              <a:buChar char="Ø"/>
            </a:pPr>
            <a:r>
              <a:rPr lang="en-US" sz="2200" b="1" i="1" dirty="0">
                <a:solidFill>
                  <a:srgbClr val="0070C0"/>
                </a:solidFill>
              </a:rPr>
              <a:t>Approval </a:t>
            </a:r>
            <a:r>
              <a:rPr lang="en-US" sz="2200" b="1" i="1" dirty="0" smtClean="0">
                <a:solidFill>
                  <a:srgbClr val="0070C0"/>
                </a:solidFill>
              </a:rPr>
              <a:t>Authority</a:t>
            </a:r>
            <a:endParaRPr lang="en-US" sz="2200" b="1" i="1" dirty="0">
              <a:solidFill>
                <a:srgbClr val="0070C0"/>
              </a:solidFill>
            </a:endParaRPr>
          </a:p>
        </p:txBody>
      </p:sp>
    </p:spTree>
    <p:extLst>
      <p:ext uri="{BB962C8B-B14F-4D97-AF65-F5344CB8AC3E}">
        <p14:creationId xmlns:p14="http://schemas.microsoft.com/office/powerpoint/2010/main" val="645914578"/>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666206" y="1499601"/>
            <a:ext cx="6013994" cy="4240425"/>
          </a:xfrm>
        </p:spPr>
        <p:txBody>
          <a:bodyPr>
            <a:normAutofit fontScale="77500" lnSpcReduction="20000"/>
          </a:bodyPr>
          <a:lstStyle/>
          <a:p>
            <a:pPr marL="509588" indent="-509588">
              <a:buNone/>
            </a:pPr>
            <a:r>
              <a:rPr lang="en-US" sz="2400" b="1" dirty="0" smtClean="0">
                <a:solidFill>
                  <a:srgbClr val="993300"/>
                </a:solidFill>
              </a:rPr>
              <a:t>Q.  How is a PD structured?</a:t>
            </a:r>
          </a:p>
          <a:p>
            <a:pPr marL="509588" indent="-509588">
              <a:buNone/>
            </a:pPr>
            <a:r>
              <a:rPr lang="en-US" sz="2400" b="1" dirty="0" smtClean="0">
                <a:solidFill>
                  <a:srgbClr val="993300"/>
                </a:solidFill>
              </a:rPr>
              <a:t>A.  There are 8 sections:</a:t>
            </a:r>
          </a:p>
          <a:p>
            <a:pPr marL="1435100" indent="-1257300">
              <a:buNone/>
            </a:pPr>
            <a:r>
              <a:rPr lang="en-US" sz="2400" b="1" dirty="0">
                <a:solidFill>
                  <a:srgbClr val="993300"/>
                </a:solidFill>
              </a:rPr>
              <a:t>Section 1:  </a:t>
            </a:r>
            <a:r>
              <a:rPr lang="en-US" sz="2400" b="1" dirty="0" smtClean="0">
                <a:solidFill>
                  <a:srgbClr val="993300"/>
                </a:solidFill>
              </a:rPr>
              <a:t>Incumbent </a:t>
            </a:r>
            <a:r>
              <a:rPr lang="en-US" sz="2400" b="1" dirty="0">
                <a:solidFill>
                  <a:srgbClr val="993300"/>
                </a:solidFill>
              </a:rPr>
              <a:t>and Position Information</a:t>
            </a:r>
          </a:p>
          <a:p>
            <a:pPr marL="1435100" indent="-1257300">
              <a:buNone/>
            </a:pPr>
            <a:r>
              <a:rPr lang="en-US" sz="2400" b="1" dirty="0">
                <a:solidFill>
                  <a:srgbClr val="993300"/>
                </a:solidFill>
              </a:rPr>
              <a:t>Section 2:  </a:t>
            </a:r>
            <a:r>
              <a:rPr lang="en-US" sz="2400" b="1" u="sng" dirty="0">
                <a:solidFill>
                  <a:srgbClr val="993300"/>
                </a:solidFill>
              </a:rPr>
              <a:t>Summary</a:t>
            </a:r>
            <a:r>
              <a:rPr lang="en-US" sz="2400" b="1" dirty="0">
                <a:solidFill>
                  <a:srgbClr val="993300"/>
                </a:solidFill>
              </a:rPr>
              <a:t> of Position </a:t>
            </a:r>
            <a:r>
              <a:rPr lang="en-US" sz="2400" b="1" u="sng" dirty="0">
                <a:solidFill>
                  <a:srgbClr val="993300"/>
                </a:solidFill>
              </a:rPr>
              <a:t>Purpose</a:t>
            </a:r>
          </a:p>
          <a:p>
            <a:pPr marL="1435100" indent="-1257300">
              <a:buNone/>
            </a:pPr>
            <a:r>
              <a:rPr lang="en-US" sz="2400" b="1" dirty="0">
                <a:solidFill>
                  <a:srgbClr val="993300"/>
                </a:solidFill>
              </a:rPr>
              <a:t>Section 3:  Position </a:t>
            </a:r>
            <a:r>
              <a:rPr lang="en-US" sz="2400" b="1" u="sng" dirty="0">
                <a:solidFill>
                  <a:srgbClr val="993300"/>
                </a:solidFill>
              </a:rPr>
              <a:t>Duties in Detail</a:t>
            </a:r>
          </a:p>
          <a:p>
            <a:pPr marL="1435100" indent="-1257300">
              <a:buNone/>
            </a:pPr>
            <a:r>
              <a:rPr lang="en-US" sz="2400" b="1" dirty="0">
                <a:solidFill>
                  <a:srgbClr val="993300"/>
                </a:solidFill>
              </a:rPr>
              <a:t>Section 4:  Knowledge and Expertise </a:t>
            </a:r>
          </a:p>
          <a:p>
            <a:pPr marL="1435100" indent="-1257300">
              <a:buNone/>
            </a:pPr>
            <a:r>
              <a:rPr lang="en-US" sz="2400" b="1" dirty="0">
                <a:solidFill>
                  <a:srgbClr val="993300"/>
                </a:solidFill>
              </a:rPr>
              <a:t>Section 5:  Degree of Independence and </a:t>
            </a:r>
            <a:endParaRPr lang="en-US" sz="2400" b="1" dirty="0" smtClean="0">
              <a:solidFill>
                <a:srgbClr val="993300"/>
              </a:solidFill>
            </a:endParaRPr>
          </a:p>
          <a:p>
            <a:pPr marL="1435100" indent="-1257300">
              <a:spcBef>
                <a:spcPts val="0"/>
              </a:spcBef>
              <a:buNone/>
            </a:pPr>
            <a:r>
              <a:rPr lang="en-US" sz="2400" b="1" dirty="0">
                <a:solidFill>
                  <a:srgbClr val="993300"/>
                </a:solidFill>
              </a:rPr>
              <a:t>	</a:t>
            </a:r>
            <a:r>
              <a:rPr lang="en-US" sz="2400" b="1" dirty="0" smtClean="0">
                <a:solidFill>
                  <a:srgbClr val="993300"/>
                </a:solidFill>
              </a:rPr>
              <a:t>Decision-Making </a:t>
            </a:r>
            <a:r>
              <a:rPr lang="en-US" sz="2400" b="1" dirty="0">
                <a:solidFill>
                  <a:srgbClr val="993300"/>
                </a:solidFill>
              </a:rPr>
              <a:t>Impact</a:t>
            </a:r>
          </a:p>
          <a:p>
            <a:pPr marL="1435100" indent="-1257300">
              <a:buNone/>
            </a:pPr>
            <a:r>
              <a:rPr lang="en-US" sz="2400" b="1" dirty="0">
                <a:solidFill>
                  <a:srgbClr val="993300"/>
                </a:solidFill>
              </a:rPr>
              <a:t>Section 6:  Supervisory Responsibilities</a:t>
            </a:r>
          </a:p>
          <a:p>
            <a:pPr marL="1435100" indent="-1257300">
              <a:buNone/>
            </a:pPr>
            <a:r>
              <a:rPr lang="en-US" sz="2400" b="1" dirty="0">
                <a:solidFill>
                  <a:srgbClr val="993300"/>
                </a:solidFill>
              </a:rPr>
              <a:t>Section 7:   Fiscal Authority</a:t>
            </a:r>
          </a:p>
          <a:p>
            <a:pPr marL="1435100" indent="-1257300">
              <a:buNone/>
            </a:pPr>
            <a:r>
              <a:rPr lang="en-US" sz="2400" b="1" dirty="0">
                <a:solidFill>
                  <a:srgbClr val="0070C0"/>
                </a:solidFill>
              </a:rPr>
              <a:t>Section 8:  Additional Position Demands</a:t>
            </a:r>
          </a:p>
          <a:p>
            <a:pPr marL="509588" indent="-509588">
              <a:buNone/>
            </a:pPr>
            <a:endParaRPr lang="en-US" sz="2400" b="1" dirty="0" smtClean="0">
              <a:solidFill>
                <a:srgbClr val="993300"/>
              </a:solidFill>
            </a:endParaRPr>
          </a:p>
        </p:txBody>
      </p:sp>
      <p:sp>
        <p:nvSpPr>
          <p:cNvPr id="9" name="Content Placeholder 8"/>
          <p:cNvSpPr>
            <a:spLocks noGrp="1"/>
          </p:cNvSpPr>
          <p:nvPr>
            <p:ph sz="half" idx="2"/>
          </p:nvPr>
        </p:nvSpPr>
        <p:spPr>
          <a:xfrm>
            <a:off x="6605677" y="1583511"/>
            <a:ext cx="4704254" cy="1011509"/>
          </a:xfrm>
        </p:spPr>
        <p:txBody>
          <a:bodyPr>
            <a:normAutofit fontScale="77500" lnSpcReduction="20000"/>
          </a:bodyPr>
          <a:lstStyle/>
          <a:p>
            <a:pPr marL="0" indent="0">
              <a:buNone/>
            </a:pPr>
            <a:r>
              <a:rPr lang="en-US" sz="2400" b="1" u="sng" dirty="0" smtClean="0">
                <a:solidFill>
                  <a:srgbClr val="0070C0"/>
                </a:solidFill>
              </a:rPr>
              <a:t>Additional Position Demands:</a:t>
            </a:r>
          </a:p>
          <a:p>
            <a:pPr>
              <a:buClr>
                <a:srgbClr val="0070C0"/>
              </a:buClr>
            </a:pPr>
            <a:r>
              <a:rPr lang="en-US" sz="2100" b="1" dirty="0" smtClean="0">
                <a:solidFill>
                  <a:srgbClr val="0070C0"/>
                </a:solidFill>
              </a:rPr>
              <a:t>Hazardous Working Conditions</a:t>
            </a:r>
            <a:endParaRPr lang="en-US" sz="2100" b="1" dirty="0" smtClean="0">
              <a:solidFill>
                <a:srgbClr val="C00000"/>
              </a:solidFill>
            </a:endParaRPr>
          </a:p>
          <a:p>
            <a:pPr>
              <a:buClr>
                <a:srgbClr val="0070C0"/>
              </a:buClr>
            </a:pPr>
            <a:r>
              <a:rPr lang="en-US" sz="2100" b="1" dirty="0" smtClean="0">
                <a:solidFill>
                  <a:srgbClr val="0070C0"/>
                </a:solidFill>
              </a:rPr>
              <a:t>Other Important Attributes</a:t>
            </a:r>
            <a:endParaRPr lang="en-US" sz="2100" b="1" dirty="0">
              <a:solidFill>
                <a:srgbClr val="0070C0"/>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1" name="Rounded Rectangle 10"/>
          <p:cNvSpPr/>
          <p:nvPr/>
        </p:nvSpPr>
        <p:spPr>
          <a:xfrm>
            <a:off x="863600" y="4929941"/>
            <a:ext cx="4977160" cy="3984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527456" y="2678930"/>
            <a:ext cx="5236666" cy="3725635"/>
          </a:xfrm>
          <a:prstGeom prst="rect">
            <a:avLst/>
          </a:prstGeom>
          <a:ln>
            <a:solidFill>
              <a:srgbClr val="0070C0"/>
            </a:solidFill>
          </a:ln>
        </p:spPr>
        <p:txBody>
          <a:bodyPr wrap="square">
            <a:spAutoFit/>
          </a:bodyPr>
          <a:lstStyle/>
          <a:p>
            <a:pPr>
              <a:lnSpc>
                <a:spcPct val="107000"/>
              </a:lnSpc>
            </a:pP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Describe other position attributes and characteristics that are important to note:</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349885" lvl="0" indent="-342900">
              <a:lnSpc>
                <a:spcPct val="107000"/>
              </a:lnSpc>
              <a:spcBef>
                <a:spcPts val="300"/>
              </a:spcBef>
              <a:spcAft>
                <a:spcPts val="0"/>
              </a:spcAft>
              <a:buFont typeface="Symbol" panose="05050102010706020507" pitchFamily="18" charset="2"/>
              <a:buChar char=""/>
              <a:tabLst>
                <a:tab pos="596900" algn="l"/>
                <a:tab pos="597535" algn="l"/>
              </a:tabLst>
            </a:pP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Demonstrates ability to work in a cooperative manner and maintain positive relationships with</a:t>
            </a:r>
            <a:r>
              <a:rPr lang="en-US" spc="-155"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Organization board of directors, management, staff, and partners from diverse</a:t>
            </a:r>
            <a:r>
              <a:rPr lang="en-US" spc="-155"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backgrounds</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313690" lvl="0" indent="-342900">
              <a:lnSpc>
                <a:spcPct val="107000"/>
              </a:lnSpc>
              <a:spcBef>
                <a:spcPts val="300"/>
              </a:spcBef>
              <a:spcAft>
                <a:spcPts val="0"/>
              </a:spcAft>
              <a:buFont typeface="Symbol" panose="05050102010706020507" pitchFamily="18" charset="2"/>
              <a:buChar char=""/>
              <a:tabLst>
                <a:tab pos="596900" algn="l"/>
                <a:tab pos="597535" algn="l"/>
              </a:tabLst>
            </a:pP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Demonstrated knowledge, experience, and ability to manage projects, using skills and tools to</a:t>
            </a:r>
            <a:r>
              <a:rPr lang="en-US" spc="-15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organize project work involving competing deadlines and to balance</a:t>
            </a:r>
            <a:r>
              <a:rPr lang="en-US" spc="-16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internal and external demands</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tangle 24"/>
          <p:cNvSpPr/>
          <p:nvPr/>
        </p:nvSpPr>
        <p:spPr>
          <a:xfrm>
            <a:off x="3484428" y="993625"/>
            <a:ext cx="2762295" cy="369332"/>
          </a:xfrm>
          <a:prstGeom prst="rect">
            <a:avLst/>
          </a:prstGeom>
        </p:spPr>
        <p:txBody>
          <a:bodyPr wrap="none">
            <a:spAutoFit/>
          </a:bodyPr>
          <a:lstStyle/>
          <a:p>
            <a:pPr>
              <a:spcBef>
                <a:spcPts val="600"/>
              </a:spcBef>
            </a:pPr>
            <a:r>
              <a:rPr lang="en-US" dirty="0">
                <a:solidFill>
                  <a:schemeClr val="bg1"/>
                </a:solidFill>
                <a:latin typeface="Times New Roman" panose="02020603050405020304" pitchFamily="18" charset="0"/>
                <a:ea typeface="Calibri" panose="020F0502020204030204" pitchFamily="34" charset="0"/>
              </a:rPr>
              <a:t>SAMPLE 1      SECTION </a:t>
            </a:r>
            <a:r>
              <a:rPr lang="en-US" dirty="0" smtClean="0">
                <a:solidFill>
                  <a:schemeClr val="bg1"/>
                </a:solidFill>
                <a:latin typeface="Times New Roman" panose="02020603050405020304" pitchFamily="18" charset="0"/>
                <a:ea typeface="Calibri" panose="020F0502020204030204" pitchFamily="34" charset="0"/>
              </a:rPr>
              <a:t>8</a:t>
            </a:r>
            <a:endParaRPr lang="en-US" dirty="0">
              <a:solidFill>
                <a:schemeClr val="bg1"/>
              </a:solidFill>
              <a:latin typeface="Times New Roman" panose="02020603050405020304" pitchFamily="18" charset="0"/>
              <a:ea typeface="Calibri" panose="020F0502020204030204" pitchFamily="34" charset="0"/>
            </a:endParaRPr>
          </a:p>
        </p:txBody>
      </p:sp>
      <p:sp>
        <p:nvSpPr>
          <p:cNvPr id="26" name="Rectangle 25"/>
          <p:cNvSpPr/>
          <p:nvPr/>
        </p:nvSpPr>
        <p:spPr>
          <a:xfrm>
            <a:off x="4039947" y="1437869"/>
            <a:ext cx="1905330" cy="369332"/>
          </a:xfrm>
          <a:prstGeom prst="rect">
            <a:avLst/>
          </a:prstGeom>
        </p:spPr>
        <p:txBody>
          <a:bodyPr wrap="none">
            <a:spAutoFit/>
          </a:bodyPr>
          <a:lstStyle/>
          <a:p>
            <a:pPr marL="114300">
              <a:spcBef>
                <a:spcPts val="600"/>
              </a:spcBef>
            </a:pPr>
            <a:r>
              <a:rPr lang="en-US" b="1" dirty="0">
                <a:solidFill>
                  <a:schemeClr val="bg1"/>
                </a:solidFill>
                <a:latin typeface="Times New Roman" panose="02020603050405020304" pitchFamily="18" charset="0"/>
                <a:ea typeface="Calibri" panose="020F0502020204030204" pitchFamily="34" charset="0"/>
              </a:rPr>
              <a:t>Deputy Director</a:t>
            </a:r>
          </a:p>
        </p:txBody>
      </p:sp>
    </p:spTree>
    <p:extLst>
      <p:ext uri="{BB962C8B-B14F-4D97-AF65-F5344CB8AC3E}">
        <p14:creationId xmlns:p14="http://schemas.microsoft.com/office/powerpoint/2010/main" val="10380526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circle(in)">
                                      <p:cBhvr>
                                        <p:cTn id="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666206" y="1499601"/>
            <a:ext cx="6013994" cy="4240425"/>
          </a:xfrm>
        </p:spPr>
        <p:txBody>
          <a:bodyPr>
            <a:normAutofit fontScale="85000" lnSpcReduction="20000"/>
          </a:bodyPr>
          <a:lstStyle/>
          <a:p>
            <a:pPr marL="509588" indent="-509588">
              <a:buNone/>
            </a:pPr>
            <a:r>
              <a:rPr lang="en-US" sz="2400" b="1" dirty="0" smtClean="0">
                <a:solidFill>
                  <a:srgbClr val="993300"/>
                </a:solidFill>
              </a:rPr>
              <a:t>Q.  How is a PD structured?</a:t>
            </a:r>
          </a:p>
          <a:p>
            <a:pPr marL="509588" indent="-509588">
              <a:buNone/>
            </a:pPr>
            <a:r>
              <a:rPr lang="en-US" sz="2400" b="1" dirty="0" smtClean="0">
                <a:solidFill>
                  <a:srgbClr val="993300"/>
                </a:solidFill>
              </a:rPr>
              <a:t>A.  There are 8 sections:</a:t>
            </a:r>
          </a:p>
          <a:p>
            <a:pPr marL="1435100" indent="-1257300">
              <a:buNone/>
            </a:pPr>
            <a:r>
              <a:rPr lang="en-US" sz="2400" b="1" dirty="0">
                <a:solidFill>
                  <a:srgbClr val="993300"/>
                </a:solidFill>
              </a:rPr>
              <a:t>Section 1:  </a:t>
            </a:r>
            <a:r>
              <a:rPr lang="en-US" sz="2400" b="1" dirty="0" smtClean="0">
                <a:solidFill>
                  <a:srgbClr val="993300"/>
                </a:solidFill>
              </a:rPr>
              <a:t>Incumbent </a:t>
            </a:r>
            <a:r>
              <a:rPr lang="en-US" sz="2400" b="1" dirty="0">
                <a:solidFill>
                  <a:srgbClr val="993300"/>
                </a:solidFill>
              </a:rPr>
              <a:t>and Position Information</a:t>
            </a:r>
          </a:p>
          <a:p>
            <a:pPr marL="1435100" indent="-1257300">
              <a:buNone/>
            </a:pPr>
            <a:r>
              <a:rPr lang="en-US" sz="2400" b="1" dirty="0">
                <a:solidFill>
                  <a:srgbClr val="993300"/>
                </a:solidFill>
              </a:rPr>
              <a:t>Section 2:  </a:t>
            </a:r>
            <a:r>
              <a:rPr lang="en-US" sz="2400" b="1" u="sng" dirty="0">
                <a:solidFill>
                  <a:srgbClr val="993300"/>
                </a:solidFill>
              </a:rPr>
              <a:t>Summary</a:t>
            </a:r>
            <a:r>
              <a:rPr lang="en-US" sz="2400" b="1" dirty="0">
                <a:solidFill>
                  <a:srgbClr val="993300"/>
                </a:solidFill>
              </a:rPr>
              <a:t> of Position </a:t>
            </a:r>
            <a:r>
              <a:rPr lang="en-US" sz="2400" b="1" u="sng" dirty="0">
                <a:solidFill>
                  <a:srgbClr val="993300"/>
                </a:solidFill>
              </a:rPr>
              <a:t>Purpose</a:t>
            </a:r>
          </a:p>
          <a:p>
            <a:pPr marL="1435100" indent="-1257300">
              <a:buNone/>
            </a:pPr>
            <a:r>
              <a:rPr lang="en-US" sz="2400" b="1" dirty="0">
                <a:solidFill>
                  <a:srgbClr val="993300"/>
                </a:solidFill>
              </a:rPr>
              <a:t>Section 3:  Position </a:t>
            </a:r>
            <a:r>
              <a:rPr lang="en-US" sz="2400" b="1" u="sng" dirty="0">
                <a:solidFill>
                  <a:srgbClr val="993300"/>
                </a:solidFill>
              </a:rPr>
              <a:t>Duties in Detail</a:t>
            </a:r>
          </a:p>
          <a:p>
            <a:pPr marL="1435100" indent="-1257300">
              <a:buNone/>
            </a:pPr>
            <a:r>
              <a:rPr lang="en-US" sz="2400" b="1" dirty="0">
                <a:solidFill>
                  <a:srgbClr val="993300"/>
                </a:solidFill>
              </a:rPr>
              <a:t>Section 4:  Knowledge and Expertise </a:t>
            </a:r>
          </a:p>
          <a:p>
            <a:pPr marL="1435100" indent="-1257300">
              <a:buNone/>
            </a:pPr>
            <a:r>
              <a:rPr lang="en-US" sz="2400" b="1" dirty="0">
                <a:solidFill>
                  <a:srgbClr val="993300"/>
                </a:solidFill>
              </a:rPr>
              <a:t>Section 5:  Degree of Independence and </a:t>
            </a:r>
            <a:endParaRPr lang="en-US" sz="2400" b="1" dirty="0" smtClean="0">
              <a:solidFill>
                <a:srgbClr val="993300"/>
              </a:solidFill>
            </a:endParaRPr>
          </a:p>
          <a:p>
            <a:pPr marL="1435100" indent="-1257300">
              <a:spcBef>
                <a:spcPts val="0"/>
              </a:spcBef>
              <a:buNone/>
            </a:pPr>
            <a:r>
              <a:rPr lang="en-US" sz="2400" b="1" dirty="0">
                <a:solidFill>
                  <a:srgbClr val="993300"/>
                </a:solidFill>
              </a:rPr>
              <a:t>	</a:t>
            </a:r>
            <a:r>
              <a:rPr lang="en-US" sz="2400" b="1" dirty="0" smtClean="0">
                <a:solidFill>
                  <a:srgbClr val="993300"/>
                </a:solidFill>
              </a:rPr>
              <a:t>Decision-Making </a:t>
            </a:r>
            <a:r>
              <a:rPr lang="en-US" sz="2400" b="1" dirty="0">
                <a:solidFill>
                  <a:srgbClr val="993300"/>
                </a:solidFill>
              </a:rPr>
              <a:t>Impact</a:t>
            </a:r>
          </a:p>
          <a:p>
            <a:pPr marL="1435100" indent="-1257300">
              <a:buNone/>
            </a:pPr>
            <a:r>
              <a:rPr lang="en-US" sz="2400" b="1" dirty="0">
                <a:solidFill>
                  <a:srgbClr val="993300"/>
                </a:solidFill>
              </a:rPr>
              <a:t>Section 6:  Supervisory Responsibilities</a:t>
            </a:r>
          </a:p>
          <a:p>
            <a:pPr marL="1435100" indent="-1257300">
              <a:buNone/>
            </a:pPr>
            <a:r>
              <a:rPr lang="en-US" sz="2400" b="1" dirty="0">
                <a:solidFill>
                  <a:srgbClr val="993300"/>
                </a:solidFill>
              </a:rPr>
              <a:t>Section 7:   Fiscal Authority</a:t>
            </a:r>
          </a:p>
          <a:p>
            <a:pPr marL="1435100" indent="-1257300">
              <a:buNone/>
            </a:pPr>
            <a:r>
              <a:rPr lang="en-US" sz="2400" b="1" dirty="0">
                <a:solidFill>
                  <a:srgbClr val="0070C0"/>
                </a:solidFill>
              </a:rPr>
              <a:t>Section 8:  Additional Position Demands</a:t>
            </a:r>
          </a:p>
          <a:p>
            <a:pPr marL="509588" indent="-509588">
              <a:buNone/>
            </a:pPr>
            <a:endParaRPr lang="en-US" sz="2400" b="1" dirty="0" smtClean="0">
              <a:solidFill>
                <a:srgbClr val="993300"/>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1" name="Rounded Rectangle 10"/>
          <p:cNvSpPr/>
          <p:nvPr/>
        </p:nvSpPr>
        <p:spPr>
          <a:xfrm>
            <a:off x="863600" y="4929941"/>
            <a:ext cx="4977160" cy="398475"/>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414395" y="966822"/>
            <a:ext cx="5424686" cy="5723233"/>
          </a:xfrm>
          <a:prstGeom prst="rect">
            <a:avLst/>
          </a:prstGeom>
          <a:ln>
            <a:solidFill>
              <a:srgbClr val="0070C0"/>
            </a:solidFill>
          </a:ln>
        </p:spPr>
        <p:txBody>
          <a:bodyPr wrap="square">
            <a:spAutoFit/>
          </a:bodyPr>
          <a:lstStyle/>
          <a:p>
            <a:pPr>
              <a:lnSpc>
                <a:spcPct val="107000"/>
              </a:lnSpc>
            </a:pP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Describe any hazardous working </a:t>
            </a: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conditions</a:t>
            </a:r>
          </a:p>
          <a:p>
            <a:pPr marL="285750" indent="-285750">
              <a:lnSpc>
                <a:spcPct val="107000"/>
              </a:lnSpc>
              <a:buFont typeface="Arial" panose="020B0604020202020204" pitchFamily="34" charset="0"/>
              <a:buChar char="•"/>
            </a:pP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Frequently involves sedentary work.  Onsite event work requires exerting up to 30 pounds of force and a negligible amount of force to lift, carry, push, pull, or otherwise move objects.  Often  requires walking or moving about to accomplish tasks. Often requires standing and sitting for sustained periods of </a:t>
            </a: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time. Occasionally </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requires ascending or descending stairs or ramps using legs, feet, arms, and hands. Occasionally requires stooping, which entails the use of the lower extremities and back muscles. Infrequently requires crouching.</a:t>
            </a:r>
          </a:p>
          <a:p>
            <a:pPr>
              <a:lnSpc>
                <a:spcPct val="107000"/>
              </a:lnSpc>
            </a:pP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Describe </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other position attributes and characteristics that are important to note</a:t>
            </a:r>
            <a:r>
              <a:rPr lang="en-US"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nSpc>
                <a:spcPct val="107000"/>
              </a:lnSpc>
              <a:buFont typeface="Arial" panose="020B0604020202020204" pitchFamily="34" charset="0"/>
              <a:buChar char="•"/>
            </a:pP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Frequently subject to inside environmental conditions which provide protection from weather conditions, but not necessarily from temperature changes, and is occasionally subject to outside environmental conditions.</a:t>
            </a:r>
          </a:p>
        </p:txBody>
      </p:sp>
      <p:sp>
        <p:nvSpPr>
          <p:cNvPr id="25" name="Rectangle 24"/>
          <p:cNvSpPr/>
          <p:nvPr/>
        </p:nvSpPr>
        <p:spPr>
          <a:xfrm>
            <a:off x="3484428" y="993625"/>
            <a:ext cx="2762295" cy="369332"/>
          </a:xfrm>
          <a:prstGeom prst="rect">
            <a:avLst/>
          </a:prstGeom>
        </p:spPr>
        <p:txBody>
          <a:bodyPr wrap="none">
            <a:spAutoFit/>
          </a:bodyPr>
          <a:lstStyle/>
          <a:p>
            <a:pPr>
              <a:spcBef>
                <a:spcPts val="600"/>
              </a:spcBef>
            </a:pPr>
            <a:r>
              <a:rPr lang="en-US" dirty="0">
                <a:solidFill>
                  <a:schemeClr val="bg1"/>
                </a:solidFill>
                <a:latin typeface="Times New Roman" panose="02020603050405020304" pitchFamily="18" charset="0"/>
                <a:ea typeface="Calibri" panose="020F0502020204030204" pitchFamily="34" charset="0"/>
              </a:rPr>
              <a:t>SAMPLE </a:t>
            </a:r>
            <a:r>
              <a:rPr lang="en-US" dirty="0" smtClean="0">
                <a:solidFill>
                  <a:schemeClr val="bg1"/>
                </a:solidFill>
                <a:latin typeface="Times New Roman" panose="02020603050405020304" pitchFamily="18" charset="0"/>
                <a:ea typeface="Calibri" panose="020F0502020204030204" pitchFamily="34" charset="0"/>
              </a:rPr>
              <a:t>2      </a:t>
            </a:r>
            <a:r>
              <a:rPr lang="en-US" dirty="0">
                <a:solidFill>
                  <a:schemeClr val="bg1"/>
                </a:solidFill>
                <a:latin typeface="Times New Roman" panose="02020603050405020304" pitchFamily="18" charset="0"/>
                <a:ea typeface="Calibri" panose="020F0502020204030204" pitchFamily="34" charset="0"/>
              </a:rPr>
              <a:t>SECTION </a:t>
            </a:r>
            <a:r>
              <a:rPr lang="en-US" dirty="0" smtClean="0">
                <a:solidFill>
                  <a:schemeClr val="bg1"/>
                </a:solidFill>
                <a:latin typeface="Times New Roman" panose="02020603050405020304" pitchFamily="18" charset="0"/>
                <a:ea typeface="Calibri" panose="020F0502020204030204" pitchFamily="34" charset="0"/>
              </a:rPr>
              <a:t>8</a:t>
            </a:r>
            <a:endParaRPr lang="en-US" dirty="0">
              <a:solidFill>
                <a:schemeClr val="bg1"/>
              </a:solidFill>
              <a:latin typeface="Times New Roman" panose="02020603050405020304" pitchFamily="18" charset="0"/>
              <a:ea typeface="Calibri" panose="020F0502020204030204" pitchFamily="34" charset="0"/>
            </a:endParaRPr>
          </a:p>
        </p:txBody>
      </p:sp>
      <p:sp>
        <p:nvSpPr>
          <p:cNvPr id="15" name="Rectangle 14"/>
          <p:cNvSpPr/>
          <p:nvPr/>
        </p:nvSpPr>
        <p:spPr>
          <a:xfrm>
            <a:off x="3905748" y="1326080"/>
            <a:ext cx="2225929" cy="646331"/>
          </a:xfrm>
          <a:prstGeom prst="rect">
            <a:avLst/>
          </a:prstGeom>
        </p:spPr>
        <p:txBody>
          <a:bodyPr wrap="none">
            <a:spAutoFit/>
          </a:bodyPr>
          <a:lstStyle/>
          <a:p>
            <a:pPr marL="114300" algn="ctr"/>
            <a:r>
              <a:rPr lang="en-US" b="1" dirty="0">
                <a:solidFill>
                  <a:schemeClr val="bg1"/>
                </a:solidFill>
                <a:latin typeface="Times New Roman" panose="02020603050405020304" pitchFamily="18" charset="0"/>
                <a:ea typeface="Calibri" panose="020F0502020204030204" pitchFamily="34" charset="0"/>
              </a:rPr>
              <a:t>Project and Events </a:t>
            </a:r>
            <a:endParaRPr lang="en-US" b="1" dirty="0" smtClean="0">
              <a:solidFill>
                <a:schemeClr val="bg1"/>
              </a:solidFill>
              <a:latin typeface="Times New Roman" panose="02020603050405020304" pitchFamily="18" charset="0"/>
              <a:ea typeface="Calibri" panose="020F0502020204030204" pitchFamily="34" charset="0"/>
            </a:endParaRPr>
          </a:p>
          <a:p>
            <a:pPr marL="114300" algn="ctr"/>
            <a:r>
              <a:rPr lang="en-US" b="1" dirty="0" smtClean="0">
                <a:solidFill>
                  <a:schemeClr val="bg1"/>
                </a:solidFill>
                <a:latin typeface="Times New Roman" panose="02020603050405020304" pitchFamily="18" charset="0"/>
                <a:ea typeface="Calibri" panose="020F0502020204030204" pitchFamily="34" charset="0"/>
              </a:rPr>
              <a:t>Coordinator</a:t>
            </a:r>
            <a:endParaRPr lang="en-US" b="1" dirty="0">
              <a:solidFill>
                <a:schemeClr val="bg1"/>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6565658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3" name="Subtitle 2"/>
          <p:cNvSpPr>
            <a:spLocks noGrp="1"/>
          </p:cNvSpPr>
          <p:nvPr>
            <p:ph sz="half" idx="1"/>
          </p:nvPr>
        </p:nvSpPr>
        <p:spPr>
          <a:xfrm>
            <a:off x="666206" y="1499601"/>
            <a:ext cx="6013994" cy="4240425"/>
          </a:xfrm>
        </p:spPr>
        <p:txBody>
          <a:bodyPr>
            <a:normAutofit fontScale="85000" lnSpcReduction="20000"/>
          </a:bodyPr>
          <a:lstStyle/>
          <a:p>
            <a:pPr marL="509588" indent="-509588">
              <a:buNone/>
            </a:pPr>
            <a:r>
              <a:rPr lang="en-US" sz="2400" b="1" dirty="0" smtClean="0">
                <a:solidFill>
                  <a:srgbClr val="993300"/>
                </a:solidFill>
              </a:rPr>
              <a:t>Q.  How is a PD structured?</a:t>
            </a:r>
          </a:p>
          <a:p>
            <a:pPr marL="509588" indent="-509588">
              <a:buNone/>
            </a:pPr>
            <a:r>
              <a:rPr lang="en-US" sz="2400" b="1" dirty="0" smtClean="0">
                <a:solidFill>
                  <a:srgbClr val="993300"/>
                </a:solidFill>
              </a:rPr>
              <a:t>A.  There are 8 sections:</a:t>
            </a:r>
          </a:p>
          <a:p>
            <a:pPr marL="1435100" indent="-1257300">
              <a:buNone/>
            </a:pPr>
            <a:r>
              <a:rPr lang="en-US" sz="2400" b="1" dirty="0">
                <a:solidFill>
                  <a:srgbClr val="0070C0"/>
                </a:solidFill>
              </a:rPr>
              <a:t>Section 1:  </a:t>
            </a:r>
            <a:r>
              <a:rPr lang="en-US" sz="2400" b="1" dirty="0" smtClean="0">
                <a:solidFill>
                  <a:srgbClr val="0070C0"/>
                </a:solidFill>
              </a:rPr>
              <a:t>Incumbent </a:t>
            </a:r>
            <a:r>
              <a:rPr lang="en-US" sz="2400" b="1" dirty="0">
                <a:solidFill>
                  <a:srgbClr val="0070C0"/>
                </a:solidFill>
              </a:rPr>
              <a:t>and Position Information</a:t>
            </a:r>
          </a:p>
          <a:p>
            <a:pPr marL="1435100" indent="-1257300">
              <a:buNone/>
            </a:pPr>
            <a:r>
              <a:rPr lang="en-US" sz="2400" b="1" dirty="0">
                <a:solidFill>
                  <a:srgbClr val="0070C0"/>
                </a:solidFill>
              </a:rPr>
              <a:t>Section 2:  </a:t>
            </a:r>
            <a:r>
              <a:rPr lang="en-US" sz="2400" b="1" u="sng" dirty="0">
                <a:solidFill>
                  <a:srgbClr val="0070C0"/>
                </a:solidFill>
              </a:rPr>
              <a:t>Summary</a:t>
            </a:r>
            <a:r>
              <a:rPr lang="en-US" sz="2400" b="1" dirty="0">
                <a:solidFill>
                  <a:srgbClr val="0070C0"/>
                </a:solidFill>
              </a:rPr>
              <a:t> of Position </a:t>
            </a:r>
            <a:r>
              <a:rPr lang="en-US" sz="2400" b="1" u="sng" dirty="0">
                <a:solidFill>
                  <a:srgbClr val="0070C0"/>
                </a:solidFill>
              </a:rPr>
              <a:t>Purpose</a:t>
            </a:r>
          </a:p>
          <a:p>
            <a:pPr marL="1435100" indent="-1257300">
              <a:buNone/>
            </a:pPr>
            <a:r>
              <a:rPr lang="en-US" sz="2400" b="1" dirty="0">
                <a:solidFill>
                  <a:srgbClr val="993300"/>
                </a:solidFill>
              </a:rPr>
              <a:t>Section 3:  Position </a:t>
            </a:r>
            <a:r>
              <a:rPr lang="en-US" sz="2400" b="1" u="sng" dirty="0">
                <a:solidFill>
                  <a:srgbClr val="993300"/>
                </a:solidFill>
              </a:rPr>
              <a:t>Duties in Detail</a:t>
            </a:r>
          </a:p>
          <a:p>
            <a:pPr marL="1435100" indent="-1257300">
              <a:buNone/>
            </a:pPr>
            <a:r>
              <a:rPr lang="en-US" sz="2400" b="1" dirty="0">
                <a:solidFill>
                  <a:srgbClr val="993300"/>
                </a:solidFill>
              </a:rPr>
              <a:t>Section 4:  Knowledge and Expertise </a:t>
            </a:r>
          </a:p>
          <a:p>
            <a:pPr marL="1435100" indent="-1257300">
              <a:buNone/>
            </a:pPr>
            <a:r>
              <a:rPr lang="en-US" sz="2400" b="1" dirty="0">
                <a:solidFill>
                  <a:srgbClr val="993300"/>
                </a:solidFill>
              </a:rPr>
              <a:t>Section 5:  Degree of Independence and </a:t>
            </a:r>
            <a:endParaRPr lang="en-US" sz="2400" b="1" dirty="0" smtClean="0">
              <a:solidFill>
                <a:srgbClr val="993300"/>
              </a:solidFill>
            </a:endParaRPr>
          </a:p>
          <a:p>
            <a:pPr marL="1435100" indent="-1257300">
              <a:spcBef>
                <a:spcPts val="0"/>
              </a:spcBef>
              <a:buNone/>
            </a:pPr>
            <a:r>
              <a:rPr lang="en-US" sz="2400" b="1" dirty="0">
                <a:solidFill>
                  <a:srgbClr val="993300"/>
                </a:solidFill>
              </a:rPr>
              <a:t>	</a:t>
            </a:r>
            <a:r>
              <a:rPr lang="en-US" sz="2400" b="1" dirty="0" smtClean="0">
                <a:solidFill>
                  <a:srgbClr val="993300"/>
                </a:solidFill>
              </a:rPr>
              <a:t>Decision-Making </a:t>
            </a:r>
            <a:r>
              <a:rPr lang="en-US" sz="2400" b="1" dirty="0">
                <a:solidFill>
                  <a:srgbClr val="993300"/>
                </a:solidFill>
              </a:rPr>
              <a:t>Impact</a:t>
            </a:r>
          </a:p>
          <a:p>
            <a:pPr marL="1435100" indent="-1257300">
              <a:buNone/>
            </a:pPr>
            <a:r>
              <a:rPr lang="en-US" sz="2400" b="1" dirty="0">
                <a:solidFill>
                  <a:srgbClr val="993300"/>
                </a:solidFill>
              </a:rPr>
              <a:t>Section 6:  Supervisory Responsibilities</a:t>
            </a:r>
          </a:p>
          <a:p>
            <a:pPr marL="1435100" indent="-1257300">
              <a:buNone/>
            </a:pPr>
            <a:r>
              <a:rPr lang="en-US" sz="2400" b="1" dirty="0">
                <a:solidFill>
                  <a:srgbClr val="993300"/>
                </a:solidFill>
              </a:rPr>
              <a:t>Section 7:  </a:t>
            </a:r>
            <a:r>
              <a:rPr lang="en-US" sz="2400" b="1" dirty="0" smtClean="0">
                <a:solidFill>
                  <a:srgbClr val="993300"/>
                </a:solidFill>
              </a:rPr>
              <a:t>Fiscal </a:t>
            </a:r>
            <a:r>
              <a:rPr lang="en-US" sz="2400" b="1" dirty="0">
                <a:solidFill>
                  <a:srgbClr val="993300"/>
                </a:solidFill>
              </a:rPr>
              <a:t>Authority</a:t>
            </a:r>
          </a:p>
          <a:p>
            <a:pPr marL="1435100" indent="-1257300">
              <a:buNone/>
            </a:pPr>
            <a:r>
              <a:rPr lang="en-US" sz="2400" b="1" dirty="0">
                <a:solidFill>
                  <a:srgbClr val="993300"/>
                </a:solidFill>
              </a:rPr>
              <a:t>Section 8:  Additional Position Demands</a:t>
            </a:r>
          </a:p>
          <a:p>
            <a:pPr marL="509588" indent="-509588">
              <a:buNone/>
            </a:pPr>
            <a:endParaRPr lang="en-US" sz="2400" b="1" dirty="0" smtClean="0">
              <a:solidFill>
                <a:srgbClr val="993300"/>
              </a:solidFill>
            </a:endParaRPr>
          </a:p>
        </p:txBody>
      </p:sp>
      <p:sp>
        <p:nvSpPr>
          <p:cNvPr id="9" name="Content Placeholder 8"/>
          <p:cNvSpPr>
            <a:spLocks noGrp="1"/>
          </p:cNvSpPr>
          <p:nvPr>
            <p:ph sz="half" idx="2"/>
          </p:nvPr>
        </p:nvSpPr>
        <p:spPr>
          <a:xfrm>
            <a:off x="6819530" y="1499601"/>
            <a:ext cx="4610469" cy="4240425"/>
          </a:xfrm>
        </p:spPr>
        <p:txBody>
          <a:bodyPr>
            <a:normAutofit fontScale="85000" lnSpcReduction="20000"/>
          </a:bodyPr>
          <a:lstStyle/>
          <a:p>
            <a:pPr marL="0" indent="0">
              <a:buNone/>
            </a:pPr>
            <a:r>
              <a:rPr lang="en-US" sz="2400" b="1" dirty="0" smtClean="0">
                <a:solidFill>
                  <a:srgbClr val="0070C0"/>
                </a:solidFill>
              </a:rPr>
              <a:t>Basic information about the position: title, department, supervisor, etc.</a:t>
            </a:r>
          </a:p>
          <a:p>
            <a:pPr marL="0" indent="0">
              <a:buNone/>
            </a:pPr>
            <a:endParaRPr lang="en-US" sz="2400" b="1" dirty="0">
              <a:solidFill>
                <a:srgbClr val="0070C0"/>
              </a:solidFill>
            </a:endParaRPr>
          </a:p>
          <a:p>
            <a:pPr marL="0" indent="0">
              <a:buNone/>
            </a:pPr>
            <a:r>
              <a:rPr lang="en-US" sz="2400" b="1" dirty="0" smtClean="0">
                <a:solidFill>
                  <a:srgbClr val="0070C0"/>
                </a:solidFill>
              </a:rPr>
              <a:t>A narrative </a:t>
            </a:r>
            <a:r>
              <a:rPr lang="en-US" sz="2400" b="1" u="sng" dirty="0" smtClean="0">
                <a:solidFill>
                  <a:srgbClr val="0070C0"/>
                </a:solidFill>
              </a:rPr>
              <a:t>summary</a:t>
            </a:r>
            <a:r>
              <a:rPr lang="en-US" sz="2400" b="1" dirty="0" smtClean="0">
                <a:solidFill>
                  <a:srgbClr val="0070C0"/>
                </a:solidFill>
              </a:rPr>
              <a:t> of the position in </a:t>
            </a:r>
            <a:r>
              <a:rPr lang="en-US" sz="2400" b="1" dirty="0">
                <a:solidFill>
                  <a:srgbClr val="0070C0"/>
                </a:solidFill>
              </a:rPr>
              <a:t>context of its department/college mission and </a:t>
            </a:r>
            <a:r>
              <a:rPr lang="en-US" sz="2400" b="1" dirty="0" smtClean="0">
                <a:solidFill>
                  <a:srgbClr val="0070C0"/>
                </a:solidFill>
              </a:rPr>
              <a:t>goals:</a:t>
            </a:r>
          </a:p>
          <a:p>
            <a:pPr marL="457200" indent="-457200">
              <a:buClr>
                <a:srgbClr val="0070C0"/>
              </a:buClr>
              <a:buAutoNum type="arabicPeriod"/>
            </a:pPr>
            <a:r>
              <a:rPr lang="en-US" sz="2400" b="1" dirty="0" smtClean="0">
                <a:solidFill>
                  <a:srgbClr val="0070C0"/>
                </a:solidFill>
              </a:rPr>
              <a:t>Why position </a:t>
            </a:r>
            <a:r>
              <a:rPr lang="en-US" sz="2400" b="1" u="sng" dirty="0" smtClean="0">
                <a:solidFill>
                  <a:srgbClr val="0070C0"/>
                </a:solidFill>
              </a:rPr>
              <a:t>exists</a:t>
            </a:r>
            <a:r>
              <a:rPr lang="en-US" sz="2400" b="1" dirty="0" smtClean="0">
                <a:solidFill>
                  <a:srgbClr val="0070C0"/>
                </a:solidFill>
              </a:rPr>
              <a:t>;</a:t>
            </a:r>
          </a:p>
          <a:p>
            <a:pPr marL="457200" indent="-457200">
              <a:buClr>
                <a:srgbClr val="0070C0"/>
              </a:buClr>
              <a:buAutoNum type="arabicPeriod"/>
            </a:pPr>
            <a:r>
              <a:rPr lang="en-US" sz="2400" b="1" dirty="0" smtClean="0">
                <a:solidFill>
                  <a:srgbClr val="0070C0"/>
                </a:solidFill>
              </a:rPr>
              <a:t>What </a:t>
            </a:r>
            <a:r>
              <a:rPr lang="en-US" sz="2400" b="1" u="sng" dirty="0" smtClean="0">
                <a:solidFill>
                  <a:srgbClr val="0070C0"/>
                </a:solidFill>
              </a:rPr>
              <a:t>activities</a:t>
            </a:r>
            <a:r>
              <a:rPr lang="en-US" sz="2400" b="1" dirty="0" smtClean="0">
                <a:solidFill>
                  <a:srgbClr val="0070C0"/>
                </a:solidFill>
              </a:rPr>
              <a:t> it does;</a:t>
            </a:r>
          </a:p>
          <a:p>
            <a:pPr marL="457200" indent="-457200">
              <a:buClr>
                <a:srgbClr val="0070C0"/>
              </a:buClr>
              <a:buAutoNum type="arabicPeriod"/>
            </a:pPr>
            <a:r>
              <a:rPr lang="en-US" sz="2400" b="1" dirty="0" smtClean="0">
                <a:solidFill>
                  <a:srgbClr val="0070C0"/>
                </a:solidFill>
              </a:rPr>
              <a:t>What </a:t>
            </a:r>
            <a:r>
              <a:rPr lang="en-US" sz="2400" b="1" u="sng" dirty="0" smtClean="0">
                <a:solidFill>
                  <a:srgbClr val="0070C0"/>
                </a:solidFill>
              </a:rPr>
              <a:t>outcomes</a:t>
            </a:r>
            <a:r>
              <a:rPr lang="en-US" sz="2400" b="1" dirty="0" smtClean="0">
                <a:solidFill>
                  <a:srgbClr val="0070C0"/>
                </a:solidFill>
              </a:rPr>
              <a:t> it’s responsible for accomplishing.</a:t>
            </a:r>
          </a:p>
          <a:p>
            <a:pPr marL="0" indent="0" algn="ctr">
              <a:buNone/>
            </a:pPr>
            <a:r>
              <a:rPr lang="en-US" sz="2400" b="1" dirty="0" smtClean="0">
                <a:solidFill>
                  <a:srgbClr val="0070C0"/>
                </a:solidFill>
              </a:rPr>
              <a:t>Sample 1</a:t>
            </a:r>
          </a:p>
          <a:p>
            <a:pPr marL="0" indent="0" algn="ctr">
              <a:buNone/>
            </a:pPr>
            <a:r>
              <a:rPr lang="en-US" sz="2400" b="1" dirty="0" smtClean="0">
                <a:solidFill>
                  <a:srgbClr val="0070C0"/>
                </a:solidFill>
              </a:rPr>
              <a:t>Sample 2</a:t>
            </a: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4" name="Rounded Rectangle 3"/>
          <p:cNvSpPr/>
          <p:nvPr/>
        </p:nvSpPr>
        <p:spPr>
          <a:xfrm>
            <a:off x="863600" y="2235200"/>
            <a:ext cx="5727700" cy="317500"/>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863600" y="2626930"/>
            <a:ext cx="4977160" cy="317500"/>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flipV="1">
            <a:off x="6591300" y="1714500"/>
            <a:ext cx="228230" cy="520700"/>
          </a:xfrm>
          <a:prstGeom prst="line">
            <a:avLst/>
          </a:prstGeom>
          <a:ln w="1905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1" idx="3"/>
          </p:cNvCxnSpPr>
          <p:nvPr/>
        </p:nvCxnSpPr>
        <p:spPr>
          <a:xfrm flipV="1">
            <a:off x="5840760" y="2755900"/>
            <a:ext cx="839440" cy="29780"/>
          </a:xfrm>
          <a:prstGeom prst="line">
            <a:avLst/>
          </a:prstGeom>
          <a:ln w="1905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12580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4"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247900"/>
            <a:ext cx="8991600" cy="2603499"/>
          </a:xfrm>
          <a:solidFill>
            <a:schemeClr val="accent1">
              <a:lumMod val="50000"/>
            </a:schemeClr>
          </a:solidFill>
        </p:spPr>
        <p:txBody>
          <a:bodyPr>
            <a:normAutofit fontScale="90000"/>
          </a:bodyPr>
          <a:lstStyle/>
          <a:p>
            <a:pPr>
              <a:spcBef>
                <a:spcPts val="1800"/>
              </a:spcBef>
            </a:pPr>
            <a:r>
              <a:rPr lang="en-US" dirty="0" smtClean="0">
                <a:solidFill>
                  <a:schemeClr val="tx2">
                    <a:lumMod val="20000"/>
                    <a:lumOff val="80000"/>
                  </a:schemeClr>
                </a:solidFill>
              </a:rPr>
              <a:t>Writing High-Quality</a:t>
            </a:r>
            <a:br>
              <a:rPr lang="en-US" dirty="0" smtClean="0">
                <a:solidFill>
                  <a:schemeClr val="tx2">
                    <a:lumMod val="20000"/>
                    <a:lumOff val="80000"/>
                  </a:schemeClr>
                </a:solidFill>
              </a:rPr>
            </a:br>
            <a:r>
              <a:rPr lang="en-US" dirty="0" smtClean="0">
                <a:solidFill>
                  <a:schemeClr val="tx2">
                    <a:lumMod val="20000"/>
                    <a:lumOff val="80000"/>
                  </a:schemeClr>
                </a:solidFill>
              </a:rPr>
              <a:t>AP Position Descriptions</a:t>
            </a:r>
            <a:br>
              <a:rPr lang="en-US" dirty="0" smtClean="0">
                <a:solidFill>
                  <a:schemeClr val="tx2">
                    <a:lumMod val="20000"/>
                    <a:lumOff val="80000"/>
                  </a:schemeClr>
                </a:solidFill>
              </a:rPr>
            </a:br>
            <a:r>
              <a:rPr lang="en-US" dirty="0" smtClean="0">
                <a:solidFill>
                  <a:schemeClr val="tx2">
                    <a:lumMod val="20000"/>
                    <a:lumOff val="80000"/>
                  </a:schemeClr>
                </a:solidFill>
              </a:rPr>
              <a:t/>
            </a:r>
            <a:br>
              <a:rPr lang="en-US" dirty="0" smtClean="0">
                <a:solidFill>
                  <a:schemeClr val="tx2">
                    <a:lumMod val="20000"/>
                    <a:lumOff val="80000"/>
                  </a:schemeClr>
                </a:solidFill>
              </a:rPr>
            </a:br>
            <a:r>
              <a:rPr lang="en-US" sz="5400" dirty="0" smtClean="0">
                <a:solidFill>
                  <a:srgbClr val="92D050"/>
                </a:solidFill>
              </a:rPr>
              <a:t>QUESTIONS?</a:t>
            </a:r>
            <a:endParaRPr lang="en-US" dirty="0">
              <a:solidFill>
                <a:srgbClr val="92D050"/>
              </a:solidFill>
            </a:endParaRPr>
          </a:p>
        </p:txBody>
      </p:sp>
      <p:sp>
        <p:nvSpPr>
          <p:cNvPr id="3" name="Subtitle 2"/>
          <p:cNvSpPr>
            <a:spLocks noGrp="1"/>
          </p:cNvSpPr>
          <p:nvPr>
            <p:ph type="subTitle" idx="1"/>
          </p:nvPr>
        </p:nvSpPr>
        <p:spPr>
          <a:xfrm>
            <a:off x="2695194" y="5029200"/>
            <a:ext cx="6801612" cy="563237"/>
          </a:xfrm>
        </p:spPr>
        <p:txBody>
          <a:bodyPr/>
          <a:lstStyle/>
          <a:p>
            <a:r>
              <a:rPr lang="en-US" dirty="0" smtClean="0"/>
              <a:t>Summer 2018</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0675" y="1083826"/>
            <a:ext cx="1390650" cy="895350"/>
          </a:xfrm>
          <a:prstGeom prst="rect">
            <a:avLst/>
          </a:prstGeom>
          <a:ln w="15875">
            <a:solidFill>
              <a:srgbClr val="0033CC"/>
            </a:solidFill>
          </a:ln>
        </p:spPr>
      </p:pic>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01068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787400" y="1305340"/>
            <a:ext cx="5740400" cy="4939814"/>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1  </a:t>
            </a:r>
            <a:r>
              <a:rPr lang="en-US" sz="2000" dirty="0" smtClean="0">
                <a:solidFill>
                  <a:schemeClr val="bg1"/>
                </a:solidFill>
                <a:latin typeface="Times New Roman" panose="02020603050405020304" pitchFamily="18" charset="0"/>
                <a:ea typeface="Calibri" panose="020F0502020204030204" pitchFamily="34" charset="0"/>
              </a:rPr>
              <a:t>    SECTION 2</a:t>
            </a:r>
          </a:p>
          <a:p>
            <a:pPr>
              <a:spcBef>
                <a:spcPts val="600"/>
              </a:spcBef>
            </a:pPr>
            <a:r>
              <a:rPr lang="en-US" sz="2000" b="1" u="sng" dirty="0" smtClean="0">
                <a:solidFill>
                  <a:srgbClr val="095709"/>
                </a:solidFill>
                <a:latin typeface="Times New Roman" panose="02020603050405020304" pitchFamily="18" charset="0"/>
                <a:ea typeface="Calibri" panose="020F0502020204030204" pitchFamily="34" charset="0"/>
              </a:rPr>
              <a:t>PURPOSE</a:t>
            </a:r>
            <a:r>
              <a:rPr lang="en-US" sz="2000" u="sng" dirty="0" smtClean="0">
                <a:solidFill>
                  <a:srgbClr val="095709"/>
                </a:solidFill>
                <a:latin typeface="Times New Roman" panose="02020603050405020304" pitchFamily="18" charset="0"/>
                <a:ea typeface="Calibri" panose="020F0502020204030204" pitchFamily="34" charset="0"/>
              </a:rPr>
              <a:t> </a:t>
            </a:r>
            <a:r>
              <a:rPr lang="en-US" sz="2000" u="sng" dirty="0">
                <a:solidFill>
                  <a:srgbClr val="095709"/>
                </a:solidFill>
                <a:latin typeface="Times New Roman" panose="02020603050405020304" pitchFamily="18" charset="0"/>
                <a:ea typeface="Calibri" panose="020F0502020204030204" pitchFamily="34" charset="0"/>
              </a:rPr>
              <a:t>that </a:t>
            </a:r>
            <a:r>
              <a:rPr lang="en-US" sz="2000" b="1" u="wavyDbl" dirty="0">
                <a:solidFill>
                  <a:srgbClr val="095709"/>
                </a:solidFill>
                <a:latin typeface="Times New Roman" panose="02020603050405020304" pitchFamily="18" charset="0"/>
                <a:ea typeface="Calibri" panose="020F0502020204030204" pitchFamily="34" charset="0"/>
              </a:rPr>
              <a:t>this</a:t>
            </a:r>
            <a:r>
              <a:rPr lang="en-US" sz="2000" u="sng" dirty="0">
                <a:solidFill>
                  <a:srgbClr val="095709"/>
                </a:solidFill>
                <a:latin typeface="Times New Roman" panose="02020603050405020304" pitchFamily="18" charset="0"/>
                <a:ea typeface="Calibri" panose="020F0502020204030204" pitchFamily="34" charset="0"/>
              </a:rPr>
              <a:t> position exists:</a:t>
            </a:r>
            <a:endParaRPr lang="en-US" sz="2000" u="sng" dirty="0" smtClean="0">
              <a:solidFill>
                <a:srgbClr val="095709"/>
              </a:solidFill>
              <a:latin typeface="Times New Roman" panose="02020603050405020304" pitchFamily="18" charset="0"/>
              <a:ea typeface="Calibri" panose="020F0502020204030204" pitchFamily="34" charset="0"/>
            </a:endParaRPr>
          </a:p>
          <a:p>
            <a:pPr marL="114300">
              <a:spcBef>
                <a:spcPts val="600"/>
              </a:spcBef>
            </a:pPr>
            <a:r>
              <a:rPr lang="en-US" sz="2000" b="1" dirty="0" smtClean="0">
                <a:solidFill>
                  <a:schemeClr val="bg1"/>
                </a:solidFill>
                <a:latin typeface="Times New Roman" panose="02020603050405020304" pitchFamily="18" charset="0"/>
                <a:ea typeface="Calibri" panose="020F0502020204030204" pitchFamily="34" charset="0"/>
              </a:rPr>
              <a:t>Deputy Director</a:t>
            </a:r>
          </a:p>
          <a:p>
            <a:pPr marL="114300">
              <a:spcBef>
                <a:spcPts val="600"/>
              </a:spcBef>
            </a:pPr>
            <a:r>
              <a:rPr lang="en-US" sz="2000" dirty="0" smtClean="0">
                <a:solidFill>
                  <a:schemeClr val="bg1"/>
                </a:solidFill>
                <a:latin typeface="Times New Roman" panose="02020603050405020304" pitchFamily="18" charset="0"/>
                <a:ea typeface="Calibri" panose="020F0502020204030204" pitchFamily="34" charset="0"/>
              </a:rPr>
              <a:t>The </a:t>
            </a:r>
            <a:r>
              <a:rPr lang="en-US" sz="2000" dirty="0">
                <a:solidFill>
                  <a:schemeClr val="bg1"/>
                </a:solidFill>
                <a:latin typeface="Times New Roman" panose="02020603050405020304" pitchFamily="18" charset="0"/>
                <a:ea typeface="Calibri" panose="020F0502020204030204" pitchFamily="34" charset="0"/>
              </a:rPr>
              <a:t>deputy director has </a:t>
            </a:r>
            <a:r>
              <a:rPr lang="en-US" sz="2000" b="1" dirty="0">
                <a:solidFill>
                  <a:srgbClr val="993300"/>
                </a:solidFill>
                <a:latin typeface="Times New Roman" panose="02020603050405020304" pitchFamily="18" charset="0"/>
                <a:ea typeface="Calibri" panose="020F0502020204030204" pitchFamily="34" charset="0"/>
              </a:rPr>
              <a:t>overall responsibility</a:t>
            </a:r>
            <a:r>
              <a:rPr lang="en-US" sz="2000" dirty="0">
                <a:solidFill>
                  <a:srgbClr val="993300"/>
                </a:solidFill>
                <a:latin typeface="Times New Roman" panose="02020603050405020304" pitchFamily="18" charset="0"/>
                <a:ea typeface="Calibri" panose="020F0502020204030204" pitchFamily="34" charset="0"/>
              </a:rPr>
              <a:t> </a:t>
            </a:r>
            <a:r>
              <a:rPr lang="en-US" sz="2000" dirty="0">
                <a:solidFill>
                  <a:schemeClr val="bg1"/>
                </a:solidFill>
                <a:latin typeface="Times New Roman" panose="02020603050405020304" pitchFamily="18" charset="0"/>
                <a:ea typeface="Calibri" panose="020F0502020204030204" pitchFamily="34" charset="0"/>
              </a:rPr>
              <a:t>for the </a:t>
            </a:r>
            <a:r>
              <a:rPr lang="en-US" sz="2000" b="1" dirty="0">
                <a:solidFill>
                  <a:srgbClr val="993300"/>
                </a:solidFill>
                <a:latin typeface="Times New Roman" panose="02020603050405020304" pitchFamily="18" charset="0"/>
                <a:ea typeface="Calibri" panose="020F0502020204030204" pitchFamily="34" charset="0"/>
              </a:rPr>
              <a:t>management and control</a:t>
            </a:r>
            <a:r>
              <a:rPr lang="en-US" sz="2000" dirty="0">
                <a:solidFill>
                  <a:schemeClr val="bg1"/>
                </a:solidFill>
                <a:latin typeface="Times New Roman" panose="02020603050405020304" pitchFamily="18" charset="0"/>
                <a:ea typeface="Calibri" panose="020F0502020204030204" pitchFamily="34" charset="0"/>
              </a:rPr>
              <a:t> of all aspects of Organization’s operations. </a:t>
            </a:r>
            <a:r>
              <a:rPr lang="en-US" sz="2000" b="1" dirty="0">
                <a:solidFill>
                  <a:srgbClr val="7030A0"/>
                </a:solidFill>
                <a:latin typeface="Times New Roman" panose="02020603050405020304" pitchFamily="18" charset="0"/>
                <a:ea typeface="Calibri" panose="020F0502020204030204" pitchFamily="34" charset="0"/>
              </a:rPr>
              <a:t>Reporting to</a:t>
            </a:r>
            <a:r>
              <a:rPr lang="en-US" sz="2000" dirty="0">
                <a:solidFill>
                  <a:schemeClr val="bg1"/>
                </a:solidFill>
                <a:latin typeface="Times New Roman" panose="02020603050405020304" pitchFamily="18" charset="0"/>
                <a:ea typeface="Calibri" panose="020F0502020204030204" pitchFamily="34" charset="0"/>
              </a:rPr>
              <a:t> the </a:t>
            </a:r>
            <a:r>
              <a:rPr lang="en-US" sz="2000" b="1" dirty="0">
                <a:solidFill>
                  <a:srgbClr val="7030A0"/>
                </a:solidFill>
                <a:latin typeface="Times New Roman" panose="02020603050405020304" pitchFamily="18" charset="0"/>
                <a:ea typeface="Calibri" panose="020F0502020204030204" pitchFamily="34" charset="0"/>
              </a:rPr>
              <a:t>executive director</a:t>
            </a:r>
            <a:r>
              <a:rPr lang="en-US" sz="2000" dirty="0">
                <a:solidFill>
                  <a:schemeClr val="bg1"/>
                </a:solidFill>
                <a:latin typeface="Times New Roman" panose="02020603050405020304" pitchFamily="18" charset="0"/>
                <a:ea typeface="Calibri" panose="020F0502020204030204" pitchFamily="34" charset="0"/>
              </a:rPr>
              <a:t>, the deputy director </a:t>
            </a:r>
            <a:r>
              <a:rPr lang="en-US" sz="2000" b="1" dirty="0">
                <a:solidFill>
                  <a:srgbClr val="FF0000"/>
                </a:solidFill>
                <a:latin typeface="Times New Roman" panose="02020603050405020304" pitchFamily="18" charset="0"/>
                <a:ea typeface="Calibri" panose="020F0502020204030204" pitchFamily="34" charset="0"/>
              </a:rPr>
              <a:t>builds and maintains</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0070C0"/>
                </a:solidFill>
                <a:latin typeface="Times New Roman" panose="02020603050405020304" pitchFamily="18" charset="0"/>
                <a:ea typeface="Calibri" panose="020F0502020204030204" pitchFamily="34" charset="0"/>
              </a:rPr>
              <a:t>organizational infrastructure</a:t>
            </a:r>
            <a:r>
              <a:rPr lang="en-US" sz="2000" dirty="0">
                <a:solidFill>
                  <a:schemeClr val="bg1"/>
                </a:solidFill>
                <a:latin typeface="Times New Roman" panose="02020603050405020304" pitchFamily="18" charset="0"/>
                <a:ea typeface="Calibri" panose="020F0502020204030204" pitchFamily="34" charset="0"/>
              </a:rPr>
              <a:t> to </a:t>
            </a:r>
            <a:r>
              <a:rPr lang="en-US" sz="2000" b="1" dirty="0">
                <a:solidFill>
                  <a:srgbClr val="FF0000"/>
                </a:solidFill>
                <a:latin typeface="Times New Roman" panose="02020603050405020304" pitchFamily="18" charset="0"/>
                <a:ea typeface="Calibri" panose="020F0502020204030204" pitchFamily="34" charset="0"/>
              </a:rPr>
              <a:t>enable</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0070C0"/>
                </a:solidFill>
                <a:latin typeface="Times New Roman" panose="02020603050405020304" pitchFamily="18" charset="0"/>
                <a:ea typeface="Calibri" panose="020F0502020204030204" pitchFamily="34" charset="0"/>
              </a:rPr>
              <a:t>effective work</a:t>
            </a:r>
            <a:r>
              <a:rPr lang="en-US" sz="2000" dirty="0">
                <a:solidFill>
                  <a:schemeClr val="bg1"/>
                </a:solidFill>
                <a:latin typeface="Times New Roman" panose="02020603050405020304" pitchFamily="18" charset="0"/>
                <a:ea typeface="Calibri" panose="020F0502020204030204" pitchFamily="34" charset="0"/>
              </a:rPr>
              <a:t> and is </a:t>
            </a:r>
            <a:r>
              <a:rPr lang="en-US" sz="2000" b="1" dirty="0">
                <a:solidFill>
                  <a:srgbClr val="FF0000"/>
                </a:solidFill>
                <a:latin typeface="Times New Roman" panose="02020603050405020304" pitchFamily="18" charset="0"/>
                <a:ea typeface="Calibri" panose="020F0502020204030204" pitchFamily="34" charset="0"/>
              </a:rPr>
              <a:t>charged</a:t>
            </a:r>
            <a:r>
              <a:rPr lang="en-US" sz="2000" dirty="0">
                <a:solidFill>
                  <a:schemeClr val="bg1"/>
                </a:solidFill>
                <a:latin typeface="Times New Roman" panose="02020603050405020304" pitchFamily="18" charset="0"/>
                <a:ea typeface="Calibri" panose="020F0502020204030204" pitchFamily="34" charset="0"/>
              </a:rPr>
              <a:t> with day-to-day </a:t>
            </a:r>
            <a:r>
              <a:rPr lang="en-US" sz="2000" b="1" dirty="0">
                <a:solidFill>
                  <a:srgbClr val="FF0000"/>
                </a:solidFill>
                <a:latin typeface="Times New Roman" panose="02020603050405020304" pitchFamily="18" charset="0"/>
                <a:ea typeface="Calibri" panose="020F0502020204030204" pitchFamily="34" charset="0"/>
              </a:rPr>
              <a:t>management</a:t>
            </a:r>
            <a:r>
              <a:rPr lang="en-US" sz="2000" b="1" dirty="0">
                <a:solidFill>
                  <a:srgbClr val="0070C0"/>
                </a:solidFill>
                <a:latin typeface="Times New Roman" panose="02020603050405020304" pitchFamily="18" charset="0"/>
                <a:ea typeface="Calibri" panose="020F0502020204030204" pitchFamily="34" charset="0"/>
              </a:rPr>
              <a:t> </a:t>
            </a:r>
            <a:r>
              <a:rPr lang="en-US" sz="2000" dirty="0">
                <a:solidFill>
                  <a:schemeClr val="bg1"/>
                </a:solidFill>
                <a:latin typeface="Times New Roman" panose="02020603050405020304" pitchFamily="18" charset="0"/>
                <a:ea typeface="Calibri" panose="020F0502020204030204" pitchFamily="34" charset="0"/>
              </a:rPr>
              <a:t>of </a:t>
            </a:r>
            <a:r>
              <a:rPr lang="en-US" sz="2000" b="1" dirty="0">
                <a:solidFill>
                  <a:srgbClr val="0070C0"/>
                </a:solidFill>
                <a:latin typeface="Times New Roman" panose="02020603050405020304" pitchFamily="18" charset="0"/>
                <a:ea typeface="Calibri" panose="020F0502020204030204" pitchFamily="34" charset="0"/>
              </a:rPr>
              <a:t>finance, facilities, information technology, human resources, and events and training functions</a:t>
            </a:r>
            <a:r>
              <a:rPr lang="en-US" sz="2000" dirty="0">
                <a:solidFill>
                  <a:schemeClr val="bg1"/>
                </a:solidFill>
                <a:latin typeface="Times New Roman" panose="02020603050405020304" pitchFamily="18" charset="0"/>
                <a:ea typeface="Calibri" panose="020F0502020204030204" pitchFamily="34" charset="0"/>
              </a:rPr>
              <a:t>. S/he </a:t>
            </a:r>
            <a:r>
              <a:rPr lang="en-US" sz="2000" b="1" dirty="0">
                <a:solidFill>
                  <a:srgbClr val="FF0000"/>
                </a:solidFill>
                <a:latin typeface="Times New Roman" panose="02020603050405020304" pitchFamily="18" charset="0"/>
                <a:ea typeface="Calibri" panose="020F0502020204030204" pitchFamily="34" charset="0"/>
              </a:rPr>
              <a:t>participates</a:t>
            </a:r>
            <a:r>
              <a:rPr lang="en-US" sz="2000" dirty="0">
                <a:solidFill>
                  <a:schemeClr val="bg1"/>
                </a:solidFill>
                <a:latin typeface="Times New Roman" panose="02020603050405020304" pitchFamily="18" charset="0"/>
                <a:ea typeface="Calibri" panose="020F0502020204030204" pitchFamily="34" charset="0"/>
              </a:rPr>
              <a:t> in the </a:t>
            </a:r>
            <a:r>
              <a:rPr lang="en-US" sz="2000" b="1" dirty="0">
                <a:solidFill>
                  <a:srgbClr val="0070C0"/>
                </a:solidFill>
                <a:latin typeface="Times New Roman" panose="02020603050405020304" pitchFamily="18" charset="0"/>
                <a:ea typeface="Calibri" panose="020F0502020204030204" pitchFamily="34" charset="0"/>
              </a:rPr>
              <a:t>development and enforcement of organizational policies and procedures</a:t>
            </a:r>
            <a:r>
              <a:rPr lang="en-US" sz="2000" dirty="0">
                <a:solidFill>
                  <a:schemeClr val="bg1"/>
                </a:solidFill>
                <a:latin typeface="Times New Roman" panose="02020603050405020304" pitchFamily="18" charset="0"/>
                <a:ea typeface="Calibri" panose="020F0502020204030204" pitchFamily="34" charset="0"/>
              </a:rPr>
              <a:t> to </a:t>
            </a:r>
            <a:r>
              <a:rPr lang="en-US" sz="2000" b="1" dirty="0">
                <a:solidFill>
                  <a:srgbClr val="FF0000"/>
                </a:solidFill>
                <a:latin typeface="Times New Roman" panose="02020603050405020304" pitchFamily="18" charset="0"/>
                <a:ea typeface="Calibri" panose="020F0502020204030204" pitchFamily="34" charset="0"/>
              </a:rPr>
              <a:t>maintain</a:t>
            </a:r>
            <a:r>
              <a:rPr lang="en-US" sz="2000" dirty="0">
                <a:solidFill>
                  <a:schemeClr val="bg1"/>
                </a:solidFill>
                <a:latin typeface="Times New Roman" panose="02020603050405020304" pitchFamily="18" charset="0"/>
                <a:ea typeface="Calibri" panose="020F0502020204030204" pitchFamily="34" charset="0"/>
              </a:rPr>
              <a:t> the </a:t>
            </a:r>
            <a:r>
              <a:rPr lang="en-US" sz="2000" b="1" dirty="0">
                <a:solidFill>
                  <a:srgbClr val="0070C0"/>
                </a:solidFill>
                <a:latin typeface="Times New Roman" panose="02020603050405020304" pitchFamily="18" charset="0"/>
                <a:ea typeface="Calibri" panose="020F0502020204030204" pitchFamily="34" charset="0"/>
              </a:rPr>
              <a:t>positive health of the organization</a:t>
            </a:r>
            <a:r>
              <a:rPr lang="en-US" sz="2000" dirty="0">
                <a:solidFill>
                  <a:schemeClr val="bg1"/>
                </a:solidFill>
                <a:latin typeface="Times New Roman" panose="02020603050405020304" pitchFamily="18" charset="0"/>
                <a:ea typeface="Calibri" panose="020F0502020204030204" pitchFamily="34" charset="0"/>
              </a:rPr>
              <a:t>.</a:t>
            </a:r>
            <a:endParaRPr lang="en-US" sz="2000" dirty="0">
              <a:solidFill>
                <a:schemeClr val="bg1"/>
              </a:solidFill>
            </a:endParaRPr>
          </a:p>
        </p:txBody>
      </p:sp>
      <p:sp>
        <p:nvSpPr>
          <p:cNvPr id="17" name="Content Placeholder 8"/>
          <p:cNvSpPr>
            <a:spLocks noGrp="1"/>
          </p:cNvSpPr>
          <p:nvPr>
            <p:ph sz="half" idx="2"/>
          </p:nvPr>
        </p:nvSpPr>
        <p:spPr>
          <a:xfrm>
            <a:off x="6819530" y="1499601"/>
            <a:ext cx="4610469" cy="4240425"/>
          </a:xfrm>
          <a:ln>
            <a:solidFill>
              <a:srgbClr val="993300"/>
            </a:solidFill>
          </a:ln>
        </p:spPr>
        <p:txBody>
          <a:bodyPr>
            <a:normAutofit/>
          </a:bodyPr>
          <a:lstStyle/>
          <a:p>
            <a:pPr marL="0" indent="0" algn="ctr">
              <a:buNone/>
            </a:pPr>
            <a:r>
              <a:rPr lang="en-US" sz="2000" b="1" dirty="0" smtClean="0">
                <a:solidFill>
                  <a:srgbClr val="095709"/>
                </a:solidFill>
              </a:rPr>
              <a:t>Key Components of </a:t>
            </a:r>
            <a:r>
              <a:rPr lang="en-US" sz="2000" b="1" u="sng" dirty="0" smtClean="0">
                <a:solidFill>
                  <a:srgbClr val="095709"/>
                </a:solidFill>
              </a:rPr>
              <a:t>Purpose</a:t>
            </a:r>
          </a:p>
          <a:p>
            <a:pPr marL="0" indent="0">
              <a:buNone/>
            </a:pPr>
            <a:r>
              <a:rPr lang="en-US" sz="2200" b="1" dirty="0" smtClean="0">
                <a:solidFill>
                  <a:srgbClr val="993300"/>
                </a:solidFill>
              </a:rPr>
              <a:t> </a:t>
            </a:r>
            <a:r>
              <a:rPr lang="en-US" sz="2000" b="1" dirty="0" smtClean="0">
                <a:solidFill>
                  <a:srgbClr val="993300"/>
                </a:solidFill>
              </a:rPr>
              <a:t>Big-picture sentence describing role: “management and control”.</a:t>
            </a:r>
            <a:endParaRPr lang="en-US" sz="2000" b="1" dirty="0">
              <a:solidFill>
                <a:srgbClr val="993300"/>
              </a:solidFill>
            </a:endParaRPr>
          </a:p>
          <a:p>
            <a:pPr marL="0" indent="0">
              <a:buNone/>
            </a:pPr>
            <a:r>
              <a:rPr lang="en-US" sz="2000" b="1" dirty="0" smtClean="0">
                <a:solidFill>
                  <a:srgbClr val="7030A0"/>
                </a:solidFill>
              </a:rPr>
              <a:t>University position that guides and oversees this position</a:t>
            </a:r>
          </a:p>
          <a:p>
            <a:pPr marL="0" indent="0">
              <a:spcBef>
                <a:spcPts val="0"/>
              </a:spcBef>
              <a:buNone/>
            </a:pPr>
            <a:endParaRPr lang="en-US" sz="2000" b="1" dirty="0">
              <a:solidFill>
                <a:srgbClr val="7030A0"/>
              </a:solidFill>
            </a:endParaRPr>
          </a:p>
          <a:p>
            <a:pPr marL="0" indent="0">
              <a:spcBef>
                <a:spcPts val="0"/>
              </a:spcBef>
              <a:buNone/>
            </a:pPr>
            <a:endParaRPr lang="en-US" sz="2000" b="1" dirty="0" smtClean="0">
              <a:solidFill>
                <a:srgbClr val="00B050"/>
              </a:solidFill>
            </a:endParaRPr>
          </a:p>
          <a:p>
            <a:pPr marL="0" indent="0">
              <a:spcBef>
                <a:spcPts val="0"/>
              </a:spcBef>
              <a:buNone/>
            </a:pPr>
            <a:r>
              <a:rPr lang="en-US" sz="2000" b="1" dirty="0" smtClean="0">
                <a:solidFill>
                  <a:srgbClr val="FF0000"/>
                </a:solidFill>
              </a:rPr>
              <a:t>Verbs! </a:t>
            </a:r>
            <a:r>
              <a:rPr lang="en-US" sz="2000" b="1" dirty="0">
                <a:solidFill>
                  <a:srgbClr val="FF0000"/>
                </a:solidFill>
              </a:rPr>
              <a:t>d</a:t>
            </a:r>
            <a:r>
              <a:rPr lang="en-US" sz="2000" b="1" dirty="0" smtClean="0">
                <a:solidFill>
                  <a:srgbClr val="FF0000"/>
                </a:solidFill>
              </a:rPr>
              <a:t>escribing “what” Purpose</a:t>
            </a:r>
          </a:p>
          <a:p>
            <a:pPr marL="0" indent="0">
              <a:buNone/>
            </a:pPr>
            <a:endParaRPr lang="en-US" sz="2000" b="1" dirty="0" smtClean="0">
              <a:solidFill>
                <a:srgbClr val="0070C0"/>
              </a:solidFill>
            </a:endParaRPr>
          </a:p>
          <a:p>
            <a:pPr marL="0" indent="0">
              <a:buNone/>
            </a:pPr>
            <a:r>
              <a:rPr lang="en-US" sz="2000" b="1" dirty="0" smtClean="0">
                <a:solidFill>
                  <a:srgbClr val="0070C0"/>
                </a:solidFill>
              </a:rPr>
              <a:t>Focus of work</a:t>
            </a:r>
          </a:p>
        </p:txBody>
      </p:sp>
      <p:cxnSp>
        <p:nvCxnSpPr>
          <p:cNvPr id="18" name="Straight Connector 17"/>
          <p:cNvCxnSpPr/>
          <p:nvPr/>
        </p:nvCxnSpPr>
        <p:spPr>
          <a:xfrm>
            <a:off x="6255605" y="2381250"/>
            <a:ext cx="563925" cy="0"/>
          </a:xfrm>
          <a:prstGeom prst="line">
            <a:avLst/>
          </a:prstGeom>
          <a:ln w="19050">
            <a:solidFill>
              <a:srgbClr val="9933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351240" y="3219450"/>
            <a:ext cx="468290" cy="1905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351240" y="4076700"/>
            <a:ext cx="468290" cy="190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255605" y="4876800"/>
            <a:ext cx="563925" cy="1851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482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ppt_x"/>
                                          </p:val>
                                        </p:tav>
                                        <p:tav tm="100000">
                                          <p:val>
                                            <p:strVal val="#ppt_x"/>
                                          </p:val>
                                        </p:tav>
                                      </p:tavLst>
                                    </p:anim>
                                    <p:anim calcmode="lin" valueType="num">
                                      <p:cBhvr additive="base">
                                        <p:cTn id="20" dur="500" fill="hold"/>
                                        <p:tgtEl>
                                          <p:spTgt spid="35"/>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17">
                                            <p:bg/>
                                          </p:spTgt>
                                        </p:tgtEl>
                                        <p:attrNameLst>
                                          <p:attrName>style.visibility</p:attrName>
                                        </p:attrNameLst>
                                      </p:cBhvr>
                                      <p:to>
                                        <p:strVal val="visible"/>
                                      </p:to>
                                    </p:set>
                                    <p:anim calcmode="lin" valueType="num">
                                      <p:cBhvr additive="base">
                                        <p:cTn id="23" dur="500" fill="hold"/>
                                        <p:tgtEl>
                                          <p:spTgt spid="17">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17">
                                            <p:bg/>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 calcmode="lin" valueType="num">
                                      <p:cBhvr additive="base">
                                        <p:cTn id="2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
                                            <p:txEl>
                                              <p:pRg st="0" end="0"/>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17">
                                            <p:txEl>
                                              <p:pRg st="1" end="1"/>
                                            </p:txEl>
                                          </p:spTgt>
                                        </p:tgtEl>
                                        <p:attrNameLst>
                                          <p:attrName>style.visibility</p:attrName>
                                        </p:attrNameLst>
                                      </p:cBhvr>
                                      <p:to>
                                        <p:strVal val="visible"/>
                                      </p:to>
                                    </p:set>
                                    <p:anim calcmode="lin" valueType="num">
                                      <p:cBhvr additive="base">
                                        <p:cTn id="3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
                                            <p:txEl>
                                              <p:pRg st="1" end="1"/>
                                            </p:txEl>
                                          </p:spTgt>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7">
                                            <p:txEl>
                                              <p:pRg st="2" end="2"/>
                                            </p:txEl>
                                          </p:spTgt>
                                        </p:tgtEl>
                                        <p:attrNameLst>
                                          <p:attrName>style.visibility</p:attrName>
                                        </p:attrNameLst>
                                      </p:cBhvr>
                                      <p:to>
                                        <p:strVal val="visible"/>
                                      </p:to>
                                    </p:set>
                                    <p:anim calcmode="lin" valueType="num">
                                      <p:cBhvr additive="base">
                                        <p:cTn id="35"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
                                            <p:txEl>
                                              <p:pRg st="2" end="2"/>
                                            </p:txEl>
                                          </p:spTgt>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7">
                                            <p:txEl>
                                              <p:pRg st="5" end="5"/>
                                            </p:txEl>
                                          </p:spTgt>
                                        </p:tgtEl>
                                        <p:attrNameLst>
                                          <p:attrName>style.visibility</p:attrName>
                                        </p:attrNameLst>
                                      </p:cBhvr>
                                      <p:to>
                                        <p:strVal val="visible"/>
                                      </p:to>
                                    </p:set>
                                    <p:anim calcmode="lin" valueType="num">
                                      <p:cBhvr additive="base">
                                        <p:cTn id="39" dur="500" fill="hold"/>
                                        <p:tgtEl>
                                          <p:spTgt spid="17">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7">
                                            <p:txEl>
                                              <p:pRg st="5" end="5"/>
                                            </p:txEl>
                                          </p:spTgt>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17">
                                            <p:txEl>
                                              <p:pRg st="7" end="7"/>
                                            </p:txEl>
                                          </p:spTgt>
                                        </p:tgtEl>
                                        <p:attrNameLst>
                                          <p:attrName>style.visibility</p:attrName>
                                        </p:attrNameLst>
                                      </p:cBhvr>
                                      <p:to>
                                        <p:strVal val="visible"/>
                                      </p:to>
                                    </p:set>
                                    <p:anim calcmode="lin" valueType="num">
                                      <p:cBhvr additive="base">
                                        <p:cTn id="43" dur="500" fill="hold"/>
                                        <p:tgtEl>
                                          <p:spTgt spid="1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779532" y="1021657"/>
            <a:ext cx="5740400" cy="5555367"/>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1  </a:t>
            </a:r>
            <a:r>
              <a:rPr lang="en-US" sz="2000" dirty="0" smtClean="0">
                <a:solidFill>
                  <a:schemeClr val="bg1"/>
                </a:solidFill>
                <a:latin typeface="Times New Roman" panose="02020603050405020304" pitchFamily="18" charset="0"/>
                <a:ea typeface="Calibri" panose="020F0502020204030204" pitchFamily="34" charset="0"/>
              </a:rPr>
              <a:t>    SECTION 2</a:t>
            </a:r>
          </a:p>
          <a:p>
            <a:pPr>
              <a:spcBef>
                <a:spcPts val="600"/>
              </a:spcBef>
            </a:pPr>
            <a:r>
              <a:rPr lang="en-US" sz="2000" b="1" u="sng" dirty="0">
                <a:solidFill>
                  <a:srgbClr val="3366FF"/>
                </a:solidFill>
                <a:latin typeface="Times New Roman" panose="02020603050405020304" pitchFamily="18" charset="0"/>
                <a:ea typeface="Calibri" panose="020F0502020204030204" pitchFamily="34" charset="0"/>
              </a:rPr>
              <a:t>Summarize the primary </a:t>
            </a:r>
            <a:r>
              <a:rPr lang="en-US" sz="2000" b="1" u="sng" dirty="0" smtClean="0">
                <a:solidFill>
                  <a:srgbClr val="3366FF"/>
                </a:solidFill>
                <a:latin typeface="Times New Roman" panose="02020603050405020304" pitchFamily="18" charset="0"/>
                <a:ea typeface="Calibri" panose="020F0502020204030204" pitchFamily="34" charset="0"/>
              </a:rPr>
              <a:t>ACTIVITIES for which the </a:t>
            </a:r>
            <a:r>
              <a:rPr lang="en-US" sz="2000" b="1" u="sng" dirty="0">
                <a:solidFill>
                  <a:srgbClr val="3366FF"/>
                </a:solidFill>
                <a:latin typeface="Times New Roman" panose="02020603050405020304" pitchFamily="18" charset="0"/>
                <a:ea typeface="Calibri" panose="020F0502020204030204" pitchFamily="34" charset="0"/>
              </a:rPr>
              <a:t>position is </a:t>
            </a:r>
            <a:r>
              <a:rPr lang="en-US" sz="2000" b="1" u="sng" dirty="0" smtClean="0">
                <a:solidFill>
                  <a:srgbClr val="3366FF"/>
                </a:solidFill>
                <a:latin typeface="Times New Roman" panose="02020603050405020304" pitchFamily="18" charset="0"/>
                <a:ea typeface="Calibri" panose="020F0502020204030204" pitchFamily="34" charset="0"/>
              </a:rPr>
              <a:t>responsible:</a:t>
            </a:r>
            <a:endParaRPr lang="en-US" sz="2000" u="sng" dirty="0" smtClean="0">
              <a:solidFill>
                <a:srgbClr val="3366FF"/>
              </a:solidFill>
              <a:latin typeface="Times New Roman" panose="02020603050405020304" pitchFamily="18" charset="0"/>
              <a:ea typeface="Calibri" panose="020F0502020204030204" pitchFamily="34" charset="0"/>
            </a:endParaRPr>
          </a:p>
          <a:p>
            <a:pPr marL="114300">
              <a:spcBef>
                <a:spcPts val="600"/>
              </a:spcBef>
            </a:pPr>
            <a:r>
              <a:rPr lang="en-US" sz="2000" b="1" dirty="0" smtClean="0">
                <a:solidFill>
                  <a:schemeClr val="bg1"/>
                </a:solidFill>
                <a:latin typeface="Times New Roman" panose="02020603050405020304" pitchFamily="18" charset="0"/>
                <a:ea typeface="Calibri" panose="020F0502020204030204" pitchFamily="34" charset="0"/>
              </a:rPr>
              <a:t>Deputy Director</a:t>
            </a:r>
          </a:p>
          <a:p>
            <a:pPr marL="114300">
              <a:spcBef>
                <a:spcPts val="600"/>
              </a:spcBef>
            </a:pPr>
            <a:r>
              <a:rPr lang="en-US" sz="2000" dirty="0">
                <a:solidFill>
                  <a:schemeClr val="bg1"/>
                </a:solidFill>
                <a:latin typeface="Times New Roman" panose="02020603050405020304" pitchFamily="18" charset="0"/>
                <a:ea typeface="Calibri" panose="020F0502020204030204" pitchFamily="34" charset="0"/>
              </a:rPr>
              <a:t>The deputy director actively </a:t>
            </a:r>
            <a:r>
              <a:rPr lang="en-US" sz="2000" b="1" dirty="0">
                <a:solidFill>
                  <a:srgbClr val="FF0000"/>
                </a:solidFill>
                <a:latin typeface="Times New Roman" panose="02020603050405020304" pitchFamily="18" charset="0"/>
                <a:ea typeface="Calibri" panose="020F0502020204030204" pitchFamily="34" charset="0"/>
              </a:rPr>
              <a:t>manages</a:t>
            </a:r>
            <a:r>
              <a:rPr lang="en-US" sz="2000" dirty="0">
                <a:solidFill>
                  <a:schemeClr val="bg1"/>
                </a:solidFill>
                <a:latin typeface="Times New Roman" panose="02020603050405020304" pitchFamily="18" charset="0"/>
                <a:ea typeface="Calibri" panose="020F0502020204030204" pitchFamily="34" charset="0"/>
              </a:rPr>
              <a:t> all </a:t>
            </a:r>
            <a:r>
              <a:rPr lang="en-US" sz="2000" b="1" dirty="0">
                <a:solidFill>
                  <a:srgbClr val="0070C0"/>
                </a:solidFill>
                <a:latin typeface="Times New Roman" panose="02020603050405020304" pitchFamily="18" charset="0"/>
                <a:ea typeface="Calibri" panose="020F0502020204030204" pitchFamily="34" charset="0"/>
              </a:rPr>
              <a:t>operations</a:t>
            </a:r>
            <a:r>
              <a:rPr lang="en-US" sz="2000" dirty="0">
                <a:solidFill>
                  <a:schemeClr val="bg1"/>
                </a:solidFill>
                <a:latin typeface="Times New Roman" panose="02020603050405020304" pitchFamily="18" charset="0"/>
                <a:ea typeface="Calibri" panose="020F0502020204030204" pitchFamily="34" charset="0"/>
              </a:rPr>
              <a:t> and </a:t>
            </a:r>
            <a:r>
              <a:rPr lang="en-US" sz="2000" b="1" dirty="0">
                <a:solidFill>
                  <a:srgbClr val="FF0000"/>
                </a:solidFill>
                <a:latin typeface="Times New Roman" panose="02020603050405020304" pitchFamily="18" charset="0"/>
                <a:ea typeface="Calibri" panose="020F0502020204030204" pitchFamily="34" charset="0"/>
              </a:rPr>
              <a:t>partners</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4B8424"/>
                </a:solidFill>
                <a:latin typeface="Times New Roman" panose="02020603050405020304" pitchFamily="18" charset="0"/>
                <a:ea typeface="Calibri" panose="020F0502020204030204" pitchFamily="34" charset="0"/>
              </a:rPr>
              <a:t>closely</a:t>
            </a:r>
            <a:r>
              <a:rPr lang="en-US" sz="2000" dirty="0">
                <a:solidFill>
                  <a:schemeClr val="bg1"/>
                </a:solidFill>
                <a:latin typeface="Times New Roman" panose="02020603050405020304" pitchFamily="18" charset="0"/>
                <a:ea typeface="Calibri" panose="020F0502020204030204" pitchFamily="34" charset="0"/>
              </a:rPr>
              <a:t> with the executive director to </a:t>
            </a:r>
            <a:r>
              <a:rPr lang="en-US" sz="2000" b="1" dirty="0">
                <a:solidFill>
                  <a:srgbClr val="FF0000"/>
                </a:solidFill>
                <a:latin typeface="Times New Roman" panose="02020603050405020304" pitchFamily="18" charset="0"/>
                <a:ea typeface="Calibri" panose="020F0502020204030204" pitchFamily="34" charset="0"/>
              </a:rPr>
              <a:t>chart</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0070C0"/>
                </a:solidFill>
                <a:latin typeface="Times New Roman" panose="02020603050405020304" pitchFamily="18" charset="0"/>
                <a:ea typeface="Calibri" panose="020F0502020204030204" pitchFamily="34" charset="0"/>
              </a:rPr>
              <a:t>future growth and strategic response</a:t>
            </a:r>
            <a:r>
              <a:rPr lang="en-US" sz="2000" dirty="0">
                <a:solidFill>
                  <a:schemeClr val="bg1"/>
                </a:solidFill>
                <a:latin typeface="Times New Roman" panose="02020603050405020304" pitchFamily="18" charset="0"/>
                <a:ea typeface="Calibri" panose="020F0502020204030204" pitchFamily="34" charset="0"/>
              </a:rPr>
              <a:t> to the </a:t>
            </a:r>
            <a:r>
              <a:rPr lang="en-US" sz="2000" b="1" dirty="0">
                <a:solidFill>
                  <a:srgbClr val="0070C0"/>
                </a:solidFill>
                <a:latin typeface="Times New Roman" panose="02020603050405020304" pitchFamily="18" charset="0"/>
                <a:ea typeface="Calibri" panose="020F0502020204030204" pitchFamily="34" charset="0"/>
              </a:rPr>
              <a:t>demands for the organization’s services</a:t>
            </a:r>
            <a:r>
              <a:rPr lang="en-US" sz="2000" dirty="0">
                <a:solidFill>
                  <a:schemeClr val="bg1"/>
                </a:solidFill>
                <a:latin typeface="Times New Roman" panose="02020603050405020304" pitchFamily="18" charset="0"/>
                <a:ea typeface="Calibri" panose="020F0502020204030204" pitchFamily="34" charset="0"/>
              </a:rPr>
              <a:t> and </a:t>
            </a:r>
            <a:r>
              <a:rPr lang="en-US" sz="2000" b="1" dirty="0">
                <a:solidFill>
                  <a:srgbClr val="FF0000"/>
                </a:solidFill>
                <a:latin typeface="Times New Roman" panose="02020603050405020304" pitchFamily="18" charset="0"/>
                <a:ea typeface="Calibri" panose="020F0502020204030204" pitchFamily="34" charset="0"/>
              </a:rPr>
              <a:t>acts</a:t>
            </a:r>
            <a:r>
              <a:rPr lang="en-US" sz="2000" dirty="0">
                <a:solidFill>
                  <a:schemeClr val="bg1"/>
                </a:solidFill>
                <a:latin typeface="Times New Roman" panose="02020603050405020304" pitchFamily="18" charset="0"/>
                <a:ea typeface="Calibri" panose="020F0502020204030204" pitchFamily="34" charset="0"/>
              </a:rPr>
              <a:t> as </a:t>
            </a:r>
            <a:r>
              <a:rPr lang="en-US" sz="2000" b="1" dirty="0">
                <a:solidFill>
                  <a:srgbClr val="FF0000"/>
                </a:solidFill>
                <a:latin typeface="Times New Roman" panose="02020603050405020304" pitchFamily="18" charset="0"/>
                <a:ea typeface="Calibri" panose="020F0502020204030204" pitchFamily="34" charset="0"/>
              </a:rPr>
              <a:t>backup</a:t>
            </a:r>
            <a:r>
              <a:rPr lang="en-US" sz="2000" dirty="0">
                <a:solidFill>
                  <a:schemeClr val="bg1"/>
                </a:solidFill>
                <a:latin typeface="Times New Roman" panose="02020603050405020304" pitchFamily="18" charset="0"/>
                <a:ea typeface="Calibri" panose="020F0502020204030204" pitchFamily="34" charset="0"/>
              </a:rPr>
              <a:t> to the </a:t>
            </a:r>
            <a:r>
              <a:rPr lang="en-US" sz="2000" b="1" dirty="0">
                <a:solidFill>
                  <a:srgbClr val="0070C0"/>
                </a:solidFill>
                <a:latin typeface="Times New Roman" panose="02020603050405020304" pitchFamily="18" charset="0"/>
                <a:ea typeface="Calibri" panose="020F0502020204030204" pitchFamily="34" charset="0"/>
              </a:rPr>
              <a:t>executive director</a:t>
            </a:r>
            <a:r>
              <a:rPr lang="en-US" sz="2000" dirty="0">
                <a:solidFill>
                  <a:schemeClr val="bg1"/>
                </a:solidFill>
                <a:latin typeface="Times New Roman" panose="02020603050405020304" pitchFamily="18" charset="0"/>
                <a:ea typeface="Calibri" panose="020F0502020204030204" pitchFamily="34" charset="0"/>
              </a:rPr>
              <a:t> when necessary. The deputy director </a:t>
            </a:r>
            <a:r>
              <a:rPr lang="en-US" sz="2000" b="1" dirty="0">
                <a:solidFill>
                  <a:srgbClr val="FF0000"/>
                </a:solidFill>
                <a:latin typeface="Times New Roman" panose="02020603050405020304" pitchFamily="18" charset="0"/>
                <a:ea typeface="Calibri" panose="020F0502020204030204" pitchFamily="34" charset="0"/>
              </a:rPr>
              <a:t>serves as a thought partner</a:t>
            </a:r>
            <a:r>
              <a:rPr lang="en-US" sz="2000" dirty="0">
                <a:solidFill>
                  <a:schemeClr val="bg1"/>
                </a:solidFill>
                <a:latin typeface="Times New Roman" panose="02020603050405020304" pitchFamily="18" charset="0"/>
                <a:ea typeface="Calibri" panose="020F0502020204030204" pitchFamily="34" charset="0"/>
              </a:rPr>
              <a:t> to the </a:t>
            </a:r>
            <a:r>
              <a:rPr lang="en-US" sz="2000" b="1" dirty="0">
                <a:solidFill>
                  <a:srgbClr val="0070C0"/>
                </a:solidFill>
                <a:latin typeface="Times New Roman" panose="02020603050405020304" pitchFamily="18" charset="0"/>
                <a:ea typeface="Calibri" panose="020F0502020204030204" pitchFamily="34" charset="0"/>
              </a:rPr>
              <a:t>executive director</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FF0000"/>
                </a:solidFill>
                <a:latin typeface="Times New Roman" panose="02020603050405020304" pitchFamily="18" charset="0"/>
                <a:ea typeface="Calibri" panose="020F0502020204030204" pitchFamily="34" charset="0"/>
              </a:rPr>
              <a:t>thinking</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993300"/>
                </a:solidFill>
                <a:latin typeface="Times New Roman" panose="02020603050405020304" pitchFamily="18" charset="0"/>
                <a:ea typeface="Calibri" panose="020F0502020204030204" pitchFamily="34" charset="0"/>
              </a:rPr>
              <a:t>broadly</a:t>
            </a:r>
            <a:r>
              <a:rPr lang="en-US" sz="2000" dirty="0">
                <a:solidFill>
                  <a:schemeClr val="bg1"/>
                </a:solidFill>
                <a:latin typeface="Times New Roman" panose="02020603050405020304" pitchFamily="18" charset="0"/>
                <a:ea typeface="Calibri" panose="020F0502020204030204" pitchFamily="34" charset="0"/>
              </a:rPr>
              <a:t> and </a:t>
            </a:r>
            <a:r>
              <a:rPr lang="en-US" sz="2000" b="1" dirty="0">
                <a:solidFill>
                  <a:srgbClr val="4B8424"/>
                </a:solidFill>
                <a:latin typeface="Times New Roman" panose="02020603050405020304" pitchFamily="18" charset="0"/>
                <a:ea typeface="Calibri" panose="020F0502020204030204" pitchFamily="34" charset="0"/>
              </a:rPr>
              <a:t>strategically</a:t>
            </a:r>
            <a:r>
              <a:rPr lang="en-US" sz="2000" dirty="0">
                <a:solidFill>
                  <a:schemeClr val="bg1"/>
                </a:solidFill>
                <a:latin typeface="Times New Roman" panose="02020603050405020304" pitchFamily="18" charset="0"/>
                <a:ea typeface="Calibri" panose="020F0502020204030204" pitchFamily="34" charset="0"/>
              </a:rPr>
              <a:t> about </a:t>
            </a:r>
            <a:r>
              <a:rPr lang="en-US" sz="2000" b="1" dirty="0">
                <a:solidFill>
                  <a:srgbClr val="0070C0"/>
                </a:solidFill>
                <a:latin typeface="Times New Roman" panose="02020603050405020304" pitchFamily="18" charset="0"/>
                <a:ea typeface="Calibri" panose="020F0502020204030204" pitchFamily="34" charset="0"/>
              </a:rPr>
              <a:t>Organization's work</a:t>
            </a:r>
            <a:r>
              <a:rPr lang="en-US" sz="2000" dirty="0">
                <a:solidFill>
                  <a:schemeClr val="bg1"/>
                </a:solidFill>
                <a:latin typeface="Times New Roman" panose="02020603050405020304" pitchFamily="18" charset="0"/>
                <a:ea typeface="Calibri" panose="020F0502020204030204" pitchFamily="34" charset="0"/>
              </a:rPr>
              <a:t>, and is also </a:t>
            </a:r>
            <a:r>
              <a:rPr lang="en-US" sz="2000" b="1" dirty="0">
                <a:solidFill>
                  <a:srgbClr val="4B8424"/>
                </a:solidFill>
                <a:latin typeface="Times New Roman" panose="02020603050405020304" pitchFamily="18" charset="0"/>
                <a:ea typeface="Calibri" panose="020F0502020204030204" pitchFamily="34" charset="0"/>
              </a:rPr>
              <a:t>detail oriented and organized</a:t>
            </a:r>
            <a:r>
              <a:rPr lang="en-US" sz="2000" dirty="0">
                <a:solidFill>
                  <a:schemeClr val="bg1"/>
                </a:solidFill>
                <a:latin typeface="Times New Roman" panose="02020603050405020304" pitchFamily="18" charset="0"/>
                <a:ea typeface="Calibri" panose="020F0502020204030204" pitchFamily="34" charset="0"/>
              </a:rPr>
              <a:t> about the </a:t>
            </a:r>
            <a:r>
              <a:rPr lang="en-US" sz="2000" b="1" dirty="0">
                <a:solidFill>
                  <a:srgbClr val="0070C0"/>
                </a:solidFill>
                <a:latin typeface="Times New Roman" panose="02020603050405020304" pitchFamily="18" charset="0"/>
                <a:ea typeface="Calibri" panose="020F0502020204030204" pitchFamily="34" charset="0"/>
              </a:rPr>
              <a:t>implementation and structures necessary to move vision to reality</a:t>
            </a:r>
            <a:r>
              <a:rPr lang="en-US" sz="2000" dirty="0">
                <a:solidFill>
                  <a:schemeClr val="bg1"/>
                </a:solidFill>
                <a:latin typeface="Times New Roman" panose="02020603050405020304" pitchFamily="18" charset="0"/>
                <a:ea typeface="Calibri" panose="020F0502020204030204" pitchFamily="34" charset="0"/>
              </a:rPr>
              <a:t>. S/he </a:t>
            </a:r>
            <a:r>
              <a:rPr lang="en-US" sz="2000" b="1" dirty="0">
                <a:solidFill>
                  <a:srgbClr val="FF0000"/>
                </a:solidFill>
                <a:latin typeface="Times New Roman" panose="02020603050405020304" pitchFamily="18" charset="0"/>
                <a:ea typeface="Calibri" panose="020F0502020204030204" pitchFamily="34" charset="0"/>
              </a:rPr>
              <a:t>acts as a gap filler, coach, mentor, and bridge builder</a:t>
            </a:r>
            <a:r>
              <a:rPr lang="en-US" sz="2000" dirty="0">
                <a:solidFill>
                  <a:schemeClr val="bg1"/>
                </a:solidFill>
                <a:latin typeface="Times New Roman" panose="02020603050405020304" pitchFamily="18" charset="0"/>
                <a:ea typeface="Calibri" panose="020F0502020204030204" pitchFamily="34" charset="0"/>
              </a:rPr>
              <a:t> for the </a:t>
            </a:r>
            <a:r>
              <a:rPr lang="en-US" sz="2000" b="1" dirty="0">
                <a:solidFill>
                  <a:srgbClr val="0070C0"/>
                </a:solidFill>
                <a:latin typeface="Times New Roman" panose="02020603050405020304" pitchFamily="18" charset="0"/>
                <a:ea typeface="Calibri" panose="020F0502020204030204" pitchFamily="34" charset="0"/>
              </a:rPr>
              <a:t>organization as a whole</a:t>
            </a:r>
            <a:r>
              <a:rPr lang="en-US" sz="2000" dirty="0">
                <a:solidFill>
                  <a:schemeClr val="bg1"/>
                </a:solidFill>
                <a:latin typeface="Times New Roman" panose="02020603050405020304" pitchFamily="18" charset="0"/>
                <a:ea typeface="Calibri" panose="020F0502020204030204" pitchFamily="34" charset="0"/>
              </a:rPr>
              <a:t>.</a:t>
            </a:r>
            <a:endParaRPr lang="en-US" sz="2000" dirty="0">
              <a:solidFill>
                <a:schemeClr val="bg1"/>
              </a:solidFill>
            </a:endParaRPr>
          </a:p>
        </p:txBody>
      </p:sp>
      <p:sp>
        <p:nvSpPr>
          <p:cNvPr id="17" name="Content Placeholder 8"/>
          <p:cNvSpPr>
            <a:spLocks noGrp="1"/>
          </p:cNvSpPr>
          <p:nvPr>
            <p:ph sz="half" idx="2"/>
          </p:nvPr>
        </p:nvSpPr>
        <p:spPr>
          <a:xfrm>
            <a:off x="7093839" y="1499601"/>
            <a:ext cx="4556332" cy="4570124"/>
          </a:xfrm>
          <a:ln>
            <a:solidFill>
              <a:srgbClr val="993300"/>
            </a:solidFill>
          </a:ln>
        </p:spPr>
        <p:txBody>
          <a:bodyPr>
            <a:normAutofit/>
          </a:bodyPr>
          <a:lstStyle/>
          <a:p>
            <a:pPr marL="0" indent="0" algn="ctr">
              <a:buNone/>
            </a:pPr>
            <a:r>
              <a:rPr lang="en-US" sz="2000" b="1" dirty="0" smtClean="0">
                <a:solidFill>
                  <a:srgbClr val="3366FF"/>
                </a:solidFill>
              </a:rPr>
              <a:t>Key Components of </a:t>
            </a:r>
            <a:r>
              <a:rPr lang="en-US" sz="2000" b="1" u="sng" dirty="0" smtClean="0">
                <a:solidFill>
                  <a:srgbClr val="3366FF"/>
                </a:solidFill>
              </a:rPr>
              <a:t>Activities</a:t>
            </a:r>
          </a:p>
          <a:p>
            <a:pPr marL="0" indent="0">
              <a:buNone/>
            </a:pPr>
            <a:r>
              <a:rPr lang="en-US" sz="2200" b="1" dirty="0" smtClean="0">
                <a:solidFill>
                  <a:srgbClr val="993300"/>
                </a:solidFill>
              </a:rPr>
              <a:t> </a:t>
            </a:r>
            <a:endParaRPr lang="en-US" sz="2000" b="1" dirty="0">
              <a:solidFill>
                <a:srgbClr val="993300"/>
              </a:solidFill>
            </a:endParaRPr>
          </a:p>
          <a:p>
            <a:pPr marL="0" indent="0">
              <a:spcBef>
                <a:spcPts val="0"/>
              </a:spcBef>
              <a:buNone/>
            </a:pPr>
            <a:endParaRPr lang="en-US" sz="2000" b="1" dirty="0" smtClean="0">
              <a:solidFill>
                <a:srgbClr val="00B050"/>
              </a:solidFill>
            </a:endParaRPr>
          </a:p>
          <a:p>
            <a:pPr marL="0" indent="0">
              <a:spcBef>
                <a:spcPts val="0"/>
              </a:spcBef>
              <a:buNone/>
            </a:pPr>
            <a:r>
              <a:rPr lang="en-US" sz="2000" b="1" dirty="0" smtClean="0">
                <a:solidFill>
                  <a:srgbClr val="FF0000"/>
                </a:solidFill>
              </a:rPr>
              <a:t>Verbs! </a:t>
            </a:r>
            <a:r>
              <a:rPr lang="en-US" sz="2000" b="1" dirty="0">
                <a:solidFill>
                  <a:srgbClr val="FF0000"/>
                </a:solidFill>
              </a:rPr>
              <a:t>d</a:t>
            </a:r>
            <a:r>
              <a:rPr lang="en-US" sz="2000" b="1" dirty="0" smtClean="0">
                <a:solidFill>
                  <a:srgbClr val="FF0000"/>
                </a:solidFill>
              </a:rPr>
              <a:t>escribing “what” Activities</a:t>
            </a:r>
          </a:p>
          <a:p>
            <a:pPr marL="0" indent="0">
              <a:buNone/>
            </a:pPr>
            <a:endParaRPr lang="en-US" sz="2000" b="1" dirty="0" smtClean="0">
              <a:solidFill>
                <a:srgbClr val="0070C0"/>
              </a:solidFill>
            </a:endParaRPr>
          </a:p>
          <a:p>
            <a:pPr marL="0" indent="0">
              <a:buNone/>
            </a:pPr>
            <a:endParaRPr lang="en-US" sz="2000" b="1" dirty="0" smtClean="0">
              <a:solidFill>
                <a:srgbClr val="0070C0"/>
              </a:solidFill>
            </a:endParaRPr>
          </a:p>
          <a:p>
            <a:pPr marL="0" indent="0">
              <a:buNone/>
            </a:pPr>
            <a:r>
              <a:rPr lang="en-US" sz="2000" b="1" dirty="0" smtClean="0">
                <a:solidFill>
                  <a:srgbClr val="0070C0"/>
                </a:solidFill>
              </a:rPr>
              <a:t>Focus of Activities</a:t>
            </a:r>
          </a:p>
          <a:p>
            <a:pPr marL="0" indent="0">
              <a:buNone/>
            </a:pPr>
            <a:endParaRPr lang="en-US" sz="2000" b="1" dirty="0">
              <a:solidFill>
                <a:srgbClr val="0070C0"/>
              </a:solidFill>
            </a:endParaRPr>
          </a:p>
          <a:p>
            <a:pPr marL="0" indent="0">
              <a:spcBef>
                <a:spcPts val="0"/>
              </a:spcBef>
              <a:buNone/>
            </a:pPr>
            <a:endParaRPr lang="en-US" sz="2000" b="1" dirty="0" smtClean="0">
              <a:solidFill>
                <a:srgbClr val="C00000"/>
              </a:solidFill>
            </a:endParaRPr>
          </a:p>
          <a:p>
            <a:pPr marL="0" indent="0">
              <a:spcBef>
                <a:spcPts val="600"/>
              </a:spcBef>
              <a:buNone/>
            </a:pPr>
            <a:r>
              <a:rPr lang="en-US" sz="2000" b="1" dirty="0" smtClean="0">
                <a:solidFill>
                  <a:srgbClr val="4B8424"/>
                </a:solidFill>
              </a:rPr>
              <a:t>Adjectives that enhance understanding</a:t>
            </a:r>
          </a:p>
        </p:txBody>
      </p:sp>
      <p:cxnSp>
        <p:nvCxnSpPr>
          <p:cNvPr id="19" name="Straight Connector 18"/>
          <p:cNvCxnSpPr/>
          <p:nvPr/>
        </p:nvCxnSpPr>
        <p:spPr>
          <a:xfrm>
            <a:off x="6537567" y="2762250"/>
            <a:ext cx="56392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477000" y="5143500"/>
            <a:ext cx="655897" cy="150120"/>
          </a:xfrm>
          <a:prstGeom prst="line">
            <a:avLst/>
          </a:prstGeom>
          <a:ln w="19050">
            <a:solidFill>
              <a:srgbClr val="4B842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588393" y="4015644"/>
            <a:ext cx="563925" cy="1851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191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
                                            <p:bg/>
                                          </p:spTgt>
                                        </p:tgtEl>
                                        <p:attrNameLst>
                                          <p:attrName>style.visibility</p:attrName>
                                        </p:attrNameLst>
                                      </p:cBhvr>
                                      <p:to>
                                        <p:strVal val="visible"/>
                                      </p:to>
                                    </p:set>
                                    <p:anim calcmode="lin" valueType="num">
                                      <p:cBhvr additive="base">
                                        <p:cTn id="7" dur="500" fill="hold"/>
                                        <p:tgtEl>
                                          <p:spTgt spid="1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 calcmode="lin" valueType="num">
                                      <p:cBhvr additive="base">
                                        <p:cTn id="1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anim calcmode="lin" valueType="num">
                                      <p:cBhvr additive="base">
                                        <p:cTn id="15"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anim calcmode="lin" valueType="num">
                                      <p:cBhvr additive="base">
                                        <p:cTn id="19"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xEl>
                                              <p:pRg st="6" end="6"/>
                                            </p:txEl>
                                          </p:spTgt>
                                        </p:tgtEl>
                                        <p:attrNameLst>
                                          <p:attrName>style.visibility</p:attrName>
                                        </p:attrNameLst>
                                      </p:cBhvr>
                                      <p:to>
                                        <p:strVal val="visible"/>
                                      </p:to>
                                    </p:set>
                                    <p:anim calcmode="lin" valueType="num">
                                      <p:cBhvr additive="base">
                                        <p:cTn id="23" dur="500" fill="hold"/>
                                        <p:tgtEl>
                                          <p:spTgt spid="17">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
                                            <p:txEl>
                                              <p:pRg st="9" end="9"/>
                                            </p:txEl>
                                          </p:spTgt>
                                        </p:tgtEl>
                                        <p:attrNameLst>
                                          <p:attrName>style.visibility</p:attrName>
                                        </p:attrNameLst>
                                      </p:cBhvr>
                                      <p:to>
                                        <p:strVal val="visible"/>
                                      </p:to>
                                    </p:set>
                                    <p:anim calcmode="lin" valueType="num">
                                      <p:cBhvr additive="base">
                                        <p:cTn id="27" dur="500" fill="hold"/>
                                        <p:tgtEl>
                                          <p:spTgt spid="17">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0-#ppt_h/2"/>
                                          </p:val>
                                        </p:tav>
                                        <p:tav tm="100000">
                                          <p:val>
                                            <p:strVal val="#ppt_y"/>
                                          </p:val>
                                        </p:tav>
                                      </p:tavLst>
                                    </p:anim>
                                  </p:childTnLst>
                                </p:cTn>
                              </p:par>
                              <p:par>
                                <p:cTn id="35" presetID="2" presetClass="entr" presetSubtype="1"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0-#ppt_h/2"/>
                                          </p:val>
                                        </p:tav>
                                        <p:tav tm="100000">
                                          <p:val>
                                            <p:strVal val="#ppt_y"/>
                                          </p:val>
                                        </p:tav>
                                      </p:tavLst>
                                    </p:anim>
                                  </p:childTnLst>
                                </p:cTn>
                              </p:par>
                              <p:par>
                                <p:cTn id="39" presetID="2" presetClass="entr" presetSubtype="1"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additive="base">
                                        <p:cTn id="41" dur="500" fill="hold"/>
                                        <p:tgtEl>
                                          <p:spTgt spid="25"/>
                                        </p:tgtEl>
                                        <p:attrNameLst>
                                          <p:attrName>ppt_x</p:attrName>
                                        </p:attrNameLst>
                                      </p:cBhvr>
                                      <p:tavLst>
                                        <p:tav tm="0">
                                          <p:val>
                                            <p:strVal val="#ppt_x"/>
                                          </p:val>
                                        </p:tav>
                                        <p:tav tm="100000">
                                          <p:val>
                                            <p:strVal val="#ppt_x"/>
                                          </p:val>
                                        </p:tav>
                                      </p:tavLst>
                                    </p:anim>
                                    <p:anim calcmode="lin" valueType="num">
                                      <p:cBhvr additive="base">
                                        <p:cTn id="42"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562522" y="867769"/>
            <a:ext cx="5962158" cy="5863144"/>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1  </a:t>
            </a:r>
            <a:r>
              <a:rPr lang="en-US" sz="2000" dirty="0" smtClean="0">
                <a:solidFill>
                  <a:schemeClr val="bg1"/>
                </a:solidFill>
                <a:latin typeface="Times New Roman" panose="02020603050405020304" pitchFamily="18" charset="0"/>
                <a:ea typeface="Calibri" panose="020F0502020204030204" pitchFamily="34" charset="0"/>
              </a:rPr>
              <a:t>    </a:t>
            </a:r>
          </a:p>
          <a:p>
            <a:pPr>
              <a:spcBef>
                <a:spcPts val="600"/>
              </a:spcBef>
            </a:pPr>
            <a:r>
              <a:rPr lang="en-US" sz="2000" b="1" u="sng" dirty="0">
                <a:solidFill>
                  <a:srgbClr val="993300"/>
                </a:solidFill>
                <a:latin typeface="Times New Roman" panose="02020603050405020304" pitchFamily="18" charset="0"/>
                <a:ea typeface="Calibri" panose="020F0502020204030204" pitchFamily="34" charset="0"/>
              </a:rPr>
              <a:t>Summarize the primary </a:t>
            </a:r>
            <a:r>
              <a:rPr lang="en-US" sz="2000" b="1" u="sng" dirty="0" smtClean="0">
                <a:solidFill>
                  <a:srgbClr val="993300"/>
                </a:solidFill>
                <a:latin typeface="Times New Roman" panose="02020603050405020304" pitchFamily="18" charset="0"/>
                <a:ea typeface="Calibri" panose="020F0502020204030204" pitchFamily="34" charset="0"/>
              </a:rPr>
              <a:t>OUTCOMES for which position </a:t>
            </a:r>
            <a:r>
              <a:rPr lang="en-US" sz="2000" b="1" u="sng" dirty="0">
                <a:solidFill>
                  <a:srgbClr val="993300"/>
                </a:solidFill>
                <a:latin typeface="Times New Roman" panose="02020603050405020304" pitchFamily="18" charset="0"/>
                <a:ea typeface="Calibri" panose="020F0502020204030204" pitchFamily="34" charset="0"/>
              </a:rPr>
              <a:t>is responsible for accomplishing</a:t>
            </a:r>
            <a:r>
              <a:rPr lang="en-US" sz="2000" b="1" u="sng" dirty="0" smtClean="0">
                <a:solidFill>
                  <a:srgbClr val="993300"/>
                </a:solidFill>
                <a:latin typeface="Times New Roman" panose="02020603050405020304" pitchFamily="18" charset="0"/>
                <a:ea typeface="Calibri" panose="020F0502020204030204" pitchFamily="34" charset="0"/>
              </a:rPr>
              <a:t>:</a:t>
            </a:r>
            <a:endParaRPr lang="en-US" sz="2000" u="sng" dirty="0" smtClean="0">
              <a:solidFill>
                <a:srgbClr val="993300"/>
              </a:solidFill>
              <a:latin typeface="Times New Roman" panose="02020603050405020304" pitchFamily="18" charset="0"/>
              <a:ea typeface="Calibri" panose="020F0502020204030204" pitchFamily="34" charset="0"/>
            </a:endParaRPr>
          </a:p>
          <a:p>
            <a:pPr marL="114300">
              <a:spcBef>
                <a:spcPts val="600"/>
              </a:spcBef>
            </a:pPr>
            <a:r>
              <a:rPr lang="en-US" sz="2000" b="1" dirty="0" smtClean="0">
                <a:solidFill>
                  <a:schemeClr val="bg1"/>
                </a:solidFill>
                <a:latin typeface="Times New Roman" panose="02020603050405020304" pitchFamily="18" charset="0"/>
                <a:ea typeface="Calibri" panose="020F0502020204030204" pitchFamily="34" charset="0"/>
              </a:rPr>
              <a:t>Deputy Director</a:t>
            </a:r>
          </a:p>
          <a:p>
            <a:pPr marL="114300">
              <a:spcBef>
                <a:spcPts val="600"/>
              </a:spcBef>
            </a:pPr>
            <a:r>
              <a:rPr lang="en-US" sz="2000" dirty="0">
                <a:solidFill>
                  <a:schemeClr val="bg1"/>
                </a:solidFill>
                <a:latin typeface="Times New Roman" panose="02020603050405020304" pitchFamily="18" charset="0"/>
                <a:ea typeface="Calibri" panose="020F0502020204030204" pitchFamily="34" charset="0"/>
              </a:rPr>
              <a:t>The deputy director </a:t>
            </a:r>
            <a:r>
              <a:rPr lang="en-US" sz="2000" b="1" dirty="0">
                <a:solidFill>
                  <a:srgbClr val="FF0000"/>
                </a:solidFill>
                <a:latin typeface="Times New Roman" panose="02020603050405020304" pitchFamily="18" charset="0"/>
                <a:ea typeface="Calibri" panose="020F0502020204030204" pitchFamily="34" charset="0"/>
              </a:rPr>
              <a:t>accomplishes</a:t>
            </a:r>
            <a:r>
              <a:rPr lang="en-US" sz="2000" dirty="0">
                <a:solidFill>
                  <a:schemeClr val="bg1"/>
                </a:solidFill>
                <a:latin typeface="Times New Roman" panose="02020603050405020304" pitchFamily="18" charset="0"/>
                <a:ea typeface="Calibri" panose="020F0502020204030204" pitchFamily="34" charset="0"/>
              </a:rPr>
              <a:t> the </a:t>
            </a:r>
            <a:r>
              <a:rPr lang="en-US" sz="2000" b="1" dirty="0">
                <a:solidFill>
                  <a:srgbClr val="993300"/>
                </a:solidFill>
                <a:latin typeface="Times New Roman" panose="02020603050405020304" pitchFamily="18" charset="0"/>
                <a:ea typeface="Calibri" panose="020F0502020204030204" pitchFamily="34" charset="0"/>
              </a:rPr>
              <a:t>established</a:t>
            </a:r>
            <a:r>
              <a:rPr lang="en-US" sz="2000" dirty="0">
                <a:solidFill>
                  <a:schemeClr val="bg1"/>
                </a:solidFill>
                <a:latin typeface="Times New Roman" panose="02020603050405020304" pitchFamily="18" charset="0"/>
                <a:ea typeface="Calibri" panose="020F0502020204030204" pitchFamily="34" charset="0"/>
              </a:rPr>
              <a:t> goals and objectives of the </a:t>
            </a:r>
            <a:r>
              <a:rPr lang="en-US" sz="2000" b="1" dirty="0">
                <a:solidFill>
                  <a:srgbClr val="0070C0"/>
                </a:solidFill>
                <a:latin typeface="Times New Roman" panose="02020603050405020304" pitchFamily="18" charset="0"/>
                <a:ea typeface="Calibri" panose="020F0502020204030204" pitchFamily="34" charset="0"/>
              </a:rPr>
              <a:t>Organization Annual Plan </a:t>
            </a:r>
            <a:r>
              <a:rPr lang="en-US" sz="2000" dirty="0">
                <a:solidFill>
                  <a:schemeClr val="bg1"/>
                </a:solidFill>
                <a:latin typeface="Times New Roman" panose="02020603050405020304" pitchFamily="18" charset="0"/>
                <a:ea typeface="Calibri" panose="020F0502020204030204" pitchFamily="34" charset="0"/>
              </a:rPr>
              <a:t>including </a:t>
            </a:r>
            <a:r>
              <a:rPr lang="en-US" sz="2000" b="1" dirty="0">
                <a:solidFill>
                  <a:srgbClr val="0070C0"/>
                </a:solidFill>
                <a:latin typeface="Times New Roman" panose="02020603050405020304" pitchFamily="18" charset="0"/>
                <a:ea typeface="Calibri" panose="020F0502020204030204" pitchFamily="34" charset="0"/>
              </a:rPr>
              <a:t>program outcomes, fiscal obligations, employee and organizational development, client satisfaction, new client acquisition, and existing and new program development</a:t>
            </a:r>
            <a:r>
              <a:rPr lang="en-US" sz="2000" dirty="0">
                <a:solidFill>
                  <a:schemeClr val="bg1"/>
                </a:solidFill>
                <a:latin typeface="Times New Roman" panose="02020603050405020304" pitchFamily="18" charset="0"/>
                <a:ea typeface="Calibri" panose="020F0502020204030204" pitchFamily="34" charset="0"/>
              </a:rPr>
              <a:t>.  The deputy director </a:t>
            </a:r>
            <a:r>
              <a:rPr lang="en-US" sz="2000" b="1" dirty="0">
                <a:solidFill>
                  <a:srgbClr val="FF0000"/>
                </a:solidFill>
                <a:latin typeface="Times New Roman" panose="02020603050405020304" pitchFamily="18" charset="0"/>
                <a:ea typeface="Calibri" panose="020F0502020204030204" pitchFamily="34" charset="0"/>
              </a:rPr>
              <a:t>assures</a:t>
            </a:r>
            <a:r>
              <a:rPr lang="en-US" sz="2000" dirty="0">
                <a:solidFill>
                  <a:schemeClr val="bg1"/>
                </a:solidFill>
                <a:latin typeface="Times New Roman" panose="02020603050405020304" pitchFamily="18" charset="0"/>
                <a:ea typeface="Calibri" panose="020F0502020204030204" pitchFamily="34" charset="0"/>
              </a:rPr>
              <a:t> the </a:t>
            </a:r>
            <a:r>
              <a:rPr lang="en-US" sz="2000" b="1" dirty="0">
                <a:solidFill>
                  <a:srgbClr val="0070C0"/>
                </a:solidFill>
                <a:latin typeface="Times New Roman" panose="02020603050405020304" pitchFamily="18" charset="0"/>
                <a:ea typeface="Calibri" panose="020F0502020204030204" pitchFamily="34" charset="0"/>
              </a:rPr>
              <a:t>integrity of financial authority</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993300"/>
                </a:solidFill>
                <a:latin typeface="Times New Roman" panose="02020603050405020304" pitchFamily="18" charset="0"/>
                <a:ea typeface="Calibri" panose="020F0502020204030204" pitchFamily="34" charset="0"/>
              </a:rPr>
              <a:t>as approved by the board of directors</a:t>
            </a:r>
            <a:r>
              <a:rPr lang="en-US" sz="2000" dirty="0">
                <a:solidFill>
                  <a:schemeClr val="bg1"/>
                </a:solidFill>
                <a:latin typeface="Times New Roman" panose="02020603050405020304" pitchFamily="18" charset="0"/>
                <a:ea typeface="Calibri" panose="020F0502020204030204" pitchFamily="34" charset="0"/>
              </a:rPr>
              <a:t> to </a:t>
            </a:r>
            <a:r>
              <a:rPr lang="en-US" sz="2000" b="1" dirty="0">
                <a:solidFill>
                  <a:srgbClr val="FF0000"/>
                </a:solidFill>
                <a:latin typeface="Times New Roman" panose="02020603050405020304" pitchFamily="18" charset="0"/>
                <a:ea typeface="Calibri" panose="020F0502020204030204" pitchFamily="34" charset="0"/>
              </a:rPr>
              <a:t>obligate and disburse</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0070C0"/>
                </a:solidFill>
                <a:latin typeface="Times New Roman" panose="02020603050405020304" pitchFamily="18" charset="0"/>
                <a:ea typeface="Calibri" panose="020F0502020204030204" pitchFamily="34" charset="0"/>
              </a:rPr>
              <a:t>funds</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FF0000"/>
                </a:solidFill>
                <a:latin typeface="Times New Roman" panose="02020603050405020304" pitchFamily="18" charset="0"/>
                <a:ea typeface="Calibri" panose="020F0502020204030204" pitchFamily="34" charset="0"/>
              </a:rPr>
              <a:t>negotiate and</a:t>
            </a:r>
            <a:r>
              <a:rPr lang="en-US" sz="2000" dirty="0">
                <a:solidFill>
                  <a:srgbClr val="FF0000"/>
                </a:solidFill>
                <a:latin typeface="Times New Roman" panose="02020603050405020304" pitchFamily="18" charset="0"/>
                <a:ea typeface="Calibri" panose="020F0502020204030204" pitchFamily="34" charset="0"/>
              </a:rPr>
              <a:t> </a:t>
            </a:r>
            <a:r>
              <a:rPr lang="en-US" sz="2000" b="1" dirty="0">
                <a:solidFill>
                  <a:srgbClr val="FF0000"/>
                </a:solidFill>
                <a:latin typeface="Times New Roman" panose="02020603050405020304" pitchFamily="18" charset="0"/>
                <a:ea typeface="Calibri" panose="020F0502020204030204" pitchFamily="34" charset="0"/>
              </a:rPr>
              <a:t>sign off</a:t>
            </a:r>
            <a:r>
              <a:rPr lang="en-US" sz="2000" dirty="0">
                <a:solidFill>
                  <a:srgbClr val="FF0000"/>
                </a:solidFill>
                <a:latin typeface="Times New Roman" panose="02020603050405020304" pitchFamily="18" charset="0"/>
                <a:ea typeface="Calibri" panose="020F0502020204030204" pitchFamily="34" charset="0"/>
              </a:rPr>
              <a:t> </a:t>
            </a:r>
            <a:r>
              <a:rPr lang="en-US" sz="2000" dirty="0">
                <a:solidFill>
                  <a:schemeClr val="bg1"/>
                </a:solidFill>
                <a:latin typeface="Times New Roman" panose="02020603050405020304" pitchFamily="18" charset="0"/>
                <a:ea typeface="Calibri" panose="020F0502020204030204" pitchFamily="34" charset="0"/>
              </a:rPr>
              <a:t>on </a:t>
            </a:r>
            <a:r>
              <a:rPr lang="en-US" sz="2000" b="1" dirty="0">
                <a:solidFill>
                  <a:srgbClr val="0070C0"/>
                </a:solidFill>
                <a:latin typeface="Times New Roman" panose="02020603050405020304" pitchFamily="18" charset="0"/>
                <a:ea typeface="Calibri" panose="020F0502020204030204" pitchFamily="34" charset="0"/>
              </a:rPr>
              <a:t>leases</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0070C0"/>
                </a:solidFill>
                <a:latin typeface="Times New Roman" panose="02020603050405020304" pitchFamily="18" charset="0"/>
                <a:ea typeface="Calibri" panose="020F0502020204030204" pitchFamily="34" charset="0"/>
              </a:rPr>
              <a:t>contracts</a:t>
            </a:r>
            <a:r>
              <a:rPr lang="en-US" sz="2000" dirty="0">
                <a:solidFill>
                  <a:schemeClr val="bg1"/>
                </a:solidFill>
                <a:latin typeface="Times New Roman" panose="02020603050405020304" pitchFamily="18" charset="0"/>
                <a:ea typeface="Calibri" panose="020F0502020204030204" pitchFamily="34" charset="0"/>
              </a:rPr>
              <a:t> and interagency </a:t>
            </a:r>
            <a:r>
              <a:rPr lang="en-US" sz="2000" b="1" dirty="0">
                <a:solidFill>
                  <a:srgbClr val="0070C0"/>
                </a:solidFill>
                <a:latin typeface="Times New Roman" panose="02020603050405020304" pitchFamily="18" charset="0"/>
                <a:ea typeface="Calibri" panose="020F0502020204030204" pitchFamily="34" charset="0"/>
              </a:rPr>
              <a:t>agreements</a:t>
            </a:r>
            <a:r>
              <a:rPr lang="en-US" sz="2000" dirty="0">
                <a:solidFill>
                  <a:schemeClr val="bg1"/>
                </a:solidFill>
                <a:latin typeface="Times New Roman" panose="02020603050405020304" pitchFamily="18" charset="0"/>
                <a:ea typeface="Calibri" panose="020F0502020204030204" pitchFamily="34" charset="0"/>
              </a:rPr>
              <a:t>; such authority includes </a:t>
            </a:r>
            <a:r>
              <a:rPr lang="en-US" sz="2000" b="1" dirty="0">
                <a:solidFill>
                  <a:srgbClr val="FF0000"/>
                </a:solidFill>
                <a:latin typeface="Times New Roman" panose="02020603050405020304" pitchFamily="18" charset="0"/>
                <a:ea typeface="Calibri" panose="020F0502020204030204" pitchFamily="34" charset="0"/>
              </a:rPr>
              <a:t>participation</a:t>
            </a:r>
            <a:r>
              <a:rPr lang="en-US" sz="2000" dirty="0">
                <a:solidFill>
                  <a:schemeClr val="bg1"/>
                </a:solidFill>
                <a:latin typeface="Times New Roman" panose="02020603050405020304" pitchFamily="18" charset="0"/>
                <a:ea typeface="Calibri" panose="020F0502020204030204" pitchFamily="34" charset="0"/>
              </a:rPr>
              <a:t> in finalizing organizational </a:t>
            </a:r>
            <a:r>
              <a:rPr lang="en-US" sz="2000" b="1" dirty="0">
                <a:solidFill>
                  <a:srgbClr val="0070C0"/>
                </a:solidFill>
                <a:latin typeface="Times New Roman" panose="02020603050405020304" pitchFamily="18" charset="0"/>
                <a:ea typeface="Calibri" panose="020F0502020204030204" pitchFamily="34" charset="0"/>
              </a:rPr>
              <a:t>budgets</a:t>
            </a:r>
            <a:r>
              <a:rPr lang="en-US" sz="2000" dirty="0">
                <a:solidFill>
                  <a:schemeClr val="bg1"/>
                </a:solidFill>
                <a:latin typeface="Times New Roman" panose="02020603050405020304" pitchFamily="18" charset="0"/>
                <a:ea typeface="Calibri" panose="020F0502020204030204" pitchFamily="34" charset="0"/>
              </a:rPr>
              <a:t>, and ongoing </a:t>
            </a:r>
            <a:r>
              <a:rPr lang="en-US" sz="2000" b="1" dirty="0">
                <a:solidFill>
                  <a:srgbClr val="FF0000"/>
                </a:solidFill>
                <a:latin typeface="Times New Roman" panose="02020603050405020304" pitchFamily="18" charset="0"/>
                <a:ea typeface="Calibri" panose="020F0502020204030204" pitchFamily="34" charset="0"/>
              </a:rPr>
              <a:t>financial monitoring</a:t>
            </a:r>
            <a:r>
              <a:rPr lang="en-US" sz="2000" dirty="0">
                <a:solidFill>
                  <a:schemeClr val="bg1"/>
                </a:solidFill>
                <a:latin typeface="Times New Roman" panose="02020603050405020304" pitchFamily="18" charset="0"/>
                <a:ea typeface="Calibri" panose="020F0502020204030204" pitchFamily="34" charset="0"/>
              </a:rPr>
              <a:t> as </a:t>
            </a:r>
            <a:r>
              <a:rPr lang="en-US" sz="2000" b="1" dirty="0">
                <a:solidFill>
                  <a:srgbClr val="C00000"/>
                </a:solidFill>
                <a:latin typeface="Times New Roman" panose="02020603050405020304" pitchFamily="18" charset="0"/>
                <a:ea typeface="Calibri" panose="020F0502020204030204" pitchFamily="34" charset="0"/>
              </a:rPr>
              <a:t>outlined in the organization’s financial procedures manual</a:t>
            </a:r>
            <a:r>
              <a:rPr lang="en-US" sz="2000" dirty="0">
                <a:solidFill>
                  <a:srgbClr val="C00000"/>
                </a:solidFill>
                <a:latin typeface="Times New Roman" panose="02020603050405020304" pitchFamily="18" charset="0"/>
                <a:ea typeface="Calibri" panose="020F0502020204030204" pitchFamily="34" charset="0"/>
              </a:rPr>
              <a:t>.</a:t>
            </a:r>
            <a:endParaRPr lang="en-US" sz="2000" dirty="0">
              <a:solidFill>
                <a:srgbClr val="C00000"/>
              </a:solidFill>
            </a:endParaRPr>
          </a:p>
        </p:txBody>
      </p:sp>
      <p:sp>
        <p:nvSpPr>
          <p:cNvPr id="17" name="Content Placeholder 8"/>
          <p:cNvSpPr>
            <a:spLocks noGrp="1"/>
          </p:cNvSpPr>
          <p:nvPr>
            <p:ph sz="half" idx="2"/>
          </p:nvPr>
        </p:nvSpPr>
        <p:spPr>
          <a:xfrm>
            <a:off x="6998204" y="1499601"/>
            <a:ext cx="4753513" cy="4570124"/>
          </a:xfrm>
          <a:ln>
            <a:solidFill>
              <a:srgbClr val="993300"/>
            </a:solidFill>
          </a:ln>
        </p:spPr>
        <p:txBody>
          <a:bodyPr>
            <a:normAutofit/>
          </a:bodyPr>
          <a:lstStyle/>
          <a:p>
            <a:pPr marL="0" indent="0" algn="ctr">
              <a:buNone/>
            </a:pPr>
            <a:r>
              <a:rPr lang="en-US" sz="2000" b="1" dirty="0" smtClean="0">
                <a:solidFill>
                  <a:srgbClr val="993300"/>
                </a:solidFill>
              </a:rPr>
              <a:t>Key Components of </a:t>
            </a:r>
            <a:r>
              <a:rPr lang="en-US" sz="2000" b="1" u="sng" dirty="0" smtClean="0">
                <a:solidFill>
                  <a:srgbClr val="993300"/>
                </a:solidFill>
              </a:rPr>
              <a:t>Outcomes</a:t>
            </a:r>
          </a:p>
          <a:p>
            <a:pPr marL="0" indent="0">
              <a:buNone/>
            </a:pPr>
            <a:r>
              <a:rPr lang="en-US" sz="2200" b="1" dirty="0" smtClean="0">
                <a:solidFill>
                  <a:srgbClr val="993300"/>
                </a:solidFill>
              </a:rPr>
              <a:t> </a:t>
            </a:r>
            <a:endParaRPr lang="en-US" sz="2000" b="1" dirty="0">
              <a:solidFill>
                <a:srgbClr val="993300"/>
              </a:solidFill>
            </a:endParaRPr>
          </a:p>
          <a:p>
            <a:pPr marL="0" indent="0">
              <a:spcBef>
                <a:spcPts val="0"/>
              </a:spcBef>
              <a:buNone/>
            </a:pPr>
            <a:endParaRPr lang="en-US" sz="2000" b="1" dirty="0" smtClean="0">
              <a:solidFill>
                <a:srgbClr val="00B050"/>
              </a:solidFill>
            </a:endParaRPr>
          </a:p>
          <a:p>
            <a:pPr marL="0" indent="0">
              <a:spcBef>
                <a:spcPts val="0"/>
              </a:spcBef>
              <a:buNone/>
            </a:pPr>
            <a:r>
              <a:rPr lang="en-US" sz="2000" b="1" dirty="0" smtClean="0">
                <a:solidFill>
                  <a:srgbClr val="FF0000"/>
                </a:solidFill>
              </a:rPr>
              <a:t>Verbs! </a:t>
            </a:r>
            <a:r>
              <a:rPr lang="en-US" sz="2000" b="1" dirty="0">
                <a:solidFill>
                  <a:srgbClr val="FF0000"/>
                </a:solidFill>
              </a:rPr>
              <a:t>d</a:t>
            </a:r>
            <a:r>
              <a:rPr lang="en-US" sz="2000" b="1" dirty="0" smtClean="0">
                <a:solidFill>
                  <a:srgbClr val="FF0000"/>
                </a:solidFill>
              </a:rPr>
              <a:t>escribing “what” Outcomes</a:t>
            </a:r>
          </a:p>
          <a:p>
            <a:pPr marL="0" indent="0">
              <a:buNone/>
            </a:pPr>
            <a:endParaRPr lang="en-US" sz="2000" b="1" dirty="0" smtClean="0">
              <a:solidFill>
                <a:srgbClr val="0070C0"/>
              </a:solidFill>
            </a:endParaRPr>
          </a:p>
          <a:p>
            <a:pPr marL="0" indent="0">
              <a:buNone/>
            </a:pPr>
            <a:endParaRPr lang="en-US" sz="2000" b="1" dirty="0" smtClean="0">
              <a:solidFill>
                <a:srgbClr val="0070C0"/>
              </a:solidFill>
            </a:endParaRPr>
          </a:p>
          <a:p>
            <a:pPr marL="0" indent="0">
              <a:buNone/>
            </a:pPr>
            <a:r>
              <a:rPr lang="en-US" sz="2000" b="1" dirty="0" smtClean="0">
                <a:solidFill>
                  <a:srgbClr val="0070C0"/>
                </a:solidFill>
              </a:rPr>
              <a:t>Focus of Outcomes</a:t>
            </a:r>
          </a:p>
          <a:p>
            <a:pPr marL="0" indent="0">
              <a:buNone/>
            </a:pPr>
            <a:endParaRPr lang="en-US" sz="2000" b="1" dirty="0">
              <a:solidFill>
                <a:srgbClr val="0070C0"/>
              </a:solidFill>
            </a:endParaRPr>
          </a:p>
          <a:p>
            <a:pPr marL="0" indent="0">
              <a:spcBef>
                <a:spcPts val="0"/>
              </a:spcBef>
              <a:buNone/>
            </a:pPr>
            <a:endParaRPr lang="en-US" sz="2000" b="1" dirty="0" smtClean="0">
              <a:solidFill>
                <a:srgbClr val="C00000"/>
              </a:solidFill>
            </a:endParaRPr>
          </a:p>
          <a:p>
            <a:pPr marL="0" indent="0">
              <a:spcBef>
                <a:spcPts val="600"/>
              </a:spcBef>
              <a:buNone/>
            </a:pPr>
            <a:r>
              <a:rPr lang="en-US" sz="2000" b="1" dirty="0" smtClean="0">
                <a:solidFill>
                  <a:srgbClr val="C00000"/>
                </a:solidFill>
              </a:rPr>
              <a:t>Adjectives that enhance understanding</a:t>
            </a:r>
          </a:p>
        </p:txBody>
      </p:sp>
      <p:cxnSp>
        <p:nvCxnSpPr>
          <p:cNvPr id="26" name="Straight Connector 25"/>
          <p:cNvCxnSpPr/>
          <p:nvPr/>
        </p:nvCxnSpPr>
        <p:spPr>
          <a:xfrm>
            <a:off x="6524680" y="2781300"/>
            <a:ext cx="56252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524680" y="4038600"/>
            <a:ext cx="473524" cy="5715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524680" y="5219700"/>
            <a:ext cx="473524" cy="0"/>
          </a:xfrm>
          <a:prstGeom prst="line">
            <a:avLst/>
          </a:prstGeom>
          <a:ln w="19050">
            <a:solidFill>
              <a:srgbClr val="99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224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1+#ppt_w/2"/>
                                          </p:val>
                                        </p:tav>
                                        <p:tav tm="100000">
                                          <p:val>
                                            <p:strVal val="#ppt_x"/>
                                          </p:val>
                                        </p:tav>
                                      </p:tavLst>
                                    </p:anim>
                                    <p:anim calcmode="lin" valueType="num">
                                      <p:cBhvr additive="base">
                                        <p:cTn id="12" dur="500" fill="hold"/>
                                        <p:tgtEl>
                                          <p:spTgt spid="35"/>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1+#ppt_w/2"/>
                                          </p:val>
                                        </p:tav>
                                        <p:tav tm="100000">
                                          <p:val>
                                            <p:strVal val="#ppt_x"/>
                                          </p:val>
                                        </p:tav>
                                      </p:tavLst>
                                    </p:anim>
                                    <p:anim calcmode="lin" valueType="num">
                                      <p:cBhvr additive="base">
                                        <p:cTn id="16" dur="500" fill="hold"/>
                                        <p:tgtEl>
                                          <p:spTgt spid="22"/>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7">
                                            <p:bg/>
                                          </p:spTgt>
                                        </p:tgtEl>
                                        <p:attrNameLst>
                                          <p:attrName>style.visibility</p:attrName>
                                        </p:attrNameLst>
                                      </p:cBhvr>
                                      <p:to>
                                        <p:strVal val="visible"/>
                                      </p:to>
                                    </p:set>
                                    <p:anim calcmode="lin" valueType="num">
                                      <p:cBhvr additive="base">
                                        <p:cTn id="19" dur="500" fill="hold"/>
                                        <p:tgtEl>
                                          <p:spTgt spid="17">
                                            <p:bg/>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
                                            <p:bg/>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anim calcmode="lin" valueType="num">
                                      <p:cBhvr additive="base">
                                        <p:cTn id="23"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7">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7">
                                            <p:txEl>
                                              <p:pRg st="1" end="1"/>
                                            </p:txEl>
                                          </p:spTgt>
                                        </p:tgtEl>
                                        <p:attrNameLst>
                                          <p:attrName>style.visibility</p:attrName>
                                        </p:attrNameLst>
                                      </p:cBhvr>
                                      <p:to>
                                        <p:strVal val="visible"/>
                                      </p:to>
                                    </p:set>
                                    <p:anim calcmode="lin" valueType="num">
                                      <p:cBhvr additive="base">
                                        <p:cTn id="27" dur="500" fill="hold"/>
                                        <p:tgtEl>
                                          <p:spTgt spid="17">
                                            <p:txEl>
                                              <p:pRg st="1" end="1"/>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7">
                                            <p:txEl>
                                              <p:pRg st="1" end="1"/>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 calcmode="lin" valueType="num">
                                      <p:cBhvr additive="base">
                                        <p:cTn id="31" dur="500" fill="hold"/>
                                        <p:tgtEl>
                                          <p:spTgt spid="1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
                                            <p:txEl>
                                              <p:pRg st="3" end="3"/>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17">
                                            <p:txEl>
                                              <p:pRg st="6" end="6"/>
                                            </p:txEl>
                                          </p:spTgt>
                                        </p:tgtEl>
                                        <p:attrNameLst>
                                          <p:attrName>style.visibility</p:attrName>
                                        </p:attrNameLst>
                                      </p:cBhvr>
                                      <p:to>
                                        <p:strVal val="visible"/>
                                      </p:to>
                                    </p:set>
                                    <p:anim calcmode="lin" valueType="num">
                                      <p:cBhvr additive="base">
                                        <p:cTn id="35" dur="500" fill="hold"/>
                                        <p:tgtEl>
                                          <p:spTgt spid="17">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7">
                                            <p:txEl>
                                              <p:pRg st="6" end="6"/>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17">
                                            <p:txEl>
                                              <p:pRg st="9" end="9"/>
                                            </p:txEl>
                                          </p:spTgt>
                                        </p:tgtEl>
                                        <p:attrNameLst>
                                          <p:attrName>style.visibility</p:attrName>
                                        </p:attrNameLst>
                                      </p:cBhvr>
                                      <p:to>
                                        <p:strVal val="visible"/>
                                      </p:to>
                                    </p:set>
                                    <p:anim calcmode="lin" valueType="num">
                                      <p:cBhvr additive="base">
                                        <p:cTn id="39" dur="500" fill="hold"/>
                                        <p:tgtEl>
                                          <p:spTgt spid="17">
                                            <p:txEl>
                                              <p:pRg st="9" end="9"/>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7">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787400" y="1305340"/>
            <a:ext cx="5740400" cy="4324261"/>
          </a:xfrm>
          <a:prstGeom prst="rect">
            <a:avLst/>
          </a:prstGeom>
        </p:spPr>
        <p:txBody>
          <a:bodyPr wrap="square">
            <a:spAutoFit/>
          </a:bodyPr>
          <a:lstStyle/>
          <a:p>
            <a:pPr>
              <a:spcBef>
                <a:spcPts val="600"/>
              </a:spcBef>
            </a:pPr>
            <a:r>
              <a:rPr lang="en-US" sz="2000" b="1" dirty="0">
                <a:solidFill>
                  <a:srgbClr val="92268A"/>
                </a:solidFill>
                <a:latin typeface="Times New Roman" panose="02020603050405020304" pitchFamily="18" charset="0"/>
                <a:ea typeface="Calibri" panose="020F0502020204030204" pitchFamily="34" charset="0"/>
              </a:rPr>
              <a:t>SAMPLE </a:t>
            </a:r>
            <a:r>
              <a:rPr lang="en-US" sz="2000" b="1" dirty="0" smtClean="0">
                <a:solidFill>
                  <a:srgbClr val="92268A"/>
                </a:solidFill>
                <a:latin typeface="Times New Roman" panose="02020603050405020304" pitchFamily="18" charset="0"/>
                <a:ea typeface="Calibri" panose="020F0502020204030204" pitchFamily="34" charset="0"/>
              </a:rPr>
              <a:t>2</a:t>
            </a:r>
            <a:r>
              <a:rPr lang="en-US" sz="2000" dirty="0" smtClean="0">
                <a:solidFill>
                  <a:schemeClr val="bg1"/>
                </a:solidFill>
                <a:latin typeface="Times New Roman" panose="02020603050405020304" pitchFamily="18" charset="0"/>
                <a:ea typeface="Calibri" panose="020F0502020204030204" pitchFamily="34" charset="0"/>
              </a:rPr>
              <a:t>      SECTION 2</a:t>
            </a:r>
          </a:p>
          <a:p>
            <a:pPr>
              <a:spcBef>
                <a:spcPts val="600"/>
              </a:spcBef>
            </a:pPr>
            <a:r>
              <a:rPr lang="en-US" sz="2000" b="1" u="sng" dirty="0" smtClean="0">
                <a:solidFill>
                  <a:srgbClr val="095709"/>
                </a:solidFill>
                <a:latin typeface="Times New Roman" panose="02020603050405020304" pitchFamily="18" charset="0"/>
                <a:ea typeface="Calibri" panose="020F0502020204030204" pitchFamily="34" charset="0"/>
              </a:rPr>
              <a:t>PURPOSE</a:t>
            </a:r>
            <a:r>
              <a:rPr lang="en-US" sz="2000" u="sng" dirty="0" smtClean="0">
                <a:solidFill>
                  <a:srgbClr val="095709"/>
                </a:solidFill>
                <a:latin typeface="Times New Roman" panose="02020603050405020304" pitchFamily="18" charset="0"/>
                <a:ea typeface="Calibri" panose="020F0502020204030204" pitchFamily="34" charset="0"/>
              </a:rPr>
              <a:t> of the position – why it exists</a:t>
            </a:r>
            <a:r>
              <a:rPr lang="en-US" sz="2000" u="sng" dirty="0">
                <a:solidFill>
                  <a:srgbClr val="095709"/>
                </a:solidFill>
                <a:latin typeface="Times New Roman" panose="02020603050405020304" pitchFamily="18" charset="0"/>
                <a:ea typeface="Calibri" panose="020F0502020204030204" pitchFamily="34" charset="0"/>
              </a:rPr>
              <a:t>:</a:t>
            </a:r>
            <a:endParaRPr lang="en-US" sz="2000" u="sng" dirty="0" smtClean="0">
              <a:solidFill>
                <a:srgbClr val="095709"/>
              </a:solidFill>
              <a:latin typeface="Times New Roman" panose="02020603050405020304" pitchFamily="18" charset="0"/>
              <a:ea typeface="Calibri" panose="020F0502020204030204" pitchFamily="34" charset="0"/>
            </a:endParaRPr>
          </a:p>
          <a:p>
            <a:pPr marL="114300">
              <a:spcBef>
                <a:spcPts val="600"/>
              </a:spcBef>
            </a:pPr>
            <a:r>
              <a:rPr lang="en-US" sz="2000" b="1" dirty="0">
                <a:solidFill>
                  <a:schemeClr val="bg1"/>
                </a:solidFill>
                <a:latin typeface="Times New Roman" panose="02020603050405020304" pitchFamily="18" charset="0"/>
                <a:ea typeface="Calibri" panose="020F0502020204030204" pitchFamily="34" charset="0"/>
              </a:rPr>
              <a:t>Project and Events </a:t>
            </a:r>
            <a:r>
              <a:rPr lang="en-US" sz="2000" b="1" dirty="0" smtClean="0">
                <a:solidFill>
                  <a:schemeClr val="bg1"/>
                </a:solidFill>
                <a:latin typeface="Times New Roman" panose="02020603050405020304" pitchFamily="18" charset="0"/>
                <a:ea typeface="Calibri" panose="020F0502020204030204" pitchFamily="34" charset="0"/>
              </a:rPr>
              <a:t>Coordinator</a:t>
            </a:r>
          </a:p>
          <a:p>
            <a:pPr marL="114300">
              <a:spcBef>
                <a:spcPts val="600"/>
              </a:spcBef>
            </a:pPr>
            <a:r>
              <a:rPr lang="en-US" sz="2000" dirty="0" smtClean="0">
                <a:solidFill>
                  <a:schemeClr val="bg1"/>
                </a:solidFill>
                <a:latin typeface="Times New Roman" panose="02020603050405020304" pitchFamily="18" charset="0"/>
                <a:ea typeface="Calibri" panose="020F0502020204030204" pitchFamily="34" charset="0"/>
              </a:rPr>
              <a:t>Position </a:t>
            </a:r>
            <a:r>
              <a:rPr lang="en-US" sz="2000" b="1" dirty="0">
                <a:solidFill>
                  <a:srgbClr val="993300"/>
                </a:solidFill>
                <a:latin typeface="Times New Roman" panose="02020603050405020304" pitchFamily="18" charset="0"/>
                <a:ea typeface="Calibri" panose="020F0502020204030204" pitchFamily="34" charset="0"/>
              </a:rPr>
              <a:t>provides active planning and event coordination expertise</a:t>
            </a:r>
            <a:r>
              <a:rPr lang="en-US" sz="2000" dirty="0">
                <a:solidFill>
                  <a:schemeClr val="bg1"/>
                </a:solidFill>
                <a:latin typeface="Times New Roman" panose="02020603050405020304" pitchFamily="18" charset="0"/>
                <a:ea typeface="Calibri" panose="020F0502020204030204" pitchFamily="34" charset="0"/>
              </a:rPr>
              <a:t> to the Student Affairs Division across departments, </a:t>
            </a:r>
            <a:r>
              <a:rPr lang="en-US" sz="2000" b="1" dirty="0">
                <a:solidFill>
                  <a:srgbClr val="FF0000"/>
                </a:solidFill>
                <a:latin typeface="Times New Roman" panose="02020603050405020304" pitchFamily="18" charset="0"/>
                <a:ea typeface="Calibri" panose="020F0502020204030204" pitchFamily="34" charset="0"/>
              </a:rPr>
              <a:t>providing</a:t>
            </a:r>
            <a:r>
              <a:rPr lang="en-US" sz="2000" dirty="0">
                <a:solidFill>
                  <a:schemeClr val="bg1"/>
                </a:solidFill>
                <a:latin typeface="Times New Roman" panose="02020603050405020304" pitchFamily="18" charset="0"/>
                <a:ea typeface="Calibri" panose="020F0502020204030204" pitchFamily="34" charset="0"/>
              </a:rPr>
              <a:t> multiple kinds of </a:t>
            </a:r>
            <a:r>
              <a:rPr lang="en-US" sz="2000" b="1" dirty="0">
                <a:solidFill>
                  <a:srgbClr val="0070C0"/>
                </a:solidFill>
                <a:latin typeface="Times New Roman" panose="02020603050405020304" pitchFamily="18" charset="0"/>
                <a:ea typeface="Calibri" panose="020F0502020204030204" pitchFamily="34" charset="0"/>
              </a:rPr>
              <a:t>event related expertise and assistance</a:t>
            </a:r>
            <a:r>
              <a:rPr lang="en-US" sz="2000" dirty="0">
                <a:solidFill>
                  <a:schemeClr val="bg1"/>
                </a:solidFill>
                <a:latin typeface="Times New Roman" panose="02020603050405020304" pitchFamily="18" charset="0"/>
                <a:ea typeface="Calibri" panose="020F0502020204030204" pitchFamily="34" charset="0"/>
              </a:rPr>
              <a:t> whenever assigned. </a:t>
            </a:r>
            <a:r>
              <a:rPr lang="en-US" sz="2000" b="1" dirty="0">
                <a:solidFill>
                  <a:srgbClr val="7030A0"/>
                </a:solidFill>
                <a:latin typeface="Times New Roman" panose="02020603050405020304" pitchFamily="18" charset="0"/>
                <a:ea typeface="Calibri" panose="020F0502020204030204" pitchFamily="34" charset="0"/>
              </a:rPr>
              <a:t>Position reports to Director of Campus </a:t>
            </a:r>
            <a:r>
              <a:rPr lang="en-US" sz="2000" b="1" dirty="0" smtClean="0">
                <a:solidFill>
                  <a:srgbClr val="7030A0"/>
                </a:solidFill>
                <a:latin typeface="Times New Roman" panose="02020603050405020304" pitchFamily="18" charset="0"/>
                <a:ea typeface="Calibri" panose="020F0502020204030204" pitchFamily="34" charset="0"/>
              </a:rPr>
              <a:t>Activities.</a:t>
            </a:r>
            <a:r>
              <a:rPr lang="en-US" sz="2000" dirty="0" smtClean="0">
                <a:solidFill>
                  <a:schemeClr val="bg1"/>
                </a:solidFill>
                <a:latin typeface="Times New Roman" panose="02020603050405020304" pitchFamily="18" charset="0"/>
                <a:ea typeface="Calibri" panose="020F0502020204030204" pitchFamily="34" charset="0"/>
              </a:rPr>
              <a:t>  Core </a:t>
            </a:r>
            <a:r>
              <a:rPr lang="en-US" sz="2000" dirty="0">
                <a:solidFill>
                  <a:schemeClr val="bg1"/>
                </a:solidFill>
                <a:latin typeface="Times New Roman" panose="02020603050405020304" pitchFamily="18" charset="0"/>
                <a:ea typeface="Calibri" panose="020F0502020204030204" pitchFamily="34" charset="0"/>
              </a:rPr>
              <a:t>of position is </a:t>
            </a:r>
            <a:r>
              <a:rPr lang="en-US" sz="2000" b="1" dirty="0">
                <a:solidFill>
                  <a:srgbClr val="FF0000"/>
                </a:solidFill>
                <a:latin typeface="Times New Roman" panose="02020603050405020304" pitchFamily="18" charset="0"/>
                <a:ea typeface="Calibri" panose="020F0502020204030204" pitchFamily="34" charset="0"/>
              </a:rPr>
              <a:t>servicing</a:t>
            </a:r>
            <a:r>
              <a:rPr lang="en-US" sz="2000" dirty="0">
                <a:solidFill>
                  <a:schemeClr val="bg1"/>
                </a:solidFill>
                <a:latin typeface="Times New Roman" panose="02020603050405020304" pitchFamily="18" charset="0"/>
                <a:ea typeface="Calibri" panose="020F0502020204030204" pitchFamily="34" charset="0"/>
              </a:rPr>
              <a:t> SA </a:t>
            </a:r>
            <a:r>
              <a:rPr lang="en-US" sz="2000" b="1" dirty="0">
                <a:solidFill>
                  <a:srgbClr val="0070C0"/>
                </a:solidFill>
                <a:latin typeface="Times New Roman" panose="02020603050405020304" pitchFamily="18" charset="0"/>
                <a:ea typeface="Calibri" panose="020F0502020204030204" pitchFamily="34" charset="0"/>
              </a:rPr>
              <a:t>event planning needs</a:t>
            </a:r>
            <a:r>
              <a:rPr lang="en-US" sz="2000" dirty="0">
                <a:solidFill>
                  <a:schemeClr val="bg1"/>
                </a:solidFill>
                <a:latin typeface="Times New Roman" panose="02020603050405020304" pitchFamily="18" charset="0"/>
                <a:ea typeface="Calibri" panose="020F0502020204030204" pitchFamily="34" charset="0"/>
              </a:rPr>
              <a:t>, </a:t>
            </a:r>
            <a:r>
              <a:rPr lang="en-US" sz="2000" b="1" dirty="0">
                <a:solidFill>
                  <a:srgbClr val="FF0000"/>
                </a:solidFill>
                <a:latin typeface="Times New Roman" panose="02020603050405020304" pitchFamily="18" charset="0"/>
                <a:ea typeface="Calibri" panose="020F0502020204030204" pitchFamily="34" charset="0"/>
              </a:rPr>
              <a:t>coordination</a:t>
            </a:r>
            <a:r>
              <a:rPr lang="en-US" sz="2000" dirty="0">
                <a:solidFill>
                  <a:schemeClr val="bg1"/>
                </a:solidFill>
                <a:latin typeface="Times New Roman" panose="02020603050405020304" pitchFamily="18" charset="0"/>
                <a:ea typeface="Calibri" panose="020F0502020204030204" pitchFamily="34" charset="0"/>
              </a:rPr>
              <a:t> of campus resources, </a:t>
            </a:r>
            <a:r>
              <a:rPr lang="en-US" sz="2000" b="1" dirty="0">
                <a:solidFill>
                  <a:srgbClr val="0070C0"/>
                </a:solidFill>
                <a:latin typeface="Times New Roman" panose="02020603050405020304" pitchFamily="18" charset="0"/>
                <a:ea typeface="Calibri" panose="020F0502020204030204" pitchFamily="34" charset="0"/>
              </a:rPr>
              <a:t>venue management</a:t>
            </a:r>
            <a:r>
              <a:rPr lang="en-US" sz="2000" dirty="0">
                <a:solidFill>
                  <a:schemeClr val="bg1"/>
                </a:solidFill>
                <a:latin typeface="Times New Roman" panose="02020603050405020304" pitchFamily="18" charset="0"/>
                <a:ea typeface="Calibri" panose="020F0502020204030204" pitchFamily="34" charset="0"/>
              </a:rPr>
              <a:t>, and </a:t>
            </a:r>
            <a:r>
              <a:rPr lang="en-US" sz="2000" b="1" dirty="0">
                <a:solidFill>
                  <a:srgbClr val="FF0000"/>
                </a:solidFill>
                <a:latin typeface="Times New Roman" panose="02020603050405020304" pitchFamily="18" charset="0"/>
                <a:ea typeface="Calibri" panose="020F0502020204030204" pitchFamily="34" charset="0"/>
              </a:rPr>
              <a:t>ensuring</a:t>
            </a:r>
            <a:r>
              <a:rPr lang="en-US" sz="2000" dirty="0">
                <a:solidFill>
                  <a:schemeClr val="bg1"/>
                </a:solidFill>
                <a:latin typeface="Times New Roman" panose="02020603050405020304" pitchFamily="18" charset="0"/>
                <a:ea typeface="Calibri" panose="020F0502020204030204" pitchFamily="34" charset="0"/>
              </a:rPr>
              <a:t> smooth, </a:t>
            </a:r>
            <a:r>
              <a:rPr lang="en-US" sz="2000" b="1" dirty="0">
                <a:solidFill>
                  <a:srgbClr val="0070C0"/>
                </a:solidFill>
                <a:latin typeface="Times New Roman" panose="02020603050405020304" pitchFamily="18" charset="0"/>
                <a:ea typeface="Calibri" panose="020F0502020204030204" pitchFamily="34" charset="0"/>
              </a:rPr>
              <a:t>successful activities</a:t>
            </a:r>
            <a:r>
              <a:rPr lang="en-US" sz="2000" dirty="0">
                <a:solidFill>
                  <a:schemeClr val="bg1"/>
                </a:solidFill>
                <a:latin typeface="Times New Roman" panose="02020603050405020304" pitchFamily="18" charset="0"/>
                <a:ea typeface="Calibri" panose="020F0502020204030204" pitchFamily="34" charset="0"/>
              </a:rPr>
              <a:t> are produced for all SA events, training, and program </a:t>
            </a:r>
            <a:r>
              <a:rPr lang="en-US" sz="2000" dirty="0" smtClean="0">
                <a:solidFill>
                  <a:schemeClr val="bg1"/>
                </a:solidFill>
                <a:latin typeface="Times New Roman" panose="02020603050405020304" pitchFamily="18" charset="0"/>
                <a:ea typeface="Calibri" panose="020F0502020204030204" pitchFamily="34" charset="0"/>
              </a:rPr>
              <a:t>activities.</a:t>
            </a:r>
            <a:endParaRPr lang="en-US" sz="2000" dirty="0">
              <a:solidFill>
                <a:schemeClr val="bg1"/>
              </a:solidFill>
            </a:endParaRPr>
          </a:p>
        </p:txBody>
      </p:sp>
      <p:sp>
        <p:nvSpPr>
          <p:cNvPr id="17" name="Content Placeholder 8"/>
          <p:cNvSpPr>
            <a:spLocks noGrp="1"/>
          </p:cNvSpPr>
          <p:nvPr>
            <p:ph sz="half" idx="2"/>
          </p:nvPr>
        </p:nvSpPr>
        <p:spPr>
          <a:xfrm>
            <a:off x="6819530" y="1499601"/>
            <a:ext cx="4933594" cy="4240425"/>
          </a:xfrm>
          <a:ln>
            <a:solidFill>
              <a:srgbClr val="993300"/>
            </a:solidFill>
          </a:ln>
        </p:spPr>
        <p:txBody>
          <a:bodyPr>
            <a:normAutofit/>
          </a:bodyPr>
          <a:lstStyle/>
          <a:p>
            <a:pPr marL="0" indent="0" algn="ctr">
              <a:buNone/>
            </a:pPr>
            <a:r>
              <a:rPr lang="en-US" sz="2000" b="1" dirty="0" smtClean="0">
                <a:solidFill>
                  <a:srgbClr val="095709"/>
                </a:solidFill>
              </a:rPr>
              <a:t>Key Components of </a:t>
            </a:r>
            <a:r>
              <a:rPr lang="en-US" sz="2000" b="1" u="sng" dirty="0" smtClean="0">
                <a:solidFill>
                  <a:srgbClr val="095709"/>
                </a:solidFill>
              </a:rPr>
              <a:t>Purpose</a:t>
            </a:r>
          </a:p>
          <a:p>
            <a:pPr marL="0" indent="0">
              <a:buNone/>
            </a:pPr>
            <a:r>
              <a:rPr lang="en-US" sz="2200" b="1" dirty="0" smtClean="0">
                <a:solidFill>
                  <a:srgbClr val="993300"/>
                </a:solidFill>
              </a:rPr>
              <a:t> </a:t>
            </a:r>
            <a:r>
              <a:rPr lang="en-US" sz="2000" b="1" dirty="0" smtClean="0">
                <a:solidFill>
                  <a:srgbClr val="993300"/>
                </a:solidFill>
              </a:rPr>
              <a:t>Big-picture sentence describing role: “planning and coordination expertise”.</a:t>
            </a:r>
            <a:endParaRPr lang="en-US" sz="2000" b="1" dirty="0">
              <a:solidFill>
                <a:srgbClr val="993300"/>
              </a:solidFill>
            </a:endParaRPr>
          </a:p>
          <a:p>
            <a:pPr marL="0" indent="0">
              <a:buNone/>
            </a:pPr>
            <a:r>
              <a:rPr lang="en-US" sz="2000" b="1" dirty="0" smtClean="0">
                <a:solidFill>
                  <a:srgbClr val="7030A0"/>
                </a:solidFill>
              </a:rPr>
              <a:t>University position that guides and oversees this position</a:t>
            </a:r>
          </a:p>
          <a:p>
            <a:pPr marL="0" indent="0">
              <a:spcBef>
                <a:spcPts val="0"/>
              </a:spcBef>
              <a:buNone/>
            </a:pPr>
            <a:endParaRPr lang="en-US" sz="2000" b="1" dirty="0">
              <a:solidFill>
                <a:srgbClr val="7030A0"/>
              </a:solidFill>
            </a:endParaRPr>
          </a:p>
          <a:p>
            <a:pPr marL="0" indent="0">
              <a:spcBef>
                <a:spcPts val="0"/>
              </a:spcBef>
              <a:buNone/>
            </a:pPr>
            <a:endParaRPr lang="en-US" sz="2000" b="1" dirty="0" smtClean="0">
              <a:solidFill>
                <a:srgbClr val="00B050"/>
              </a:solidFill>
            </a:endParaRPr>
          </a:p>
          <a:p>
            <a:pPr marL="0" indent="0">
              <a:spcBef>
                <a:spcPts val="0"/>
              </a:spcBef>
              <a:buNone/>
            </a:pPr>
            <a:r>
              <a:rPr lang="en-US" sz="2000" b="1" dirty="0" smtClean="0">
                <a:solidFill>
                  <a:srgbClr val="FF0000"/>
                </a:solidFill>
              </a:rPr>
              <a:t>Verbs! </a:t>
            </a:r>
            <a:r>
              <a:rPr lang="en-US" sz="2000" b="1" dirty="0">
                <a:solidFill>
                  <a:srgbClr val="FF0000"/>
                </a:solidFill>
              </a:rPr>
              <a:t>d</a:t>
            </a:r>
            <a:r>
              <a:rPr lang="en-US" sz="2000" b="1" dirty="0" smtClean="0">
                <a:solidFill>
                  <a:srgbClr val="FF0000"/>
                </a:solidFill>
              </a:rPr>
              <a:t>escribing “what” Purpose</a:t>
            </a:r>
          </a:p>
          <a:p>
            <a:pPr marL="0" indent="0">
              <a:buNone/>
            </a:pPr>
            <a:endParaRPr lang="en-US" sz="2000" b="1" dirty="0" smtClean="0">
              <a:solidFill>
                <a:srgbClr val="0070C0"/>
              </a:solidFill>
            </a:endParaRPr>
          </a:p>
          <a:p>
            <a:pPr marL="0" indent="0">
              <a:buNone/>
            </a:pPr>
            <a:r>
              <a:rPr lang="en-US" sz="2000" b="1" dirty="0" smtClean="0">
                <a:solidFill>
                  <a:srgbClr val="0070C0"/>
                </a:solidFill>
              </a:rPr>
              <a:t>Focus of work</a:t>
            </a:r>
          </a:p>
        </p:txBody>
      </p:sp>
      <p:cxnSp>
        <p:nvCxnSpPr>
          <p:cNvPr id="20" name="Straight Connector 19"/>
          <p:cNvCxnSpPr/>
          <p:nvPr/>
        </p:nvCxnSpPr>
        <p:spPr>
          <a:xfrm>
            <a:off x="6255605" y="2381250"/>
            <a:ext cx="563925" cy="0"/>
          </a:xfrm>
          <a:prstGeom prst="line">
            <a:avLst/>
          </a:prstGeom>
          <a:ln w="19050">
            <a:solidFill>
              <a:srgbClr val="9933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51240" y="3219450"/>
            <a:ext cx="468290" cy="1905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351240" y="4076700"/>
            <a:ext cx="468290" cy="1905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255605" y="4876800"/>
            <a:ext cx="563925" cy="1851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8871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3000" fill="hold" nodeType="withEffect">
                                  <p:stCondLst>
                                    <p:cond delay="0"/>
                                  </p:stCondLst>
                                  <p:iterate type="lt">
                                    <p:tmPct val="24000"/>
                                  </p:iterate>
                                  <p:childTnLst>
                                    <p:animEffect transition="out" filter="fade">
                                      <p:cBhvr>
                                        <p:cTn id="6" dur="1000" tmFilter="0, 0; .2, .5; .8, .5; 1, 0"/>
                                        <p:tgtEl>
                                          <p:spTgt spid="16">
                                            <p:txEl>
                                              <p:pRg st="0" end="0"/>
                                            </p:txEl>
                                          </p:spTgt>
                                        </p:tgtEl>
                                      </p:cBhvr>
                                    </p:animEffect>
                                    <p:animScale>
                                      <p:cBhvr>
                                        <p:cTn id="7" dur="500" autoRev="1" fill="hold"/>
                                        <p:tgtEl>
                                          <p:spTgt spid="16">
                                            <p:txEl>
                                              <p:pRg st="0" end="0"/>
                                            </p:txEl>
                                          </p:spTgt>
                                        </p:tgtEl>
                                      </p:cBhvr>
                                      <p:by x="105000" y="105000"/>
                                    </p:animScale>
                                  </p:childTnLst>
                                </p:cTn>
                              </p:par>
                              <p:par>
                                <p:cTn id="8" presetID="2" presetClass="entr" presetSubtype="12" fill="hold" grpId="0" nodeType="withEffect">
                                  <p:stCondLst>
                                    <p:cond delay="0"/>
                                  </p:stCondLst>
                                  <p:childTnLst>
                                    <p:set>
                                      <p:cBhvr>
                                        <p:cTn id="9" dur="1" fill="hold">
                                          <p:stCondLst>
                                            <p:cond delay="0"/>
                                          </p:stCondLst>
                                        </p:cTn>
                                        <p:tgtEl>
                                          <p:spTgt spid="17">
                                            <p:bg/>
                                          </p:spTgt>
                                        </p:tgtEl>
                                        <p:attrNameLst>
                                          <p:attrName>style.visibility</p:attrName>
                                        </p:attrNameLst>
                                      </p:cBhvr>
                                      <p:to>
                                        <p:strVal val="visible"/>
                                      </p:to>
                                    </p:set>
                                    <p:anim calcmode="lin" valueType="num">
                                      <p:cBhvr additive="base">
                                        <p:cTn id="10" dur="500" fill="hold"/>
                                        <p:tgtEl>
                                          <p:spTgt spid="17">
                                            <p:bg/>
                                          </p:spTgt>
                                        </p:tgtEl>
                                        <p:attrNameLst>
                                          <p:attrName>ppt_x</p:attrName>
                                        </p:attrNameLst>
                                      </p:cBhvr>
                                      <p:tavLst>
                                        <p:tav tm="0">
                                          <p:val>
                                            <p:strVal val="0-#ppt_w/2"/>
                                          </p:val>
                                        </p:tav>
                                        <p:tav tm="100000">
                                          <p:val>
                                            <p:strVal val="#ppt_x"/>
                                          </p:val>
                                        </p:tav>
                                      </p:tavLst>
                                    </p:anim>
                                    <p:anim calcmode="lin" valueType="num">
                                      <p:cBhvr additive="base">
                                        <p:cTn id="11" dur="500" fill="hold"/>
                                        <p:tgtEl>
                                          <p:spTgt spid="17">
                                            <p:bg/>
                                          </p:spTgt>
                                        </p:tgtEl>
                                        <p:attrNameLst>
                                          <p:attrName>ppt_y</p:attrName>
                                        </p:attrNameLst>
                                      </p:cBhvr>
                                      <p:tavLst>
                                        <p:tav tm="0">
                                          <p:val>
                                            <p:strVal val="1+#ppt_h/2"/>
                                          </p:val>
                                        </p:tav>
                                        <p:tav tm="100000">
                                          <p:val>
                                            <p:strVal val="#ppt_y"/>
                                          </p:val>
                                        </p:tav>
                                      </p:tavLst>
                                    </p:anim>
                                  </p:childTnLst>
                                </p:cTn>
                              </p:par>
                              <p:par>
                                <p:cTn id="12" presetID="2" presetClass="entr" presetSubtype="12" fill="hold" grpId="0" nodeType="withEffect">
                                  <p:stCondLst>
                                    <p:cond delay="0"/>
                                  </p:stCondLst>
                                  <p:childTnLst>
                                    <p:set>
                                      <p:cBhvr>
                                        <p:cTn id="13" dur="1" fill="hold">
                                          <p:stCondLst>
                                            <p:cond delay="0"/>
                                          </p:stCondLst>
                                        </p:cTn>
                                        <p:tgtEl>
                                          <p:spTgt spid="17">
                                            <p:txEl>
                                              <p:pRg st="0" end="0"/>
                                            </p:txEl>
                                          </p:spTgt>
                                        </p:tgtEl>
                                        <p:attrNameLst>
                                          <p:attrName>style.visibility</p:attrName>
                                        </p:attrNameLst>
                                      </p:cBhvr>
                                      <p:to>
                                        <p:strVal val="visible"/>
                                      </p:to>
                                    </p:set>
                                    <p:anim calcmode="lin" valueType="num">
                                      <p:cBhvr additive="base">
                                        <p:cTn id="14" dur="500" fill="hold"/>
                                        <p:tgtEl>
                                          <p:spTgt spid="17">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12" fill="hold" grpId="0" nodeType="withEffect">
                                  <p:stCondLst>
                                    <p:cond delay="0"/>
                                  </p:stCondLst>
                                  <p:childTnLst>
                                    <p:set>
                                      <p:cBhvr>
                                        <p:cTn id="17" dur="1" fill="hold">
                                          <p:stCondLst>
                                            <p:cond delay="0"/>
                                          </p:stCondLst>
                                        </p:cTn>
                                        <p:tgtEl>
                                          <p:spTgt spid="17">
                                            <p:txEl>
                                              <p:pRg st="1" end="1"/>
                                            </p:txEl>
                                          </p:spTgt>
                                        </p:tgtEl>
                                        <p:attrNameLst>
                                          <p:attrName>style.visibility</p:attrName>
                                        </p:attrNameLst>
                                      </p:cBhvr>
                                      <p:to>
                                        <p:strVal val="visible"/>
                                      </p:to>
                                    </p:set>
                                    <p:anim calcmode="lin" valueType="num">
                                      <p:cBhvr additive="base">
                                        <p:cTn id="18" dur="5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7">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12" fill="hold" grpId="0" nodeType="withEffect">
                                  <p:stCondLst>
                                    <p:cond delay="0"/>
                                  </p:stCondLst>
                                  <p:childTnLst>
                                    <p:set>
                                      <p:cBhvr>
                                        <p:cTn id="21" dur="1" fill="hold">
                                          <p:stCondLst>
                                            <p:cond delay="0"/>
                                          </p:stCondLst>
                                        </p:cTn>
                                        <p:tgtEl>
                                          <p:spTgt spid="17">
                                            <p:txEl>
                                              <p:pRg st="2" end="2"/>
                                            </p:txEl>
                                          </p:spTgt>
                                        </p:tgtEl>
                                        <p:attrNameLst>
                                          <p:attrName>style.visibility</p:attrName>
                                        </p:attrNameLst>
                                      </p:cBhvr>
                                      <p:to>
                                        <p:strVal val="visible"/>
                                      </p:to>
                                    </p:set>
                                    <p:anim calcmode="lin" valueType="num">
                                      <p:cBhvr additive="base">
                                        <p:cTn id="22" dur="5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7">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12" fill="hold" grpId="0" nodeType="withEffect">
                                  <p:stCondLst>
                                    <p:cond delay="0"/>
                                  </p:stCondLst>
                                  <p:childTnLst>
                                    <p:set>
                                      <p:cBhvr>
                                        <p:cTn id="25" dur="1" fill="hold">
                                          <p:stCondLst>
                                            <p:cond delay="0"/>
                                          </p:stCondLst>
                                        </p:cTn>
                                        <p:tgtEl>
                                          <p:spTgt spid="17">
                                            <p:txEl>
                                              <p:pRg st="5" end="5"/>
                                            </p:txEl>
                                          </p:spTgt>
                                        </p:tgtEl>
                                        <p:attrNameLst>
                                          <p:attrName>style.visibility</p:attrName>
                                        </p:attrNameLst>
                                      </p:cBhvr>
                                      <p:to>
                                        <p:strVal val="visible"/>
                                      </p:to>
                                    </p:set>
                                    <p:anim calcmode="lin" valueType="num">
                                      <p:cBhvr additive="base">
                                        <p:cTn id="26" dur="500" fill="hold"/>
                                        <p:tgtEl>
                                          <p:spTgt spid="17">
                                            <p:txEl>
                                              <p:pRg st="5" end="5"/>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7">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17">
                                            <p:txEl>
                                              <p:pRg st="7" end="7"/>
                                            </p:txEl>
                                          </p:spTgt>
                                        </p:tgtEl>
                                        <p:attrNameLst>
                                          <p:attrName>style.visibility</p:attrName>
                                        </p:attrNameLst>
                                      </p:cBhvr>
                                      <p:to>
                                        <p:strVal val="visible"/>
                                      </p:to>
                                    </p:set>
                                    <p:anim calcmode="lin" valueType="num">
                                      <p:cBhvr additive="base">
                                        <p:cTn id="30" dur="500" fill="hold"/>
                                        <p:tgtEl>
                                          <p:spTgt spid="17">
                                            <p:txEl>
                                              <p:pRg st="7" end="7"/>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500" fill="hold"/>
                                        <p:tgtEl>
                                          <p:spTgt spid="21"/>
                                        </p:tgtEl>
                                        <p:attrNameLst>
                                          <p:attrName>ppt_x</p:attrName>
                                        </p:attrNameLst>
                                      </p:cBhvr>
                                      <p:tavLst>
                                        <p:tav tm="0">
                                          <p:val>
                                            <p:strVal val="#ppt_x"/>
                                          </p:val>
                                        </p:tav>
                                        <p:tav tm="100000">
                                          <p:val>
                                            <p:strVal val="#ppt_x"/>
                                          </p:val>
                                        </p:tav>
                                      </p:tavLst>
                                    </p:anim>
                                    <p:anim calcmode="lin" valueType="num">
                                      <p:cBhvr additive="base">
                                        <p:cTn id="41" dur="500" fill="hold"/>
                                        <p:tgtEl>
                                          <p:spTgt spid="21"/>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fill="hold"/>
                                        <p:tgtEl>
                                          <p:spTgt spid="22"/>
                                        </p:tgtEl>
                                        <p:attrNameLst>
                                          <p:attrName>ppt_x</p:attrName>
                                        </p:attrNameLst>
                                      </p:cBhvr>
                                      <p:tavLst>
                                        <p:tav tm="0">
                                          <p:val>
                                            <p:strVal val="#ppt_x"/>
                                          </p:val>
                                        </p:tav>
                                        <p:tav tm="100000">
                                          <p:val>
                                            <p:strVal val="#ppt_x"/>
                                          </p:val>
                                        </p:tav>
                                      </p:tavLst>
                                    </p:anim>
                                    <p:anim calcmode="lin" valueType="num">
                                      <p:cBhvr additive="base">
                                        <p:cTn id="45" dur="500" fill="hold"/>
                                        <p:tgtEl>
                                          <p:spTgt spid="22"/>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additive="base">
                                        <p:cTn id="48" dur="500" fill="hold"/>
                                        <p:tgtEl>
                                          <p:spTgt spid="23"/>
                                        </p:tgtEl>
                                        <p:attrNameLst>
                                          <p:attrName>ppt_x</p:attrName>
                                        </p:attrNameLst>
                                      </p:cBhvr>
                                      <p:tavLst>
                                        <p:tav tm="0">
                                          <p:val>
                                            <p:strVal val="#ppt_x"/>
                                          </p:val>
                                        </p:tav>
                                        <p:tav tm="100000">
                                          <p:val>
                                            <p:strVal val="#ppt_x"/>
                                          </p:val>
                                        </p:tav>
                                      </p:tavLst>
                                    </p:anim>
                                    <p:anim calcmode="lin" valueType="num">
                                      <p:cBhvr additive="base">
                                        <p:cTn id="49"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779532" y="1021657"/>
            <a:ext cx="5740400" cy="5663089"/>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a:t>
            </a:r>
            <a:r>
              <a:rPr lang="en-US" sz="2000" dirty="0" smtClean="0">
                <a:solidFill>
                  <a:schemeClr val="bg1"/>
                </a:solidFill>
                <a:latin typeface="Times New Roman" panose="02020603050405020304" pitchFamily="18" charset="0"/>
                <a:ea typeface="Calibri" panose="020F0502020204030204" pitchFamily="34" charset="0"/>
              </a:rPr>
              <a:t>2      SECTION 2</a:t>
            </a:r>
          </a:p>
          <a:p>
            <a:pPr>
              <a:spcBef>
                <a:spcPts val="600"/>
              </a:spcBef>
            </a:pPr>
            <a:r>
              <a:rPr lang="en-US" sz="2000" b="1" u="sng" dirty="0">
                <a:solidFill>
                  <a:srgbClr val="3366FF"/>
                </a:solidFill>
                <a:latin typeface="Times New Roman" panose="02020603050405020304" pitchFamily="18" charset="0"/>
                <a:ea typeface="Calibri" panose="020F0502020204030204" pitchFamily="34" charset="0"/>
              </a:rPr>
              <a:t>Summarize the primary </a:t>
            </a:r>
            <a:r>
              <a:rPr lang="en-US" sz="2000" b="1" u="sng" dirty="0" smtClean="0">
                <a:solidFill>
                  <a:srgbClr val="3366FF"/>
                </a:solidFill>
                <a:latin typeface="Times New Roman" panose="02020603050405020304" pitchFamily="18" charset="0"/>
                <a:ea typeface="Calibri" panose="020F0502020204030204" pitchFamily="34" charset="0"/>
              </a:rPr>
              <a:t>ACTIVITIES for which the position </a:t>
            </a:r>
            <a:r>
              <a:rPr lang="en-US" sz="2000" b="1" u="sng" dirty="0">
                <a:solidFill>
                  <a:srgbClr val="3366FF"/>
                </a:solidFill>
                <a:latin typeface="Times New Roman" panose="02020603050405020304" pitchFamily="18" charset="0"/>
                <a:ea typeface="Calibri" panose="020F0502020204030204" pitchFamily="34" charset="0"/>
              </a:rPr>
              <a:t>is </a:t>
            </a:r>
            <a:r>
              <a:rPr lang="en-US" sz="2000" b="1" u="sng" dirty="0" smtClean="0">
                <a:solidFill>
                  <a:srgbClr val="3366FF"/>
                </a:solidFill>
                <a:latin typeface="Times New Roman" panose="02020603050405020304" pitchFamily="18" charset="0"/>
                <a:ea typeface="Calibri" panose="020F0502020204030204" pitchFamily="34" charset="0"/>
              </a:rPr>
              <a:t>responsible:</a:t>
            </a:r>
            <a:endParaRPr lang="en-US" sz="2000" u="sng" dirty="0" smtClean="0">
              <a:solidFill>
                <a:srgbClr val="3366FF"/>
              </a:solidFill>
              <a:latin typeface="Times New Roman" panose="02020603050405020304" pitchFamily="18" charset="0"/>
              <a:ea typeface="Calibri" panose="020F0502020204030204" pitchFamily="34" charset="0"/>
            </a:endParaRPr>
          </a:p>
          <a:p>
            <a:pPr marL="114300">
              <a:spcBef>
                <a:spcPts val="600"/>
              </a:spcBef>
            </a:pPr>
            <a:r>
              <a:rPr lang="en-US" sz="2000" b="1" dirty="0">
                <a:solidFill>
                  <a:schemeClr val="bg1"/>
                </a:solidFill>
                <a:latin typeface="Times New Roman" panose="02020603050405020304" pitchFamily="18" charset="0"/>
                <a:ea typeface="Calibri" panose="020F0502020204030204" pitchFamily="34" charset="0"/>
              </a:rPr>
              <a:t>Project and Events </a:t>
            </a:r>
            <a:r>
              <a:rPr lang="en-US" sz="2000" b="1" dirty="0" smtClean="0">
                <a:solidFill>
                  <a:schemeClr val="bg1"/>
                </a:solidFill>
                <a:latin typeface="Times New Roman" panose="02020603050405020304" pitchFamily="18" charset="0"/>
                <a:ea typeface="Calibri" panose="020F0502020204030204" pitchFamily="34" charset="0"/>
              </a:rPr>
              <a:t>Coordinator</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Coordinate</a:t>
            </a:r>
            <a:r>
              <a:rPr lang="en-US" dirty="0">
                <a:solidFill>
                  <a:schemeClr val="bg1"/>
                </a:solidFill>
                <a:latin typeface="Times New Roman" panose="02020603050405020304" pitchFamily="18" charset="0"/>
                <a:ea typeface="Calibri" panose="020F0502020204030204" pitchFamily="34" charset="0"/>
              </a:rPr>
              <a:t> events (meetings, trainings, and conferences) planning including </a:t>
            </a:r>
            <a:r>
              <a:rPr lang="en-US" b="1" dirty="0">
                <a:solidFill>
                  <a:srgbClr val="4B8424"/>
                </a:solidFill>
                <a:latin typeface="Times New Roman" panose="02020603050405020304" pitchFamily="18" charset="0"/>
                <a:ea typeface="Calibri" panose="020F0502020204030204" pitchFamily="34" charset="0"/>
              </a:rPr>
              <a:t>all</a:t>
            </a:r>
            <a:r>
              <a:rPr lang="en-US" dirty="0">
                <a:solidFill>
                  <a:schemeClr val="bg1"/>
                </a:solidFill>
                <a:latin typeface="Times New Roman" panose="02020603050405020304" pitchFamily="18" charset="0"/>
                <a:ea typeface="Calibri" panose="020F0502020204030204" pitchFamily="34" charset="0"/>
              </a:rPr>
              <a:t> aspects of </a:t>
            </a:r>
            <a:r>
              <a:rPr lang="en-US" b="1" dirty="0">
                <a:solidFill>
                  <a:srgbClr val="0070C0"/>
                </a:solidFill>
                <a:latin typeface="Times New Roman" panose="02020603050405020304" pitchFamily="18" charset="0"/>
                <a:ea typeface="Calibri" panose="020F0502020204030204" pitchFamily="34" charset="0"/>
              </a:rPr>
              <a:t>event preparation, promotions, venue setup, onsite-event support, personnel supervision, and event strike</a:t>
            </a:r>
            <a:r>
              <a:rPr lang="en-US" dirty="0">
                <a:solidFill>
                  <a:schemeClr val="bg1"/>
                </a:solidFill>
                <a:latin typeface="Times New Roman" panose="02020603050405020304" pitchFamily="18" charset="0"/>
                <a:ea typeface="Calibri" panose="020F0502020204030204" pitchFamily="34" charset="0"/>
              </a:rPr>
              <a:t>.</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Support</a:t>
            </a: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0070C0"/>
                </a:solidFill>
                <a:latin typeface="Times New Roman" panose="02020603050405020304" pitchFamily="18" charset="0"/>
                <a:ea typeface="Calibri" panose="020F0502020204030204" pitchFamily="34" charset="0"/>
              </a:rPr>
              <a:t>events, training, and program activities</a:t>
            </a:r>
            <a:r>
              <a:rPr lang="en-US" dirty="0">
                <a:solidFill>
                  <a:schemeClr val="bg1"/>
                </a:solidFill>
                <a:latin typeface="Times New Roman" panose="02020603050405020304" pitchFamily="18" charset="0"/>
                <a:ea typeface="Calibri" panose="020F0502020204030204" pitchFamily="34" charset="0"/>
              </a:rPr>
              <a:t> of other divisions and departments conducting events in conjunction with SA.</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Provide</a:t>
            </a: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0070C0"/>
                </a:solidFill>
                <a:latin typeface="Times New Roman" panose="02020603050405020304" pitchFamily="18" charset="0"/>
                <a:ea typeface="Calibri" panose="020F0502020204030204" pitchFamily="34" charset="0"/>
              </a:rPr>
              <a:t>administrative support functions and backup</a:t>
            </a:r>
            <a:r>
              <a:rPr lang="en-US" dirty="0">
                <a:solidFill>
                  <a:schemeClr val="bg1"/>
                </a:solidFill>
                <a:latin typeface="Times New Roman" panose="02020603050405020304" pitchFamily="18" charset="0"/>
                <a:ea typeface="Calibri" panose="020F0502020204030204" pitchFamily="34" charset="0"/>
              </a:rPr>
              <a:t> to the coordinator team and project leads for </a:t>
            </a:r>
            <a:r>
              <a:rPr lang="en-US" b="1" dirty="0">
                <a:solidFill>
                  <a:srgbClr val="4B8424"/>
                </a:solidFill>
                <a:latin typeface="Times New Roman" panose="02020603050405020304" pitchFamily="18" charset="0"/>
                <a:ea typeface="Calibri" panose="020F0502020204030204" pitchFamily="34" charset="0"/>
              </a:rPr>
              <a:t>continuous improvement</a:t>
            </a:r>
            <a:r>
              <a:rPr lang="en-US" dirty="0">
                <a:solidFill>
                  <a:schemeClr val="bg1"/>
                </a:solidFill>
                <a:latin typeface="Times New Roman" panose="02020603050405020304" pitchFamily="18" charset="0"/>
                <a:ea typeface="Calibri" panose="020F0502020204030204" pitchFamily="34" charset="0"/>
              </a:rPr>
              <a:t> of Division event </a:t>
            </a:r>
            <a:r>
              <a:rPr lang="en-US" b="1" dirty="0">
                <a:solidFill>
                  <a:srgbClr val="4B8424"/>
                </a:solidFill>
                <a:latin typeface="Times New Roman" panose="02020603050405020304" pitchFamily="18" charset="0"/>
                <a:ea typeface="Calibri" panose="020F0502020204030204" pitchFamily="34" charset="0"/>
              </a:rPr>
              <a:t>effectiveness</a:t>
            </a:r>
            <a:r>
              <a:rPr lang="en-US" dirty="0">
                <a:solidFill>
                  <a:schemeClr val="bg1"/>
                </a:solidFill>
                <a:latin typeface="Times New Roman" panose="02020603050405020304" pitchFamily="18" charset="0"/>
                <a:ea typeface="Calibri" panose="020F0502020204030204" pitchFamily="34" charset="0"/>
              </a:rPr>
              <a:t> including </a:t>
            </a:r>
            <a:r>
              <a:rPr lang="en-US" b="1" dirty="0">
                <a:solidFill>
                  <a:srgbClr val="0070C0"/>
                </a:solidFill>
                <a:latin typeface="Times New Roman" panose="02020603050405020304" pitchFamily="18" charset="0"/>
                <a:ea typeface="Calibri" panose="020F0502020204030204" pitchFamily="34" charset="0"/>
              </a:rPr>
              <a:t>document management and registration</a:t>
            </a:r>
            <a:r>
              <a:rPr lang="en-US" dirty="0">
                <a:solidFill>
                  <a:schemeClr val="bg1"/>
                </a:solidFill>
                <a:latin typeface="Times New Roman" panose="02020603050405020304" pitchFamily="18" charset="0"/>
                <a:ea typeface="Calibri" panose="020F0502020204030204" pitchFamily="34" charset="0"/>
              </a:rPr>
              <a:t>.</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Provide</a:t>
            </a:r>
            <a:r>
              <a:rPr lang="en-US" dirty="0">
                <a:solidFill>
                  <a:schemeClr val="bg1"/>
                </a:solidFill>
                <a:latin typeface="Times New Roman" panose="02020603050405020304" pitchFamily="18" charset="0"/>
                <a:ea typeface="Calibri" panose="020F0502020204030204" pitchFamily="34" charset="0"/>
              </a:rPr>
              <a:t> departmental project and administrative </a:t>
            </a:r>
            <a:r>
              <a:rPr lang="en-US" b="1" dirty="0">
                <a:solidFill>
                  <a:srgbClr val="4B8424"/>
                </a:solidFill>
                <a:latin typeface="Times New Roman" panose="02020603050405020304" pitchFamily="18" charset="0"/>
                <a:ea typeface="Calibri" panose="020F0502020204030204" pitchFamily="34" charset="0"/>
              </a:rPr>
              <a:t>professional</a:t>
            </a: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0070C0"/>
                </a:solidFill>
                <a:latin typeface="Times New Roman" panose="02020603050405020304" pitchFamily="18" charset="0"/>
                <a:ea typeface="Calibri" panose="020F0502020204030204" pitchFamily="34" charset="0"/>
              </a:rPr>
              <a:t>communication and customer service</a:t>
            </a:r>
            <a:r>
              <a:rPr lang="en-US" dirty="0">
                <a:solidFill>
                  <a:schemeClr val="bg1"/>
                </a:solidFill>
                <a:latin typeface="Times New Roman" panose="02020603050405020304" pitchFamily="18" charset="0"/>
                <a:ea typeface="Calibri" panose="020F0502020204030204" pitchFamily="34" charset="0"/>
              </a:rPr>
              <a:t> as assigned.</a:t>
            </a:r>
          </a:p>
        </p:txBody>
      </p:sp>
      <p:sp>
        <p:nvSpPr>
          <p:cNvPr id="17" name="Content Placeholder 8"/>
          <p:cNvSpPr>
            <a:spLocks noGrp="1"/>
          </p:cNvSpPr>
          <p:nvPr>
            <p:ph sz="half" idx="2"/>
          </p:nvPr>
        </p:nvSpPr>
        <p:spPr>
          <a:xfrm>
            <a:off x="7169953" y="1499601"/>
            <a:ext cx="4480218" cy="4570124"/>
          </a:xfrm>
          <a:ln>
            <a:solidFill>
              <a:srgbClr val="993300"/>
            </a:solidFill>
          </a:ln>
        </p:spPr>
        <p:txBody>
          <a:bodyPr>
            <a:normAutofit/>
          </a:bodyPr>
          <a:lstStyle/>
          <a:p>
            <a:pPr marL="0" indent="0" algn="ctr">
              <a:buNone/>
            </a:pPr>
            <a:r>
              <a:rPr lang="en-US" sz="2000" b="1" dirty="0" smtClean="0">
                <a:solidFill>
                  <a:srgbClr val="3366FF"/>
                </a:solidFill>
              </a:rPr>
              <a:t>Key Components of </a:t>
            </a:r>
            <a:r>
              <a:rPr lang="en-US" sz="2000" b="1" u="sng" dirty="0" smtClean="0">
                <a:solidFill>
                  <a:srgbClr val="3366FF"/>
                </a:solidFill>
              </a:rPr>
              <a:t>Activities</a:t>
            </a:r>
          </a:p>
          <a:p>
            <a:pPr marL="0" indent="0">
              <a:buNone/>
            </a:pPr>
            <a:r>
              <a:rPr lang="en-US" sz="2200" b="1" dirty="0" smtClean="0">
                <a:solidFill>
                  <a:srgbClr val="993300"/>
                </a:solidFill>
              </a:rPr>
              <a:t> </a:t>
            </a:r>
            <a:endParaRPr lang="en-US" sz="2000" b="1" dirty="0">
              <a:solidFill>
                <a:srgbClr val="993300"/>
              </a:solidFill>
            </a:endParaRPr>
          </a:p>
          <a:p>
            <a:pPr marL="0" indent="0">
              <a:spcBef>
                <a:spcPts val="0"/>
              </a:spcBef>
              <a:buNone/>
            </a:pPr>
            <a:endParaRPr lang="en-US" sz="2000" b="1" dirty="0" smtClean="0">
              <a:solidFill>
                <a:srgbClr val="00B050"/>
              </a:solidFill>
            </a:endParaRPr>
          </a:p>
          <a:p>
            <a:pPr marL="0" indent="0">
              <a:spcBef>
                <a:spcPts val="0"/>
              </a:spcBef>
              <a:buNone/>
            </a:pPr>
            <a:r>
              <a:rPr lang="en-US" sz="2000" b="1" dirty="0" smtClean="0">
                <a:solidFill>
                  <a:srgbClr val="FF0000"/>
                </a:solidFill>
              </a:rPr>
              <a:t>Verbs! </a:t>
            </a:r>
            <a:r>
              <a:rPr lang="en-US" sz="2000" b="1" dirty="0">
                <a:solidFill>
                  <a:srgbClr val="FF0000"/>
                </a:solidFill>
              </a:rPr>
              <a:t>d</a:t>
            </a:r>
            <a:r>
              <a:rPr lang="en-US" sz="2000" b="1" dirty="0" smtClean="0">
                <a:solidFill>
                  <a:srgbClr val="FF0000"/>
                </a:solidFill>
              </a:rPr>
              <a:t>escribing “what” Activities</a:t>
            </a:r>
          </a:p>
          <a:p>
            <a:pPr marL="0" indent="0">
              <a:buNone/>
            </a:pPr>
            <a:endParaRPr lang="en-US" sz="2000" b="1" dirty="0" smtClean="0">
              <a:solidFill>
                <a:srgbClr val="0070C0"/>
              </a:solidFill>
            </a:endParaRPr>
          </a:p>
          <a:p>
            <a:pPr marL="0" indent="0">
              <a:buNone/>
            </a:pPr>
            <a:endParaRPr lang="en-US" sz="2000" b="1" dirty="0" smtClean="0">
              <a:solidFill>
                <a:srgbClr val="0070C0"/>
              </a:solidFill>
            </a:endParaRPr>
          </a:p>
          <a:p>
            <a:pPr marL="0" indent="0">
              <a:buNone/>
            </a:pPr>
            <a:r>
              <a:rPr lang="en-US" sz="2000" b="1" dirty="0" smtClean="0">
                <a:solidFill>
                  <a:srgbClr val="0070C0"/>
                </a:solidFill>
              </a:rPr>
              <a:t>Focus of Activities</a:t>
            </a:r>
          </a:p>
          <a:p>
            <a:pPr marL="0" indent="0">
              <a:buNone/>
            </a:pPr>
            <a:endParaRPr lang="en-US" sz="2000" b="1" dirty="0">
              <a:solidFill>
                <a:srgbClr val="0070C0"/>
              </a:solidFill>
            </a:endParaRPr>
          </a:p>
          <a:p>
            <a:pPr marL="0" indent="0">
              <a:spcBef>
                <a:spcPts val="0"/>
              </a:spcBef>
              <a:buNone/>
            </a:pPr>
            <a:endParaRPr lang="en-US" sz="2000" b="1" dirty="0" smtClean="0">
              <a:solidFill>
                <a:srgbClr val="C00000"/>
              </a:solidFill>
            </a:endParaRPr>
          </a:p>
          <a:p>
            <a:pPr marL="0" indent="0">
              <a:spcBef>
                <a:spcPts val="600"/>
              </a:spcBef>
              <a:buNone/>
            </a:pPr>
            <a:r>
              <a:rPr lang="en-US" sz="2000" b="1" dirty="0" smtClean="0">
                <a:solidFill>
                  <a:srgbClr val="4B8424"/>
                </a:solidFill>
              </a:rPr>
              <a:t>Adjectives that enhance understanding</a:t>
            </a:r>
          </a:p>
        </p:txBody>
      </p:sp>
      <p:cxnSp>
        <p:nvCxnSpPr>
          <p:cNvPr id="21" name="Straight Connector 20"/>
          <p:cNvCxnSpPr/>
          <p:nvPr/>
        </p:nvCxnSpPr>
        <p:spPr>
          <a:xfrm>
            <a:off x="6537567" y="2762250"/>
            <a:ext cx="563925"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519932" y="5276850"/>
            <a:ext cx="612965" cy="16770"/>
          </a:xfrm>
          <a:prstGeom prst="line">
            <a:avLst/>
          </a:prstGeom>
          <a:ln w="19050">
            <a:solidFill>
              <a:srgbClr val="4B842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588393" y="4015644"/>
            <a:ext cx="563925" cy="18512"/>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637674" y="3525253"/>
            <a:ext cx="2105526" cy="6858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448216">
            <a:off x="2749786" y="2661358"/>
            <a:ext cx="1118585" cy="1862048"/>
          </a:xfrm>
          <a:prstGeom prst="rect">
            <a:avLst/>
          </a:prstGeom>
          <a:noFill/>
        </p:spPr>
        <p:txBody>
          <a:bodyPr wrap="square" rtlCol="0">
            <a:spAutoFit/>
          </a:bodyPr>
          <a:lstStyle/>
          <a:p>
            <a:r>
              <a:rPr lang="en-US" sz="11500" dirty="0" smtClean="0">
                <a:solidFill>
                  <a:srgbClr val="FF0000"/>
                </a:solidFill>
                <a:latin typeface="Arial Black" panose="020B0A04020102020204" pitchFamily="34" charset="0"/>
              </a:rPr>
              <a:t>?</a:t>
            </a:r>
            <a:endParaRPr lang="en-US" sz="115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36647600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0-#ppt_h/2"/>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7">
                                            <p:bg/>
                                          </p:spTgt>
                                        </p:tgtEl>
                                        <p:attrNameLst>
                                          <p:attrName>style.visibility</p:attrName>
                                        </p:attrNameLst>
                                      </p:cBhvr>
                                      <p:to>
                                        <p:strVal val="visible"/>
                                      </p:to>
                                    </p:set>
                                    <p:anim calcmode="lin" valueType="num">
                                      <p:cBhvr additive="base">
                                        <p:cTn id="19" dur="500" fill="hold"/>
                                        <p:tgtEl>
                                          <p:spTgt spid="17">
                                            <p:bg/>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
                                            <p:bg/>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anim calcmode="lin" valueType="num">
                                      <p:cBhvr additive="base">
                                        <p:cTn id="23"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7">
                                            <p:txEl>
                                              <p:pRg st="0" end="0"/>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7">
                                            <p:txEl>
                                              <p:pRg st="1" end="1"/>
                                            </p:txEl>
                                          </p:spTgt>
                                        </p:tgtEl>
                                        <p:attrNameLst>
                                          <p:attrName>style.visibility</p:attrName>
                                        </p:attrNameLst>
                                      </p:cBhvr>
                                      <p:to>
                                        <p:strVal val="visible"/>
                                      </p:to>
                                    </p:set>
                                    <p:anim calcmode="lin" valueType="num">
                                      <p:cBhvr additive="base">
                                        <p:cTn id="27" dur="500" fill="hold"/>
                                        <p:tgtEl>
                                          <p:spTgt spid="17">
                                            <p:txEl>
                                              <p:pRg st="1" end="1"/>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7">
                                            <p:txEl>
                                              <p:pRg st="1" end="1"/>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7">
                                            <p:txEl>
                                              <p:pRg st="3" end="3"/>
                                            </p:txEl>
                                          </p:spTgt>
                                        </p:tgtEl>
                                        <p:attrNameLst>
                                          <p:attrName>style.visibility</p:attrName>
                                        </p:attrNameLst>
                                      </p:cBhvr>
                                      <p:to>
                                        <p:strVal val="visible"/>
                                      </p:to>
                                    </p:set>
                                    <p:anim calcmode="lin" valueType="num">
                                      <p:cBhvr additive="base">
                                        <p:cTn id="31" dur="500" fill="hold"/>
                                        <p:tgtEl>
                                          <p:spTgt spid="1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
                                            <p:txEl>
                                              <p:pRg st="3" end="3"/>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7">
                                            <p:txEl>
                                              <p:pRg st="6" end="6"/>
                                            </p:txEl>
                                          </p:spTgt>
                                        </p:tgtEl>
                                        <p:attrNameLst>
                                          <p:attrName>style.visibility</p:attrName>
                                        </p:attrNameLst>
                                      </p:cBhvr>
                                      <p:to>
                                        <p:strVal val="visible"/>
                                      </p:to>
                                    </p:set>
                                    <p:anim calcmode="lin" valueType="num">
                                      <p:cBhvr additive="base">
                                        <p:cTn id="35" dur="500" fill="hold"/>
                                        <p:tgtEl>
                                          <p:spTgt spid="17">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7">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7">
                                            <p:txEl>
                                              <p:pRg st="9" end="9"/>
                                            </p:txEl>
                                          </p:spTgt>
                                        </p:tgtEl>
                                        <p:attrNameLst>
                                          <p:attrName>style.visibility</p:attrName>
                                        </p:attrNameLst>
                                      </p:cBhvr>
                                      <p:to>
                                        <p:strVal val="visible"/>
                                      </p:to>
                                    </p:set>
                                    <p:anim calcmode="lin" valueType="num">
                                      <p:cBhvr additive="base">
                                        <p:cTn id="39" dur="500" fill="hold"/>
                                        <p:tgtEl>
                                          <p:spTgt spid="17">
                                            <p:txEl>
                                              <p:pRg st="9" end="9"/>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580">
                                          <p:stCondLst>
                                            <p:cond delay="0"/>
                                          </p:stCondLst>
                                        </p:cTn>
                                        <p:tgtEl>
                                          <p:spTgt spid="4"/>
                                        </p:tgtEl>
                                      </p:cBhvr>
                                    </p:animEffect>
                                    <p:anim calcmode="lin" valueType="num">
                                      <p:cBhvr>
                                        <p:cTn id="4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51" dur="26">
                                          <p:stCondLst>
                                            <p:cond delay="650"/>
                                          </p:stCondLst>
                                        </p:cTn>
                                        <p:tgtEl>
                                          <p:spTgt spid="4"/>
                                        </p:tgtEl>
                                      </p:cBhvr>
                                      <p:to x="100000" y="60000"/>
                                    </p:animScale>
                                    <p:animScale>
                                      <p:cBhvr>
                                        <p:cTn id="52" dur="166" decel="50000">
                                          <p:stCondLst>
                                            <p:cond delay="676"/>
                                          </p:stCondLst>
                                        </p:cTn>
                                        <p:tgtEl>
                                          <p:spTgt spid="4"/>
                                        </p:tgtEl>
                                      </p:cBhvr>
                                      <p:to x="100000" y="100000"/>
                                    </p:animScale>
                                    <p:animScale>
                                      <p:cBhvr>
                                        <p:cTn id="53" dur="26">
                                          <p:stCondLst>
                                            <p:cond delay="1312"/>
                                          </p:stCondLst>
                                        </p:cTn>
                                        <p:tgtEl>
                                          <p:spTgt spid="4"/>
                                        </p:tgtEl>
                                      </p:cBhvr>
                                      <p:to x="100000" y="80000"/>
                                    </p:animScale>
                                    <p:animScale>
                                      <p:cBhvr>
                                        <p:cTn id="54" dur="166" decel="50000">
                                          <p:stCondLst>
                                            <p:cond delay="1338"/>
                                          </p:stCondLst>
                                        </p:cTn>
                                        <p:tgtEl>
                                          <p:spTgt spid="4"/>
                                        </p:tgtEl>
                                      </p:cBhvr>
                                      <p:to x="100000" y="100000"/>
                                    </p:animScale>
                                    <p:animScale>
                                      <p:cBhvr>
                                        <p:cTn id="55" dur="26">
                                          <p:stCondLst>
                                            <p:cond delay="1642"/>
                                          </p:stCondLst>
                                        </p:cTn>
                                        <p:tgtEl>
                                          <p:spTgt spid="4"/>
                                        </p:tgtEl>
                                      </p:cBhvr>
                                      <p:to x="100000" y="90000"/>
                                    </p:animScale>
                                    <p:animScale>
                                      <p:cBhvr>
                                        <p:cTn id="56" dur="166" decel="50000">
                                          <p:stCondLst>
                                            <p:cond delay="1668"/>
                                          </p:stCondLst>
                                        </p:cTn>
                                        <p:tgtEl>
                                          <p:spTgt spid="4"/>
                                        </p:tgtEl>
                                      </p:cBhvr>
                                      <p:to x="100000" y="100000"/>
                                    </p:animScale>
                                    <p:animScale>
                                      <p:cBhvr>
                                        <p:cTn id="57" dur="26">
                                          <p:stCondLst>
                                            <p:cond delay="1808"/>
                                          </p:stCondLst>
                                        </p:cTn>
                                        <p:tgtEl>
                                          <p:spTgt spid="4"/>
                                        </p:tgtEl>
                                      </p:cBhvr>
                                      <p:to x="100000" y="95000"/>
                                    </p:animScale>
                                    <p:animScale>
                                      <p:cBhvr>
                                        <p:cTn id="58" dur="166" decel="50000">
                                          <p:stCondLst>
                                            <p:cond delay="1834"/>
                                          </p:stCondLst>
                                        </p:cTn>
                                        <p:tgtEl>
                                          <p:spTgt spid="4"/>
                                        </p:tgtEl>
                                      </p:cBhvr>
                                      <p:to x="100000" y="100000"/>
                                    </p:animScale>
                                  </p:childTnLst>
                                </p:cTn>
                              </p:par>
                              <p:par>
                                <p:cTn id="59" presetID="1" presetClass="entr" presetSubtype="0"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P spid="4"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1946" y="571500"/>
            <a:ext cx="11414234" cy="216776"/>
          </a:xfrm>
          <a:ln>
            <a:noFill/>
          </a:ln>
        </p:spPr>
        <p:txBody>
          <a:bodyPr>
            <a:normAutofit fontScale="90000"/>
          </a:bodyPr>
          <a:lstStyle/>
          <a:p>
            <a:r>
              <a:rPr lang="en-US" sz="2000" dirty="0" smtClean="0">
                <a:solidFill>
                  <a:schemeClr val="bg2"/>
                </a:solidFill>
              </a:rPr>
              <a:t>Writing High-Quality AP Position Descriptions</a:t>
            </a:r>
            <a:endParaRPr lang="en-US" sz="2000" dirty="0">
              <a:solidFill>
                <a:schemeClr val="bg2"/>
              </a:solidFill>
            </a:endParaRPr>
          </a:p>
        </p:txBody>
      </p:sp>
      <p:sp>
        <p:nvSpPr>
          <p:cNvPr id="5" name="Rectangle 4"/>
          <p:cNvSpPr/>
          <p:nvPr/>
        </p:nvSpPr>
        <p:spPr>
          <a:xfrm>
            <a:off x="0" y="1"/>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721366"/>
            <a:ext cx="12192000" cy="13663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16200000">
            <a:off x="-3218793" y="3355428"/>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16200000">
            <a:off x="8826061" y="3355427"/>
            <a:ext cx="6584732" cy="14714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duotone>
              <a:schemeClr val="accent1">
                <a:shade val="45000"/>
                <a:satMod val="135000"/>
              </a:schemeClr>
              <a:prstClr val="white"/>
            </a:duotone>
          </a:blip>
          <a:stretch>
            <a:fillRect/>
          </a:stretch>
        </p:blipFill>
        <p:spPr>
          <a:xfrm>
            <a:off x="5840760" y="189873"/>
            <a:ext cx="510480" cy="328388"/>
          </a:xfrm>
          <a:prstGeom prst="rect">
            <a:avLst/>
          </a:prstGeom>
        </p:spPr>
      </p:pic>
      <p:sp>
        <p:nvSpPr>
          <p:cNvPr id="16" name="Rectangle 15"/>
          <p:cNvSpPr/>
          <p:nvPr/>
        </p:nvSpPr>
        <p:spPr>
          <a:xfrm>
            <a:off x="541829" y="1058276"/>
            <a:ext cx="5740400" cy="5663089"/>
          </a:xfrm>
          <a:prstGeom prst="rect">
            <a:avLst/>
          </a:prstGeom>
        </p:spPr>
        <p:txBody>
          <a:bodyPr wrap="square">
            <a:spAutoFit/>
          </a:bodyPr>
          <a:lstStyle/>
          <a:p>
            <a:pPr>
              <a:spcBef>
                <a:spcPts val="600"/>
              </a:spcBef>
            </a:pPr>
            <a:r>
              <a:rPr lang="en-US" sz="2000" dirty="0">
                <a:solidFill>
                  <a:schemeClr val="bg1"/>
                </a:solidFill>
                <a:latin typeface="Times New Roman" panose="02020603050405020304" pitchFamily="18" charset="0"/>
                <a:ea typeface="Calibri" panose="020F0502020204030204" pitchFamily="34" charset="0"/>
              </a:rPr>
              <a:t>SAMPLE </a:t>
            </a:r>
            <a:r>
              <a:rPr lang="en-US" sz="2000" dirty="0" smtClean="0">
                <a:solidFill>
                  <a:schemeClr val="bg1"/>
                </a:solidFill>
                <a:latin typeface="Times New Roman" panose="02020603050405020304" pitchFamily="18" charset="0"/>
                <a:ea typeface="Calibri" panose="020F0502020204030204" pitchFamily="34" charset="0"/>
              </a:rPr>
              <a:t>2      SECTION 2</a:t>
            </a:r>
          </a:p>
          <a:p>
            <a:pPr>
              <a:spcBef>
                <a:spcPts val="600"/>
              </a:spcBef>
            </a:pPr>
            <a:r>
              <a:rPr lang="en-US" sz="2000" b="1" u="sng" dirty="0">
                <a:solidFill>
                  <a:srgbClr val="3366FF"/>
                </a:solidFill>
                <a:latin typeface="Times New Roman" panose="02020603050405020304" pitchFamily="18" charset="0"/>
                <a:ea typeface="Calibri" panose="020F0502020204030204" pitchFamily="34" charset="0"/>
              </a:rPr>
              <a:t>Summarize the primary </a:t>
            </a:r>
            <a:r>
              <a:rPr lang="en-US" sz="2000" b="1" u="sng" dirty="0" smtClean="0">
                <a:solidFill>
                  <a:srgbClr val="3366FF"/>
                </a:solidFill>
                <a:latin typeface="Times New Roman" panose="02020603050405020304" pitchFamily="18" charset="0"/>
                <a:ea typeface="Calibri" panose="020F0502020204030204" pitchFamily="34" charset="0"/>
              </a:rPr>
              <a:t>ACTIVITIES for which the position </a:t>
            </a:r>
            <a:r>
              <a:rPr lang="en-US" sz="2000" b="1" u="sng" dirty="0">
                <a:solidFill>
                  <a:srgbClr val="3366FF"/>
                </a:solidFill>
                <a:latin typeface="Times New Roman" panose="02020603050405020304" pitchFamily="18" charset="0"/>
                <a:ea typeface="Calibri" panose="020F0502020204030204" pitchFamily="34" charset="0"/>
              </a:rPr>
              <a:t>is </a:t>
            </a:r>
            <a:r>
              <a:rPr lang="en-US" sz="2000" b="1" u="sng" dirty="0" smtClean="0">
                <a:solidFill>
                  <a:srgbClr val="3366FF"/>
                </a:solidFill>
                <a:latin typeface="Times New Roman" panose="02020603050405020304" pitchFamily="18" charset="0"/>
                <a:ea typeface="Calibri" panose="020F0502020204030204" pitchFamily="34" charset="0"/>
              </a:rPr>
              <a:t>responsible:</a:t>
            </a:r>
            <a:endParaRPr lang="en-US" sz="2000" u="sng" dirty="0" smtClean="0">
              <a:solidFill>
                <a:srgbClr val="3366FF"/>
              </a:solidFill>
              <a:latin typeface="Times New Roman" panose="02020603050405020304" pitchFamily="18" charset="0"/>
              <a:ea typeface="Calibri" panose="020F0502020204030204" pitchFamily="34" charset="0"/>
            </a:endParaRPr>
          </a:p>
          <a:p>
            <a:pPr marL="114300">
              <a:spcBef>
                <a:spcPts val="600"/>
              </a:spcBef>
            </a:pPr>
            <a:r>
              <a:rPr lang="en-US" sz="2000" b="1" dirty="0">
                <a:solidFill>
                  <a:schemeClr val="bg1"/>
                </a:solidFill>
                <a:latin typeface="Times New Roman" panose="02020603050405020304" pitchFamily="18" charset="0"/>
                <a:ea typeface="Calibri" panose="020F0502020204030204" pitchFamily="34" charset="0"/>
              </a:rPr>
              <a:t>Project and Events </a:t>
            </a:r>
            <a:r>
              <a:rPr lang="en-US" sz="2000" b="1" dirty="0" smtClean="0">
                <a:solidFill>
                  <a:schemeClr val="bg1"/>
                </a:solidFill>
                <a:latin typeface="Times New Roman" panose="02020603050405020304" pitchFamily="18" charset="0"/>
                <a:ea typeface="Calibri" panose="020F0502020204030204" pitchFamily="34" charset="0"/>
              </a:rPr>
              <a:t>Coordinator</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Coordinate</a:t>
            </a:r>
            <a:r>
              <a:rPr lang="en-US" dirty="0">
                <a:solidFill>
                  <a:schemeClr val="bg1"/>
                </a:solidFill>
                <a:latin typeface="Times New Roman" panose="02020603050405020304" pitchFamily="18" charset="0"/>
                <a:ea typeface="Calibri" panose="020F0502020204030204" pitchFamily="34" charset="0"/>
              </a:rPr>
              <a:t> events (meetings, trainings, and conferences) planning including </a:t>
            </a:r>
            <a:r>
              <a:rPr lang="en-US" b="1" dirty="0">
                <a:solidFill>
                  <a:srgbClr val="4B8424"/>
                </a:solidFill>
                <a:latin typeface="Times New Roman" panose="02020603050405020304" pitchFamily="18" charset="0"/>
                <a:ea typeface="Calibri" panose="020F0502020204030204" pitchFamily="34" charset="0"/>
              </a:rPr>
              <a:t>all</a:t>
            </a:r>
            <a:r>
              <a:rPr lang="en-US" dirty="0">
                <a:solidFill>
                  <a:schemeClr val="bg1"/>
                </a:solidFill>
                <a:latin typeface="Times New Roman" panose="02020603050405020304" pitchFamily="18" charset="0"/>
                <a:ea typeface="Calibri" panose="020F0502020204030204" pitchFamily="34" charset="0"/>
              </a:rPr>
              <a:t> aspects of </a:t>
            </a:r>
            <a:r>
              <a:rPr lang="en-US" b="1" dirty="0">
                <a:solidFill>
                  <a:srgbClr val="0070C0"/>
                </a:solidFill>
                <a:latin typeface="Times New Roman" panose="02020603050405020304" pitchFamily="18" charset="0"/>
                <a:ea typeface="Calibri" panose="020F0502020204030204" pitchFamily="34" charset="0"/>
              </a:rPr>
              <a:t>event preparation, promotions, venue setup, onsite-event support, personnel supervision, and event strike</a:t>
            </a:r>
            <a:r>
              <a:rPr lang="en-US" dirty="0">
                <a:solidFill>
                  <a:schemeClr val="bg1"/>
                </a:solidFill>
                <a:latin typeface="Times New Roman" panose="02020603050405020304" pitchFamily="18" charset="0"/>
                <a:ea typeface="Calibri" panose="020F0502020204030204" pitchFamily="34" charset="0"/>
              </a:rPr>
              <a:t>.</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Support</a:t>
            </a: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0070C0"/>
                </a:solidFill>
                <a:latin typeface="Times New Roman" panose="02020603050405020304" pitchFamily="18" charset="0"/>
                <a:ea typeface="Calibri" panose="020F0502020204030204" pitchFamily="34" charset="0"/>
              </a:rPr>
              <a:t>events, training, and program activities</a:t>
            </a:r>
            <a:r>
              <a:rPr lang="en-US" dirty="0">
                <a:solidFill>
                  <a:schemeClr val="bg1"/>
                </a:solidFill>
                <a:latin typeface="Times New Roman" panose="02020603050405020304" pitchFamily="18" charset="0"/>
                <a:ea typeface="Calibri" panose="020F0502020204030204" pitchFamily="34" charset="0"/>
              </a:rPr>
              <a:t> of other divisions and departments conducting events in conjunction with SA.</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Provide</a:t>
            </a: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0070C0"/>
                </a:solidFill>
                <a:latin typeface="Times New Roman" panose="02020603050405020304" pitchFamily="18" charset="0"/>
                <a:ea typeface="Calibri" panose="020F0502020204030204" pitchFamily="34" charset="0"/>
              </a:rPr>
              <a:t>administrative support functions and backup</a:t>
            </a:r>
            <a:r>
              <a:rPr lang="en-US" dirty="0">
                <a:solidFill>
                  <a:schemeClr val="bg1"/>
                </a:solidFill>
                <a:latin typeface="Times New Roman" panose="02020603050405020304" pitchFamily="18" charset="0"/>
                <a:ea typeface="Calibri" panose="020F0502020204030204" pitchFamily="34" charset="0"/>
              </a:rPr>
              <a:t> to the coordinator team and project leads for </a:t>
            </a:r>
            <a:r>
              <a:rPr lang="en-US" b="1" dirty="0">
                <a:solidFill>
                  <a:srgbClr val="4B8424"/>
                </a:solidFill>
                <a:latin typeface="Times New Roman" panose="02020603050405020304" pitchFamily="18" charset="0"/>
                <a:ea typeface="Calibri" panose="020F0502020204030204" pitchFamily="34" charset="0"/>
              </a:rPr>
              <a:t>continuous improvement</a:t>
            </a:r>
            <a:r>
              <a:rPr lang="en-US" dirty="0">
                <a:solidFill>
                  <a:schemeClr val="bg1"/>
                </a:solidFill>
                <a:latin typeface="Times New Roman" panose="02020603050405020304" pitchFamily="18" charset="0"/>
                <a:ea typeface="Calibri" panose="020F0502020204030204" pitchFamily="34" charset="0"/>
              </a:rPr>
              <a:t> of Division event </a:t>
            </a:r>
            <a:r>
              <a:rPr lang="en-US" b="1" dirty="0">
                <a:solidFill>
                  <a:srgbClr val="4B8424"/>
                </a:solidFill>
                <a:latin typeface="Times New Roman" panose="02020603050405020304" pitchFamily="18" charset="0"/>
                <a:ea typeface="Calibri" panose="020F0502020204030204" pitchFamily="34" charset="0"/>
              </a:rPr>
              <a:t>effectiveness</a:t>
            </a:r>
            <a:r>
              <a:rPr lang="en-US" dirty="0">
                <a:solidFill>
                  <a:schemeClr val="bg1"/>
                </a:solidFill>
                <a:latin typeface="Times New Roman" panose="02020603050405020304" pitchFamily="18" charset="0"/>
                <a:ea typeface="Calibri" panose="020F0502020204030204" pitchFamily="34" charset="0"/>
              </a:rPr>
              <a:t> including </a:t>
            </a:r>
            <a:r>
              <a:rPr lang="en-US" b="1" dirty="0">
                <a:solidFill>
                  <a:srgbClr val="0070C0"/>
                </a:solidFill>
                <a:latin typeface="Times New Roman" panose="02020603050405020304" pitchFamily="18" charset="0"/>
                <a:ea typeface="Calibri" panose="020F0502020204030204" pitchFamily="34" charset="0"/>
              </a:rPr>
              <a:t>document management and registration</a:t>
            </a:r>
            <a:r>
              <a:rPr lang="en-US" dirty="0">
                <a:solidFill>
                  <a:schemeClr val="bg1"/>
                </a:solidFill>
                <a:latin typeface="Times New Roman" panose="02020603050405020304" pitchFamily="18" charset="0"/>
                <a:ea typeface="Calibri" panose="020F0502020204030204" pitchFamily="34" charset="0"/>
              </a:rPr>
              <a:t>.</a:t>
            </a:r>
          </a:p>
          <a:p>
            <a:pPr marL="114300">
              <a:spcBef>
                <a:spcPts val="600"/>
              </a:spcBef>
            </a:pP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FF0000"/>
                </a:solidFill>
                <a:latin typeface="Times New Roman" panose="02020603050405020304" pitchFamily="18" charset="0"/>
                <a:ea typeface="Calibri" panose="020F0502020204030204" pitchFamily="34" charset="0"/>
              </a:rPr>
              <a:t>Provide</a:t>
            </a:r>
            <a:r>
              <a:rPr lang="en-US" dirty="0">
                <a:solidFill>
                  <a:schemeClr val="bg1"/>
                </a:solidFill>
                <a:latin typeface="Times New Roman" panose="02020603050405020304" pitchFamily="18" charset="0"/>
                <a:ea typeface="Calibri" panose="020F0502020204030204" pitchFamily="34" charset="0"/>
              </a:rPr>
              <a:t> departmental project and administrative </a:t>
            </a:r>
            <a:r>
              <a:rPr lang="en-US" b="1" dirty="0">
                <a:solidFill>
                  <a:srgbClr val="4B8424"/>
                </a:solidFill>
                <a:latin typeface="Times New Roman" panose="02020603050405020304" pitchFamily="18" charset="0"/>
                <a:ea typeface="Calibri" panose="020F0502020204030204" pitchFamily="34" charset="0"/>
              </a:rPr>
              <a:t>professional</a:t>
            </a:r>
            <a:r>
              <a:rPr lang="en-US" dirty="0">
                <a:solidFill>
                  <a:schemeClr val="bg1"/>
                </a:solidFill>
                <a:latin typeface="Times New Roman" panose="02020603050405020304" pitchFamily="18" charset="0"/>
                <a:ea typeface="Calibri" panose="020F0502020204030204" pitchFamily="34" charset="0"/>
              </a:rPr>
              <a:t> </a:t>
            </a:r>
            <a:r>
              <a:rPr lang="en-US" b="1" dirty="0">
                <a:solidFill>
                  <a:srgbClr val="0070C0"/>
                </a:solidFill>
                <a:latin typeface="Times New Roman" panose="02020603050405020304" pitchFamily="18" charset="0"/>
                <a:ea typeface="Calibri" panose="020F0502020204030204" pitchFamily="34" charset="0"/>
              </a:rPr>
              <a:t>communication and customer service</a:t>
            </a:r>
            <a:r>
              <a:rPr lang="en-US" dirty="0">
                <a:solidFill>
                  <a:schemeClr val="bg1"/>
                </a:solidFill>
                <a:latin typeface="Times New Roman" panose="02020603050405020304" pitchFamily="18" charset="0"/>
                <a:ea typeface="Calibri" panose="020F0502020204030204" pitchFamily="34" charset="0"/>
              </a:rPr>
              <a:t> as assigned.</a:t>
            </a:r>
          </a:p>
        </p:txBody>
      </p:sp>
      <p:sp>
        <p:nvSpPr>
          <p:cNvPr id="17" name="Content Placeholder 8"/>
          <p:cNvSpPr>
            <a:spLocks noGrp="1"/>
          </p:cNvSpPr>
          <p:nvPr>
            <p:ph sz="half" idx="2"/>
          </p:nvPr>
        </p:nvSpPr>
        <p:spPr>
          <a:xfrm>
            <a:off x="6953944" y="1021706"/>
            <a:ext cx="4480218" cy="5466229"/>
          </a:xfrm>
          <a:ln>
            <a:solidFill>
              <a:srgbClr val="993300"/>
            </a:solidFill>
          </a:ln>
        </p:spPr>
        <p:txBody>
          <a:bodyPr>
            <a:normAutofit fontScale="92500" lnSpcReduction="20000"/>
          </a:bodyPr>
          <a:lstStyle/>
          <a:p>
            <a:pPr marL="0" indent="0" algn="ctr">
              <a:buNone/>
            </a:pPr>
            <a:endParaRPr lang="en-US" sz="2000" b="1" dirty="0" smtClean="0">
              <a:solidFill>
                <a:srgbClr val="4B8424"/>
              </a:solidFill>
            </a:endParaRPr>
          </a:p>
          <a:p>
            <a:pPr marL="0" indent="0">
              <a:buNone/>
            </a:pPr>
            <a:r>
              <a:rPr lang="en-US" sz="2000" b="1" dirty="0" smtClean="0">
                <a:solidFill>
                  <a:srgbClr val="000099"/>
                </a:solidFill>
              </a:rPr>
              <a:t>The word “Support” has almost no value when it comes to PDs - in the sense that </a:t>
            </a:r>
            <a:r>
              <a:rPr lang="en-US" sz="2000" b="1" dirty="0">
                <a:solidFill>
                  <a:srgbClr val="000099"/>
                </a:solidFill>
              </a:rPr>
              <a:t>“Support”</a:t>
            </a:r>
            <a:r>
              <a:rPr lang="en-US" sz="2000" b="1" dirty="0" smtClean="0">
                <a:solidFill>
                  <a:srgbClr val="000099"/>
                </a:solidFill>
              </a:rPr>
              <a:t> does not inform in specific terms about an activity.   It can mean almost anything… </a:t>
            </a:r>
          </a:p>
          <a:p>
            <a:pPr marL="0" indent="0">
              <a:buNone/>
            </a:pPr>
            <a:r>
              <a:rPr lang="en-US" sz="2000" b="1" dirty="0" smtClean="0">
                <a:solidFill>
                  <a:srgbClr val="000099"/>
                </a:solidFill>
              </a:rPr>
              <a:t>If you are going to use the word “support”, then </a:t>
            </a:r>
            <a:r>
              <a:rPr lang="en-US" sz="2000" b="1" u="sng" dirty="0" smtClean="0">
                <a:solidFill>
                  <a:srgbClr val="000099"/>
                </a:solidFill>
              </a:rPr>
              <a:t>make sure you describe in specific terms what the support consists of</a:t>
            </a:r>
            <a:r>
              <a:rPr lang="en-US" sz="2000" b="1" dirty="0" smtClean="0">
                <a:solidFill>
                  <a:srgbClr val="000099"/>
                </a:solidFill>
              </a:rPr>
              <a:t>  - in addition to what is being supported.</a:t>
            </a:r>
          </a:p>
          <a:p>
            <a:pPr marL="0" indent="0">
              <a:buNone/>
            </a:pPr>
            <a:r>
              <a:rPr lang="en-US" sz="2000" b="1" dirty="0" smtClean="0">
                <a:solidFill>
                  <a:srgbClr val="000099"/>
                </a:solidFill>
              </a:rPr>
              <a:t>For example:  </a:t>
            </a:r>
          </a:p>
          <a:p>
            <a:pPr marL="0" indent="0">
              <a:buNone/>
            </a:pPr>
            <a:r>
              <a:rPr lang="en-US" sz="2200" b="1" dirty="0">
                <a:solidFill>
                  <a:srgbClr val="FF0000"/>
                </a:solidFill>
                <a:latin typeface="Times New Roman" panose="02020603050405020304" pitchFamily="18" charset="0"/>
                <a:ea typeface="Calibri" panose="020F0502020204030204" pitchFamily="34" charset="0"/>
              </a:rPr>
              <a:t>Support</a:t>
            </a:r>
            <a:r>
              <a:rPr lang="en-US" sz="2200" dirty="0">
                <a:solidFill>
                  <a:schemeClr val="bg1"/>
                </a:solidFill>
                <a:latin typeface="Times New Roman" panose="02020603050405020304" pitchFamily="18" charset="0"/>
                <a:ea typeface="Calibri" panose="020F0502020204030204" pitchFamily="34" charset="0"/>
              </a:rPr>
              <a:t> </a:t>
            </a:r>
            <a:r>
              <a:rPr lang="en-US" sz="2200" b="1" dirty="0">
                <a:solidFill>
                  <a:srgbClr val="0070C0"/>
                </a:solidFill>
                <a:latin typeface="Times New Roman" panose="02020603050405020304" pitchFamily="18" charset="0"/>
                <a:ea typeface="Calibri" panose="020F0502020204030204" pitchFamily="34" charset="0"/>
              </a:rPr>
              <a:t>events, training, and program activities</a:t>
            </a:r>
            <a:r>
              <a:rPr lang="en-US" sz="2200" dirty="0">
                <a:solidFill>
                  <a:schemeClr val="bg1"/>
                </a:solidFill>
                <a:latin typeface="Times New Roman" panose="02020603050405020304" pitchFamily="18" charset="0"/>
                <a:ea typeface="Calibri" panose="020F0502020204030204" pitchFamily="34" charset="0"/>
              </a:rPr>
              <a:t> of other divisions and departments conducting events in conjunction with SA </a:t>
            </a:r>
            <a:r>
              <a:rPr lang="en-US" sz="2200" b="1" dirty="0" smtClean="0">
                <a:solidFill>
                  <a:srgbClr val="FF0000"/>
                </a:solidFill>
                <a:latin typeface="Times New Roman" panose="02020603050405020304" pitchFamily="18" charset="0"/>
                <a:ea typeface="Calibri" panose="020F0502020204030204" pitchFamily="34" charset="0"/>
              </a:rPr>
              <a:t>with event logistics planning, promotion, registration, and arranging for venue preparation, strike and cleanup. </a:t>
            </a:r>
            <a:endParaRPr lang="en-US" sz="2200" b="1" dirty="0" smtClean="0">
              <a:solidFill>
                <a:srgbClr val="FF0000"/>
              </a:solidFill>
            </a:endParaRPr>
          </a:p>
        </p:txBody>
      </p:sp>
      <p:sp>
        <p:nvSpPr>
          <p:cNvPr id="4" name="Oval 3"/>
          <p:cNvSpPr/>
          <p:nvPr/>
        </p:nvSpPr>
        <p:spPr>
          <a:xfrm>
            <a:off x="637674" y="3525253"/>
            <a:ext cx="2105526" cy="6858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2743200" y="2148115"/>
            <a:ext cx="4032070" cy="1669142"/>
          </a:xfrm>
          <a:custGeom>
            <a:avLst/>
            <a:gdLst>
              <a:gd name="connsiteX0" fmla="*/ 0 w 4093029"/>
              <a:gd name="connsiteY0" fmla="*/ 1407885 h 1407885"/>
              <a:gd name="connsiteX1" fmla="*/ 972457 w 4093029"/>
              <a:gd name="connsiteY1" fmla="*/ 624114 h 1407885"/>
              <a:gd name="connsiteX2" fmla="*/ 2583543 w 4093029"/>
              <a:gd name="connsiteY2" fmla="*/ 116114 h 1407885"/>
              <a:gd name="connsiteX3" fmla="*/ 4093029 w 4093029"/>
              <a:gd name="connsiteY3" fmla="*/ 0 h 1407885"/>
            </a:gdLst>
            <a:ahLst/>
            <a:cxnLst>
              <a:cxn ang="0">
                <a:pos x="connsiteX0" y="connsiteY0"/>
              </a:cxn>
              <a:cxn ang="0">
                <a:pos x="connsiteX1" y="connsiteY1"/>
              </a:cxn>
              <a:cxn ang="0">
                <a:pos x="connsiteX2" y="connsiteY2"/>
              </a:cxn>
              <a:cxn ang="0">
                <a:pos x="connsiteX3" y="connsiteY3"/>
              </a:cxn>
            </a:cxnLst>
            <a:rect l="l" t="t" r="r" b="b"/>
            <a:pathLst>
              <a:path w="4093029" h="1407885">
                <a:moveTo>
                  <a:pt x="0" y="1407885"/>
                </a:moveTo>
                <a:cubicBezTo>
                  <a:pt x="270933" y="1123647"/>
                  <a:pt x="541867" y="839409"/>
                  <a:pt x="972457" y="624114"/>
                </a:cubicBezTo>
                <a:cubicBezTo>
                  <a:pt x="1403048" y="408819"/>
                  <a:pt x="2063448" y="220133"/>
                  <a:pt x="2583543" y="116114"/>
                </a:cubicBezTo>
                <a:cubicBezTo>
                  <a:pt x="3103638" y="12095"/>
                  <a:pt x="3598333" y="6047"/>
                  <a:pt x="4093029" y="0"/>
                </a:cubicBezTo>
              </a:path>
            </a:pathLst>
          </a:custGeom>
          <a:noFill/>
          <a:ln w="38100">
            <a:solidFill>
              <a:srgbClr val="000099"/>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0099"/>
                </a:solidFill>
              </a:ln>
            </a:endParaRPr>
          </a:p>
        </p:txBody>
      </p:sp>
    </p:spTree>
    <p:extLst>
      <p:ext uri="{BB962C8B-B14F-4D97-AF65-F5344CB8AC3E}">
        <p14:creationId xmlns:p14="http://schemas.microsoft.com/office/powerpoint/2010/main" val="951246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Parcel</Template>
  <TotalTime>8625</TotalTime>
  <Words>3806</Words>
  <Application>Microsoft Office PowerPoint</Application>
  <PresentationFormat>Widescreen</PresentationFormat>
  <Paragraphs>573</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Arial Black</vt:lpstr>
      <vt:lpstr>Calibri</vt:lpstr>
      <vt:lpstr>Gill Sans MT</vt:lpstr>
      <vt:lpstr>Symbol</vt:lpstr>
      <vt:lpstr>Times New Roman</vt:lpstr>
      <vt:lpstr>Wingdings</vt:lpstr>
      <vt:lpstr>Parcel</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vt:lpstr>
      <vt:lpstr>Writing High-Quality AP Position Descriptions  QUESTIONS?</vt:lpstr>
    </vt:vector>
  </TitlesOfParts>
  <Company>EOU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High-Quality AP Position Descriptions</dc:title>
  <dc:creator>CJM</dc:creator>
  <cp:lastModifiedBy>Jacque Naegle</cp:lastModifiedBy>
  <cp:revision>75</cp:revision>
  <dcterms:created xsi:type="dcterms:W3CDTF">2018-07-19T17:34:14Z</dcterms:created>
  <dcterms:modified xsi:type="dcterms:W3CDTF">2018-08-09T19:50:06Z</dcterms:modified>
</cp:coreProperties>
</file>