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8" r:id="rId14"/>
    <p:sldId id="269" r:id="rId15"/>
    <p:sldId id="267" r:id="rId16"/>
    <p:sldId id="271" r:id="rId17"/>
    <p:sldId id="275" r:id="rId18"/>
    <p:sldId id="270" r:id="rId19"/>
    <p:sldId id="272" r:id="rId20"/>
    <p:sldId id="274" r:id="rId21"/>
    <p:sldId id="273" r:id="rId2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6222"/>
    <a:srgbClr val="AE842D"/>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1F711BF-079E-4DC6-BECB-59C41B8DE220}" type="datetimeFigureOut">
              <a:rPr lang="en-US" smtClean="0"/>
              <a:t>5/18/2026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1724B6A-A781-4EF8-9C29-1774A46E2D2D}" type="slidenum">
              <a:rPr lang="en-US" smtClean="0"/>
              <a:t>‹#›</a:t>
            </a:fld>
            <a:endParaRPr lang="en-US"/>
          </a:p>
        </p:txBody>
      </p:sp>
    </p:spTree>
    <p:extLst>
      <p:ext uri="{BB962C8B-B14F-4D97-AF65-F5344CB8AC3E}">
        <p14:creationId xmlns:p14="http://schemas.microsoft.com/office/powerpoint/2010/main" val="3713148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724B6A-A781-4EF8-9C29-1774A46E2D2D}" type="slidenum">
              <a:rPr lang="en-US" smtClean="0"/>
              <a:t>20</a:t>
            </a:fld>
            <a:endParaRPr lang="en-US"/>
          </a:p>
        </p:txBody>
      </p:sp>
    </p:spTree>
    <p:extLst>
      <p:ext uri="{BB962C8B-B14F-4D97-AF65-F5344CB8AC3E}">
        <p14:creationId xmlns:p14="http://schemas.microsoft.com/office/powerpoint/2010/main" val="44549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667000" cy="6858000"/>
          </a:xfrm>
          <a:custGeom>
            <a:avLst/>
            <a:gdLst/>
            <a:ahLst/>
            <a:cxnLst/>
            <a:rect l="l" t="t" r="r" b="b"/>
            <a:pathLst>
              <a:path w="2667000" h="6858000">
                <a:moveTo>
                  <a:pt x="2666999" y="6857999"/>
                </a:moveTo>
                <a:lnTo>
                  <a:pt x="0" y="6857999"/>
                </a:lnTo>
                <a:lnTo>
                  <a:pt x="0" y="0"/>
                </a:lnTo>
                <a:lnTo>
                  <a:pt x="2666999" y="0"/>
                </a:lnTo>
                <a:lnTo>
                  <a:pt x="2666999" y="6857999"/>
                </a:lnTo>
                <a:close/>
              </a:path>
            </a:pathLst>
          </a:custGeom>
          <a:solidFill>
            <a:srgbClr val="002855"/>
          </a:solidFill>
        </p:spPr>
        <p:txBody>
          <a:bodyPr wrap="square" lIns="0" tIns="0" rIns="0" bIns="0" rtlCol="0"/>
          <a:lstStyle/>
          <a:p>
            <a:endParaRPr/>
          </a:p>
        </p:txBody>
      </p:sp>
      <p:sp>
        <p:nvSpPr>
          <p:cNvPr id="17" name="bg object 17"/>
          <p:cNvSpPr/>
          <p:nvPr/>
        </p:nvSpPr>
        <p:spPr>
          <a:xfrm>
            <a:off x="0" y="0"/>
            <a:ext cx="2667000" cy="6858000"/>
          </a:xfrm>
          <a:custGeom>
            <a:avLst/>
            <a:gdLst/>
            <a:ahLst/>
            <a:cxnLst/>
            <a:rect l="l" t="t" r="r" b="b"/>
            <a:pathLst>
              <a:path w="2667000" h="6858000">
                <a:moveTo>
                  <a:pt x="0" y="0"/>
                </a:moveTo>
                <a:lnTo>
                  <a:pt x="2666999" y="0"/>
                </a:lnTo>
                <a:lnTo>
                  <a:pt x="2666999" y="6857999"/>
                </a:lnTo>
                <a:lnTo>
                  <a:pt x="0" y="6857999"/>
                </a:lnTo>
                <a:lnTo>
                  <a:pt x="0" y="0"/>
                </a:lnTo>
                <a:close/>
              </a:path>
            </a:pathLst>
          </a:custGeom>
          <a:ln w="12699">
            <a:solidFill>
              <a:srgbClr val="2F528F"/>
            </a:solidFill>
          </a:ln>
        </p:spPr>
        <p:txBody>
          <a:bodyPr wrap="square" lIns="0" tIns="0" rIns="0" bIns="0" rtlCol="0"/>
          <a:lstStyle/>
          <a:p>
            <a:endParaRPr/>
          </a:p>
        </p:txBody>
      </p:sp>
      <p:sp>
        <p:nvSpPr>
          <p:cNvPr id="2" name="Holder 2"/>
          <p:cNvSpPr>
            <a:spLocks noGrp="1"/>
          </p:cNvSpPr>
          <p:nvPr>
            <p:ph type="ctrTitle"/>
          </p:nvPr>
        </p:nvSpPr>
        <p:spPr>
          <a:xfrm>
            <a:off x="225425" y="842105"/>
            <a:ext cx="2209800" cy="1717039"/>
          </a:xfrm>
          <a:prstGeom prst="rect">
            <a:avLst/>
          </a:prstGeom>
        </p:spPr>
        <p:txBody>
          <a:bodyPr wrap="square" lIns="0" tIns="0" rIns="0" bIns="0">
            <a:spAutoFit/>
          </a:bodyPr>
          <a:lstStyle>
            <a:lvl1pPr>
              <a:defRPr sz="3600" b="1" i="0" u="heavy">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u="heavy">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76200" y="0"/>
            <a:ext cx="8875711" cy="6857999"/>
          </a:xfrm>
          <a:prstGeom prst="rect">
            <a:avLst/>
          </a:prstGeom>
        </p:spPr>
      </p:pic>
      <p:sp>
        <p:nvSpPr>
          <p:cNvPr id="2" name="Holder 2"/>
          <p:cNvSpPr>
            <a:spLocks noGrp="1"/>
          </p:cNvSpPr>
          <p:nvPr>
            <p:ph type="title"/>
          </p:nvPr>
        </p:nvSpPr>
        <p:spPr>
          <a:xfrm>
            <a:off x="606425" y="649020"/>
            <a:ext cx="6651625" cy="574040"/>
          </a:xfrm>
          <a:prstGeom prst="rect">
            <a:avLst/>
          </a:prstGeom>
        </p:spPr>
        <p:txBody>
          <a:bodyPr wrap="square" lIns="0" tIns="0" rIns="0" bIns="0">
            <a:spAutoFit/>
          </a:bodyPr>
          <a:lstStyle>
            <a:lvl1pPr>
              <a:defRPr sz="3600" b="1" i="0" u="heavy">
                <a:solidFill>
                  <a:schemeClr val="tx1"/>
                </a:solidFill>
                <a:latin typeface="Calibri"/>
                <a:cs typeface="Calibri"/>
              </a:defRPr>
            </a:lvl1pPr>
          </a:lstStyle>
          <a:p>
            <a:endParaRPr/>
          </a:p>
        </p:txBody>
      </p:sp>
      <p:sp>
        <p:nvSpPr>
          <p:cNvPr id="3" name="Holder 3"/>
          <p:cNvSpPr>
            <a:spLocks noGrp="1"/>
          </p:cNvSpPr>
          <p:nvPr>
            <p:ph type="body" idx="1"/>
          </p:nvPr>
        </p:nvSpPr>
        <p:spPr>
          <a:xfrm>
            <a:off x="474953" y="1436928"/>
            <a:ext cx="7567295" cy="4136390"/>
          </a:xfrm>
          <a:prstGeom prst="rect">
            <a:avLst/>
          </a:prstGeom>
        </p:spPr>
        <p:txBody>
          <a:bodyPr wrap="square" lIns="0" tIns="0" rIns="0" bIns="0">
            <a:spAutoFit/>
          </a:bodyPr>
          <a:lstStyle>
            <a:lvl1pPr>
              <a:defRPr sz="21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ap@eou.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jspencer@eo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p@eou.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p@eo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p@eo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ap@eo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134937" y="0"/>
              <a:ext cx="8874124" cy="6857999"/>
            </a:xfrm>
            <a:prstGeom prst="rect">
              <a:avLst/>
            </a:prstGeom>
          </p:spPr>
        </p:pic>
      </p:grpSp>
      <p:sp>
        <p:nvSpPr>
          <p:cNvPr id="5" name="object 5"/>
          <p:cNvSpPr txBox="1">
            <a:spLocks noGrp="1"/>
          </p:cNvSpPr>
          <p:nvPr>
            <p:ph type="title"/>
          </p:nvPr>
        </p:nvSpPr>
        <p:spPr>
          <a:xfrm>
            <a:off x="2592455" y="4724400"/>
            <a:ext cx="3959087" cy="566822"/>
          </a:xfrm>
          <a:prstGeom prst="rect">
            <a:avLst/>
          </a:prstGeom>
        </p:spPr>
        <p:txBody>
          <a:bodyPr vert="horz" wrap="square" lIns="0" tIns="12700" rIns="0" bIns="0" rtlCol="0">
            <a:spAutoFit/>
          </a:bodyPr>
          <a:lstStyle/>
          <a:p>
            <a:pPr marL="969644" marR="5080" indent="-957580">
              <a:lnSpc>
                <a:spcPct val="100000"/>
              </a:lnSpc>
              <a:spcBef>
                <a:spcPts val="100"/>
              </a:spcBef>
            </a:pPr>
            <a:r>
              <a:rPr u="none" dirty="0">
                <a:solidFill>
                  <a:schemeClr val="bg1">
                    <a:lumMod val="95000"/>
                  </a:schemeClr>
                </a:solidFill>
              </a:rPr>
              <a:t>Fiscal Year End 2026</a:t>
            </a:r>
            <a:endParaRPr sz="3200" u="none" dirty="0">
              <a:solidFill>
                <a:schemeClr val="bg1">
                  <a:lumMod val="95000"/>
                </a:schemeClr>
              </a:solidFill>
              <a:latin typeface="Bookman Old Style"/>
              <a:cs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64135" rIns="0" bIns="0" rtlCol="0">
            <a:spAutoFit/>
          </a:bodyPr>
          <a:lstStyle/>
          <a:p>
            <a:pPr marL="12700" marR="5080">
              <a:lnSpc>
                <a:spcPts val="3240"/>
              </a:lnSpc>
              <a:spcBef>
                <a:spcPts val="505"/>
              </a:spcBef>
            </a:pPr>
            <a:r>
              <a:rPr sz="3000" b="0" u="none" spc="-30" dirty="0">
                <a:solidFill>
                  <a:srgbClr val="FFFFFF"/>
                </a:solidFill>
                <a:latin typeface="Arial Black"/>
                <a:cs typeface="Arial Black"/>
              </a:rPr>
              <a:t>DISCOVER </a:t>
            </a:r>
            <a:r>
              <a:rPr sz="3000" b="0" u="none" spc="-25" dirty="0">
                <a:solidFill>
                  <a:srgbClr val="B58500"/>
                </a:solidFill>
                <a:latin typeface="Arial Black"/>
                <a:cs typeface="Arial Black"/>
              </a:rPr>
              <a:t>THE </a:t>
            </a:r>
            <a:r>
              <a:rPr sz="3000" b="0" u="none" spc="-10" dirty="0">
                <a:solidFill>
                  <a:srgbClr val="B58500"/>
                </a:solidFill>
                <a:latin typeface="Arial Black"/>
                <a:cs typeface="Arial Black"/>
              </a:rPr>
              <a:t>EASTERN </a:t>
            </a:r>
            <a:r>
              <a:rPr sz="3000" b="0" u="none" spc="-20" dirty="0">
                <a:solidFill>
                  <a:srgbClr val="B58500"/>
                </a:solidFill>
                <a:latin typeface="Arial Black"/>
                <a:cs typeface="Arial Black"/>
              </a:rPr>
              <a:t>EDGE</a:t>
            </a:r>
            <a:endParaRPr sz="3000">
              <a:latin typeface="Arial Black"/>
              <a:cs typeface="Arial Black"/>
            </a:endParaRPr>
          </a:p>
        </p:txBody>
      </p:sp>
      <p:sp>
        <p:nvSpPr>
          <p:cNvPr id="3" name="object 3"/>
          <p:cNvSpPr txBox="1"/>
          <p:nvPr/>
        </p:nvSpPr>
        <p:spPr>
          <a:xfrm>
            <a:off x="2968625" y="2661920"/>
            <a:ext cx="4127500" cy="939800"/>
          </a:xfrm>
          <a:prstGeom prst="rect">
            <a:avLst/>
          </a:prstGeom>
        </p:spPr>
        <p:txBody>
          <a:bodyPr vert="horz" wrap="square" lIns="0" tIns="12700" rIns="0" bIns="0" rtlCol="0">
            <a:spAutoFit/>
          </a:bodyPr>
          <a:lstStyle/>
          <a:p>
            <a:pPr marL="12700">
              <a:lnSpc>
                <a:spcPct val="100000"/>
              </a:lnSpc>
              <a:spcBef>
                <a:spcPts val="100"/>
              </a:spcBef>
            </a:pPr>
            <a:r>
              <a:rPr sz="6000" spc="-10" dirty="0">
                <a:solidFill>
                  <a:srgbClr val="002060"/>
                </a:solidFill>
                <a:latin typeface="Arial"/>
                <a:cs typeface="Arial"/>
              </a:rPr>
              <a:t>EXPENSES</a:t>
            </a:r>
            <a:endParaRPr sz="6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Purchase</a:t>
            </a:r>
            <a:r>
              <a:rPr u="none" spc="-130" dirty="0"/>
              <a:t> </a:t>
            </a:r>
            <a:r>
              <a:rPr u="none" dirty="0"/>
              <a:t>Orders</a:t>
            </a:r>
            <a:r>
              <a:rPr u="none" spc="-125" dirty="0"/>
              <a:t> </a:t>
            </a:r>
            <a:r>
              <a:rPr u="none" dirty="0"/>
              <a:t>&amp;</a:t>
            </a:r>
            <a:r>
              <a:rPr u="none" spc="-125" dirty="0"/>
              <a:t> </a:t>
            </a:r>
            <a:r>
              <a:rPr u="none" spc="-10" dirty="0"/>
              <a:t>Encumbrances</a:t>
            </a:r>
          </a:p>
        </p:txBody>
      </p:sp>
      <p:sp>
        <p:nvSpPr>
          <p:cNvPr id="3" name="object 3"/>
          <p:cNvSpPr txBox="1"/>
          <p:nvPr/>
        </p:nvSpPr>
        <p:spPr>
          <a:xfrm>
            <a:off x="684810" y="1295400"/>
            <a:ext cx="6945630" cy="3778597"/>
          </a:xfrm>
          <a:prstGeom prst="rect">
            <a:avLst/>
          </a:prstGeom>
        </p:spPr>
        <p:txBody>
          <a:bodyPr vert="horz" wrap="square" lIns="0" tIns="48894" rIns="0" bIns="0" rtlCol="0">
            <a:spAutoFit/>
          </a:bodyPr>
          <a:lstStyle/>
          <a:p>
            <a:pPr marL="118745" marR="127000">
              <a:lnSpc>
                <a:spcPts val="2270"/>
              </a:lnSpc>
              <a:spcBef>
                <a:spcPts val="384"/>
              </a:spcBef>
            </a:pPr>
            <a:r>
              <a:rPr sz="2100" dirty="0">
                <a:latin typeface="Calibri"/>
                <a:cs typeface="Calibri"/>
              </a:rPr>
              <a:t>Each</a:t>
            </a:r>
            <a:r>
              <a:rPr sz="2100" spc="-50" dirty="0">
                <a:latin typeface="Calibri"/>
                <a:cs typeface="Calibri"/>
              </a:rPr>
              <a:t> </a:t>
            </a:r>
            <a:r>
              <a:rPr sz="2100" spc="-30" dirty="0">
                <a:latin typeface="Calibri"/>
                <a:cs typeface="Calibri"/>
              </a:rPr>
              <a:t>year,</a:t>
            </a:r>
            <a:r>
              <a:rPr sz="2100" spc="-45" dirty="0">
                <a:latin typeface="Calibri"/>
                <a:cs typeface="Calibri"/>
              </a:rPr>
              <a:t> </a:t>
            </a:r>
            <a:r>
              <a:rPr sz="2100" dirty="0">
                <a:latin typeface="Calibri"/>
                <a:cs typeface="Calibri"/>
              </a:rPr>
              <a:t>it</a:t>
            </a:r>
            <a:r>
              <a:rPr sz="2100" spc="-45" dirty="0">
                <a:latin typeface="Calibri"/>
                <a:cs typeface="Calibri"/>
              </a:rPr>
              <a:t> </a:t>
            </a:r>
            <a:r>
              <a:rPr sz="2100" dirty="0">
                <a:latin typeface="Calibri"/>
                <a:cs typeface="Calibri"/>
              </a:rPr>
              <a:t>is</a:t>
            </a:r>
            <a:r>
              <a:rPr sz="2100" spc="-45" dirty="0">
                <a:latin typeface="Calibri"/>
                <a:cs typeface="Calibri"/>
              </a:rPr>
              <a:t> </a:t>
            </a:r>
            <a:r>
              <a:rPr sz="2100" spc="-25" dirty="0">
                <a:latin typeface="Calibri"/>
                <a:cs typeface="Calibri"/>
              </a:rPr>
              <a:t>EOU’s</a:t>
            </a:r>
            <a:r>
              <a:rPr sz="2100" spc="-50" dirty="0">
                <a:latin typeface="Calibri"/>
                <a:cs typeface="Calibri"/>
              </a:rPr>
              <a:t> </a:t>
            </a:r>
            <a:r>
              <a:rPr sz="2100" spc="-10" dirty="0">
                <a:latin typeface="Calibri"/>
                <a:cs typeface="Calibri"/>
              </a:rPr>
              <a:t>process</a:t>
            </a:r>
            <a:r>
              <a:rPr sz="2100" spc="-45" dirty="0">
                <a:latin typeface="Calibri"/>
                <a:cs typeface="Calibri"/>
              </a:rPr>
              <a:t> </a:t>
            </a:r>
            <a:r>
              <a:rPr sz="2100" dirty="0">
                <a:latin typeface="Calibri"/>
                <a:cs typeface="Calibri"/>
              </a:rPr>
              <a:t>to</a:t>
            </a:r>
            <a:r>
              <a:rPr sz="2100" spc="-45" dirty="0">
                <a:latin typeface="Calibri"/>
                <a:cs typeface="Calibri"/>
              </a:rPr>
              <a:t> </a:t>
            </a:r>
            <a:r>
              <a:rPr sz="2100" spc="-20" dirty="0">
                <a:latin typeface="Calibri"/>
                <a:cs typeface="Calibri"/>
              </a:rPr>
              <a:t>close-</a:t>
            </a:r>
            <a:r>
              <a:rPr sz="2100" dirty="0">
                <a:latin typeface="Calibri"/>
                <a:cs typeface="Calibri"/>
              </a:rPr>
              <a:t>out</a:t>
            </a:r>
            <a:r>
              <a:rPr sz="2100" spc="-45" dirty="0">
                <a:latin typeface="Calibri"/>
                <a:cs typeface="Calibri"/>
              </a:rPr>
              <a:t> </a:t>
            </a:r>
            <a:r>
              <a:rPr sz="2100" dirty="0">
                <a:latin typeface="Calibri"/>
                <a:cs typeface="Calibri"/>
              </a:rPr>
              <a:t>all</a:t>
            </a:r>
            <a:r>
              <a:rPr sz="2100" spc="-50" dirty="0">
                <a:latin typeface="Calibri"/>
                <a:cs typeface="Calibri"/>
              </a:rPr>
              <a:t> </a:t>
            </a:r>
            <a:r>
              <a:rPr sz="2100" dirty="0">
                <a:latin typeface="Calibri"/>
                <a:cs typeface="Calibri"/>
              </a:rPr>
              <a:t>purchase</a:t>
            </a:r>
            <a:r>
              <a:rPr sz="2100" spc="-45" dirty="0">
                <a:latin typeface="Calibri"/>
                <a:cs typeface="Calibri"/>
              </a:rPr>
              <a:t> </a:t>
            </a:r>
            <a:r>
              <a:rPr sz="2100" spc="-10" dirty="0">
                <a:latin typeface="Calibri"/>
                <a:cs typeface="Calibri"/>
              </a:rPr>
              <a:t>orders </a:t>
            </a:r>
            <a:r>
              <a:rPr sz="2100" dirty="0">
                <a:latin typeface="Calibri"/>
                <a:cs typeface="Calibri"/>
              </a:rPr>
              <a:t>and</a:t>
            </a:r>
            <a:r>
              <a:rPr sz="2100" spc="-55" dirty="0">
                <a:latin typeface="Calibri"/>
                <a:cs typeface="Calibri"/>
              </a:rPr>
              <a:t> </a:t>
            </a:r>
            <a:r>
              <a:rPr sz="2100" dirty="0">
                <a:latin typeface="Calibri"/>
                <a:cs typeface="Calibri"/>
              </a:rPr>
              <a:t>encumbrances</a:t>
            </a:r>
            <a:r>
              <a:rPr sz="2100" spc="-50" dirty="0">
                <a:latin typeface="Calibri"/>
                <a:cs typeface="Calibri"/>
              </a:rPr>
              <a:t> </a:t>
            </a:r>
            <a:r>
              <a:rPr sz="2100" dirty="0">
                <a:latin typeface="Calibri"/>
                <a:cs typeface="Calibri"/>
              </a:rPr>
              <a:t>in</a:t>
            </a:r>
            <a:r>
              <a:rPr sz="2100" spc="-50" dirty="0">
                <a:latin typeface="Calibri"/>
                <a:cs typeface="Calibri"/>
              </a:rPr>
              <a:t> </a:t>
            </a:r>
            <a:r>
              <a:rPr sz="2100" dirty="0">
                <a:latin typeface="Calibri"/>
                <a:cs typeface="Calibri"/>
              </a:rPr>
              <a:t>Banner</a:t>
            </a:r>
            <a:r>
              <a:rPr sz="2100" spc="-55" dirty="0">
                <a:latin typeface="Calibri"/>
                <a:cs typeface="Calibri"/>
              </a:rPr>
              <a:t> </a:t>
            </a:r>
            <a:r>
              <a:rPr sz="2100" spc="-10" dirty="0">
                <a:latin typeface="Calibri"/>
                <a:cs typeface="Calibri"/>
              </a:rPr>
              <a:t>before</a:t>
            </a:r>
            <a:r>
              <a:rPr sz="2100" spc="-50" dirty="0">
                <a:latin typeface="Calibri"/>
                <a:cs typeface="Calibri"/>
              </a:rPr>
              <a:t> </a:t>
            </a:r>
            <a:r>
              <a:rPr sz="2100" spc="-10" dirty="0">
                <a:latin typeface="Calibri"/>
                <a:cs typeface="Calibri"/>
              </a:rPr>
              <a:t>rolling</a:t>
            </a:r>
            <a:r>
              <a:rPr sz="2100" spc="-50" dirty="0">
                <a:latin typeface="Calibri"/>
                <a:cs typeface="Calibri"/>
              </a:rPr>
              <a:t> </a:t>
            </a:r>
            <a:r>
              <a:rPr sz="2100" spc="-10" dirty="0">
                <a:latin typeface="Calibri"/>
                <a:cs typeface="Calibri"/>
              </a:rPr>
              <a:t>beginning</a:t>
            </a:r>
            <a:r>
              <a:rPr sz="2100" spc="-50" dirty="0">
                <a:latin typeface="Calibri"/>
                <a:cs typeface="Calibri"/>
              </a:rPr>
              <a:t> </a:t>
            </a:r>
            <a:r>
              <a:rPr sz="2100" spc="-10" dirty="0">
                <a:latin typeface="Calibri"/>
                <a:cs typeface="Calibri"/>
              </a:rPr>
              <a:t>General </a:t>
            </a:r>
            <a:r>
              <a:rPr sz="2100" dirty="0">
                <a:latin typeface="Calibri"/>
                <a:cs typeface="Calibri"/>
              </a:rPr>
              <a:t>Ledger</a:t>
            </a:r>
            <a:r>
              <a:rPr sz="2100" spc="-105" dirty="0">
                <a:latin typeface="Calibri"/>
                <a:cs typeface="Calibri"/>
              </a:rPr>
              <a:t> </a:t>
            </a:r>
            <a:r>
              <a:rPr sz="2100" spc="-10" dirty="0">
                <a:latin typeface="Calibri"/>
                <a:cs typeface="Calibri"/>
              </a:rPr>
              <a:t>balances</a:t>
            </a:r>
            <a:endParaRPr sz="2100" dirty="0">
              <a:latin typeface="Calibri"/>
              <a:cs typeface="Calibri"/>
            </a:endParaRPr>
          </a:p>
          <a:p>
            <a:pPr marL="118745" marR="297180">
              <a:lnSpc>
                <a:spcPts val="2270"/>
              </a:lnSpc>
              <a:spcBef>
                <a:spcPts val="690"/>
              </a:spcBef>
            </a:pPr>
            <a:r>
              <a:rPr sz="2100" b="1" spc="-10" dirty="0">
                <a:latin typeface="Calibri"/>
                <a:cs typeface="Calibri"/>
              </a:rPr>
              <a:t>Encumbrances</a:t>
            </a:r>
            <a:r>
              <a:rPr sz="2100" b="1" spc="-35" dirty="0">
                <a:latin typeface="Calibri"/>
                <a:cs typeface="Calibri"/>
              </a:rPr>
              <a:t> </a:t>
            </a:r>
            <a:r>
              <a:rPr sz="2100" dirty="0">
                <a:latin typeface="Calibri"/>
                <a:cs typeface="Calibri"/>
              </a:rPr>
              <a:t>–</a:t>
            </a:r>
            <a:r>
              <a:rPr sz="2100" spc="-40" dirty="0">
                <a:latin typeface="Calibri"/>
                <a:cs typeface="Calibri"/>
              </a:rPr>
              <a:t> </a:t>
            </a:r>
            <a:r>
              <a:rPr sz="2100" spc="-10" dirty="0">
                <a:latin typeface="Calibri"/>
                <a:cs typeface="Calibri"/>
              </a:rPr>
              <a:t>Athletics,</a:t>
            </a:r>
            <a:r>
              <a:rPr sz="2100" spc="-40" dirty="0">
                <a:latin typeface="Calibri"/>
                <a:cs typeface="Calibri"/>
              </a:rPr>
              <a:t> </a:t>
            </a:r>
            <a:r>
              <a:rPr sz="2100" spc="-10" dirty="0">
                <a:latin typeface="Calibri"/>
                <a:cs typeface="Calibri"/>
              </a:rPr>
              <a:t>Facilities,</a:t>
            </a:r>
            <a:r>
              <a:rPr sz="2100" spc="-45" dirty="0">
                <a:latin typeface="Calibri"/>
                <a:cs typeface="Calibri"/>
              </a:rPr>
              <a:t> </a:t>
            </a:r>
            <a:r>
              <a:rPr sz="2100" dirty="0">
                <a:latin typeface="Calibri"/>
                <a:cs typeface="Calibri"/>
              </a:rPr>
              <a:t>and</a:t>
            </a:r>
            <a:r>
              <a:rPr sz="2100" spc="-40" dirty="0">
                <a:latin typeface="Calibri"/>
                <a:cs typeface="Calibri"/>
              </a:rPr>
              <a:t> </a:t>
            </a:r>
            <a:r>
              <a:rPr sz="2100" spc="-20" dirty="0">
                <a:latin typeface="Calibri"/>
                <a:cs typeface="Calibri"/>
              </a:rPr>
              <a:t>Payroll</a:t>
            </a:r>
            <a:r>
              <a:rPr sz="2100" spc="-40" dirty="0">
                <a:latin typeface="Calibri"/>
                <a:cs typeface="Calibri"/>
              </a:rPr>
              <a:t> </a:t>
            </a:r>
            <a:r>
              <a:rPr sz="2100" dirty="0">
                <a:latin typeface="Calibri"/>
                <a:cs typeface="Calibri"/>
              </a:rPr>
              <a:t>are</a:t>
            </a:r>
            <a:r>
              <a:rPr sz="2100" spc="-40" dirty="0">
                <a:latin typeface="Calibri"/>
                <a:cs typeface="Calibri"/>
              </a:rPr>
              <a:t> </a:t>
            </a:r>
            <a:r>
              <a:rPr sz="2100" dirty="0">
                <a:latin typeface="Calibri"/>
                <a:cs typeface="Calibri"/>
              </a:rPr>
              <a:t>the</a:t>
            </a:r>
            <a:r>
              <a:rPr sz="2100" spc="-45" dirty="0">
                <a:latin typeface="Calibri"/>
                <a:cs typeface="Calibri"/>
              </a:rPr>
              <a:t> </a:t>
            </a:r>
            <a:r>
              <a:rPr sz="2100" spc="-20" dirty="0">
                <a:latin typeface="Calibri"/>
                <a:cs typeface="Calibri"/>
              </a:rPr>
              <a:t>only </a:t>
            </a:r>
            <a:r>
              <a:rPr sz="2100" dirty="0">
                <a:latin typeface="Calibri"/>
                <a:cs typeface="Calibri"/>
              </a:rPr>
              <a:t>departments</a:t>
            </a:r>
            <a:r>
              <a:rPr sz="2100" spc="-70" dirty="0">
                <a:latin typeface="Calibri"/>
                <a:cs typeface="Calibri"/>
              </a:rPr>
              <a:t> </a:t>
            </a:r>
            <a:r>
              <a:rPr sz="2100" dirty="0">
                <a:latin typeface="Calibri"/>
                <a:cs typeface="Calibri"/>
              </a:rPr>
              <a:t>that</a:t>
            </a:r>
            <a:r>
              <a:rPr sz="2100" spc="-65" dirty="0">
                <a:latin typeface="Calibri"/>
                <a:cs typeface="Calibri"/>
              </a:rPr>
              <a:t> </a:t>
            </a:r>
            <a:r>
              <a:rPr sz="2100" spc="-10" dirty="0">
                <a:latin typeface="Calibri"/>
                <a:cs typeface="Calibri"/>
              </a:rPr>
              <a:t>currently</a:t>
            </a:r>
            <a:r>
              <a:rPr sz="2100" spc="-65" dirty="0">
                <a:latin typeface="Calibri"/>
                <a:cs typeface="Calibri"/>
              </a:rPr>
              <a:t> </a:t>
            </a:r>
            <a:r>
              <a:rPr sz="2100" dirty="0">
                <a:latin typeface="Calibri"/>
                <a:cs typeface="Calibri"/>
              </a:rPr>
              <a:t>utilize</a:t>
            </a:r>
            <a:r>
              <a:rPr sz="2100" spc="-70" dirty="0">
                <a:latin typeface="Calibri"/>
                <a:cs typeface="Calibri"/>
              </a:rPr>
              <a:t> </a:t>
            </a:r>
            <a:r>
              <a:rPr sz="2100" dirty="0">
                <a:latin typeface="Calibri"/>
                <a:cs typeface="Calibri"/>
              </a:rPr>
              <a:t>encumbrances.</a:t>
            </a:r>
            <a:r>
              <a:rPr sz="2100" spc="350" dirty="0">
                <a:latin typeface="Calibri"/>
                <a:cs typeface="Calibri"/>
              </a:rPr>
              <a:t> </a:t>
            </a:r>
            <a:r>
              <a:rPr sz="2100" spc="-10" dirty="0">
                <a:latin typeface="Calibri"/>
                <a:cs typeface="Calibri"/>
              </a:rPr>
              <a:t>Payroll </a:t>
            </a:r>
            <a:r>
              <a:rPr sz="2100" dirty="0">
                <a:latin typeface="Calibri"/>
                <a:cs typeface="Calibri"/>
              </a:rPr>
              <a:t>encumbrances</a:t>
            </a:r>
            <a:r>
              <a:rPr sz="2100" spc="-60" dirty="0">
                <a:latin typeface="Calibri"/>
                <a:cs typeface="Calibri"/>
              </a:rPr>
              <a:t> </a:t>
            </a:r>
            <a:r>
              <a:rPr sz="2100" dirty="0">
                <a:latin typeface="Calibri"/>
                <a:cs typeface="Calibri"/>
              </a:rPr>
              <a:t>will</a:t>
            </a:r>
            <a:r>
              <a:rPr sz="2100" spc="-55" dirty="0">
                <a:latin typeface="Calibri"/>
                <a:cs typeface="Calibri"/>
              </a:rPr>
              <a:t> </a:t>
            </a:r>
            <a:r>
              <a:rPr sz="2100" spc="-10" dirty="0">
                <a:latin typeface="Calibri"/>
                <a:cs typeface="Calibri"/>
              </a:rPr>
              <a:t>automatically</a:t>
            </a:r>
            <a:r>
              <a:rPr sz="2100" spc="-55" dirty="0">
                <a:latin typeface="Calibri"/>
                <a:cs typeface="Calibri"/>
              </a:rPr>
              <a:t> </a:t>
            </a:r>
            <a:r>
              <a:rPr sz="2100" dirty="0">
                <a:latin typeface="Calibri"/>
                <a:cs typeface="Calibri"/>
              </a:rPr>
              <a:t>close</a:t>
            </a:r>
            <a:r>
              <a:rPr sz="2100" spc="-55" dirty="0">
                <a:latin typeface="Calibri"/>
                <a:cs typeface="Calibri"/>
              </a:rPr>
              <a:t> </a:t>
            </a:r>
            <a:r>
              <a:rPr sz="2100" dirty="0">
                <a:latin typeface="Calibri"/>
                <a:cs typeface="Calibri"/>
              </a:rPr>
              <a:t>out</a:t>
            </a:r>
            <a:r>
              <a:rPr sz="2100" spc="-55" dirty="0">
                <a:latin typeface="Calibri"/>
                <a:cs typeface="Calibri"/>
              </a:rPr>
              <a:t> </a:t>
            </a:r>
            <a:r>
              <a:rPr sz="2100" dirty="0">
                <a:latin typeface="Calibri"/>
                <a:cs typeface="Calibri"/>
              </a:rPr>
              <a:t>after</a:t>
            </a:r>
            <a:r>
              <a:rPr sz="2100" spc="-55" dirty="0">
                <a:latin typeface="Calibri"/>
                <a:cs typeface="Calibri"/>
              </a:rPr>
              <a:t> </a:t>
            </a:r>
            <a:r>
              <a:rPr sz="2100" dirty="0">
                <a:latin typeface="Calibri"/>
                <a:cs typeface="Calibri"/>
              </a:rPr>
              <a:t>June</a:t>
            </a:r>
            <a:r>
              <a:rPr sz="2100" spc="-60" dirty="0">
                <a:latin typeface="Calibri"/>
                <a:cs typeface="Calibri"/>
              </a:rPr>
              <a:t> </a:t>
            </a:r>
            <a:r>
              <a:rPr sz="2100" spc="-20" dirty="0">
                <a:latin typeface="Calibri"/>
                <a:cs typeface="Calibri"/>
              </a:rPr>
              <a:t>30</a:t>
            </a:r>
            <a:r>
              <a:rPr sz="2100" spc="-30" baseline="31746" dirty="0">
                <a:latin typeface="Calibri"/>
                <a:cs typeface="Calibri"/>
              </a:rPr>
              <a:t>th</a:t>
            </a:r>
            <a:endParaRPr sz="2100" baseline="31746" dirty="0">
              <a:latin typeface="Calibri"/>
              <a:cs typeface="Calibri"/>
            </a:endParaRPr>
          </a:p>
          <a:p>
            <a:pPr marL="118745" marR="17780">
              <a:lnSpc>
                <a:spcPts val="2270"/>
              </a:lnSpc>
              <a:spcBef>
                <a:spcPts val="695"/>
              </a:spcBef>
            </a:pPr>
            <a:r>
              <a:rPr sz="2100" b="1" spc="-10" dirty="0">
                <a:latin typeface="Calibri"/>
                <a:cs typeface="Calibri"/>
              </a:rPr>
              <a:t>Purchase</a:t>
            </a:r>
            <a:r>
              <a:rPr sz="2100" b="1" spc="-45" dirty="0">
                <a:latin typeface="Calibri"/>
                <a:cs typeface="Calibri"/>
              </a:rPr>
              <a:t> </a:t>
            </a:r>
            <a:r>
              <a:rPr sz="2100" b="1" dirty="0">
                <a:latin typeface="Calibri"/>
                <a:cs typeface="Calibri"/>
              </a:rPr>
              <a:t>Orders</a:t>
            </a:r>
            <a:r>
              <a:rPr sz="2100" b="1" spc="-25" dirty="0">
                <a:latin typeface="Calibri"/>
                <a:cs typeface="Calibri"/>
              </a:rPr>
              <a:t> </a:t>
            </a:r>
            <a:r>
              <a:rPr sz="2100" dirty="0">
                <a:latin typeface="Calibri"/>
                <a:cs typeface="Calibri"/>
              </a:rPr>
              <a:t>–</a:t>
            </a:r>
            <a:r>
              <a:rPr sz="2100" spc="-35" dirty="0">
                <a:latin typeface="Calibri"/>
                <a:cs typeface="Calibri"/>
              </a:rPr>
              <a:t> </a:t>
            </a:r>
            <a:r>
              <a:rPr sz="2100" dirty="0">
                <a:latin typeface="Calibri"/>
                <a:cs typeface="Calibri"/>
              </a:rPr>
              <a:t>Finance</a:t>
            </a:r>
            <a:r>
              <a:rPr sz="2100" spc="-40" dirty="0">
                <a:latin typeface="Calibri"/>
                <a:cs typeface="Calibri"/>
              </a:rPr>
              <a:t> </a:t>
            </a:r>
            <a:r>
              <a:rPr sz="2100" dirty="0">
                <a:latin typeface="Calibri"/>
                <a:cs typeface="Calibri"/>
              </a:rPr>
              <a:t>&amp;</a:t>
            </a:r>
            <a:r>
              <a:rPr sz="2100" spc="-40" dirty="0">
                <a:latin typeface="Calibri"/>
                <a:cs typeface="Calibri"/>
              </a:rPr>
              <a:t> </a:t>
            </a:r>
            <a:r>
              <a:rPr sz="2100" spc="-20" dirty="0">
                <a:latin typeface="Calibri"/>
                <a:cs typeface="Calibri"/>
              </a:rPr>
              <a:t>Administration</a:t>
            </a:r>
            <a:r>
              <a:rPr sz="2100" spc="-35" dirty="0">
                <a:latin typeface="Calibri"/>
                <a:cs typeface="Calibri"/>
              </a:rPr>
              <a:t> </a:t>
            </a:r>
            <a:r>
              <a:rPr sz="2100" dirty="0">
                <a:latin typeface="Calibri"/>
                <a:cs typeface="Calibri"/>
              </a:rPr>
              <a:t>will</a:t>
            </a:r>
            <a:r>
              <a:rPr sz="2100" spc="-40" dirty="0">
                <a:latin typeface="Calibri"/>
                <a:cs typeface="Calibri"/>
              </a:rPr>
              <a:t> </a:t>
            </a:r>
            <a:r>
              <a:rPr sz="2100" dirty="0">
                <a:latin typeface="Calibri"/>
                <a:cs typeface="Calibri"/>
              </a:rPr>
              <a:t>send</a:t>
            </a:r>
            <a:r>
              <a:rPr sz="2100" spc="-35" dirty="0">
                <a:latin typeface="Calibri"/>
                <a:cs typeface="Calibri"/>
              </a:rPr>
              <a:t> </a:t>
            </a:r>
            <a:r>
              <a:rPr sz="2100" dirty="0">
                <a:latin typeface="Calibri"/>
                <a:cs typeface="Calibri"/>
              </a:rPr>
              <a:t>an</a:t>
            </a:r>
            <a:r>
              <a:rPr sz="2100" spc="-40" dirty="0">
                <a:latin typeface="Calibri"/>
                <a:cs typeface="Calibri"/>
              </a:rPr>
              <a:t> </a:t>
            </a:r>
            <a:r>
              <a:rPr sz="2100" spc="-10" dirty="0">
                <a:latin typeface="Calibri"/>
                <a:cs typeface="Calibri"/>
              </a:rPr>
              <a:t>email </a:t>
            </a:r>
            <a:r>
              <a:rPr sz="2100" dirty="0">
                <a:latin typeface="Calibri"/>
                <a:cs typeface="Calibri"/>
              </a:rPr>
              <a:t>to</a:t>
            </a:r>
            <a:r>
              <a:rPr sz="2100" spc="-40" dirty="0">
                <a:latin typeface="Calibri"/>
                <a:cs typeface="Calibri"/>
              </a:rPr>
              <a:t> </a:t>
            </a:r>
            <a:r>
              <a:rPr sz="2100" dirty="0">
                <a:latin typeface="Calibri"/>
                <a:cs typeface="Calibri"/>
              </a:rPr>
              <a:t>any</a:t>
            </a:r>
            <a:r>
              <a:rPr sz="2100" spc="-35" dirty="0">
                <a:latin typeface="Calibri"/>
                <a:cs typeface="Calibri"/>
              </a:rPr>
              <a:t> </a:t>
            </a:r>
            <a:r>
              <a:rPr sz="2100" dirty="0">
                <a:latin typeface="Calibri"/>
                <a:cs typeface="Calibri"/>
              </a:rPr>
              <a:t>user</a:t>
            </a:r>
            <a:r>
              <a:rPr sz="2100" spc="-40" dirty="0">
                <a:latin typeface="Calibri"/>
                <a:cs typeface="Calibri"/>
              </a:rPr>
              <a:t> </a:t>
            </a:r>
            <a:r>
              <a:rPr sz="2100" dirty="0">
                <a:latin typeface="Calibri"/>
                <a:cs typeface="Calibri"/>
              </a:rPr>
              <a:t>with</a:t>
            </a:r>
            <a:r>
              <a:rPr sz="2100" spc="-35" dirty="0">
                <a:latin typeface="Calibri"/>
                <a:cs typeface="Calibri"/>
              </a:rPr>
              <a:t> </a:t>
            </a:r>
            <a:r>
              <a:rPr sz="2100" dirty="0">
                <a:latin typeface="Calibri"/>
                <a:cs typeface="Calibri"/>
              </a:rPr>
              <a:t>an</a:t>
            </a:r>
            <a:r>
              <a:rPr sz="2100" spc="-40" dirty="0">
                <a:latin typeface="Calibri"/>
                <a:cs typeface="Calibri"/>
              </a:rPr>
              <a:t> </a:t>
            </a:r>
            <a:r>
              <a:rPr sz="2100" dirty="0">
                <a:latin typeface="Calibri"/>
                <a:cs typeface="Calibri"/>
              </a:rPr>
              <a:t>open</a:t>
            </a:r>
            <a:r>
              <a:rPr sz="2100" spc="-35" dirty="0">
                <a:latin typeface="Calibri"/>
                <a:cs typeface="Calibri"/>
              </a:rPr>
              <a:t> </a:t>
            </a:r>
            <a:r>
              <a:rPr sz="2100" dirty="0">
                <a:latin typeface="Calibri"/>
                <a:cs typeface="Calibri"/>
              </a:rPr>
              <a:t>PO</a:t>
            </a:r>
            <a:r>
              <a:rPr sz="2100" spc="-40" dirty="0">
                <a:latin typeface="Calibri"/>
                <a:cs typeface="Calibri"/>
              </a:rPr>
              <a:t> </a:t>
            </a:r>
            <a:r>
              <a:rPr sz="2100" dirty="0">
                <a:latin typeface="Calibri"/>
                <a:cs typeface="Calibri"/>
              </a:rPr>
              <a:t>on</a:t>
            </a:r>
            <a:r>
              <a:rPr sz="2100" spc="-35" dirty="0">
                <a:latin typeface="Calibri"/>
                <a:cs typeface="Calibri"/>
              </a:rPr>
              <a:t> </a:t>
            </a:r>
            <a:r>
              <a:rPr sz="2100" dirty="0">
                <a:latin typeface="Calibri"/>
                <a:cs typeface="Calibri"/>
              </a:rPr>
              <a:t>July</a:t>
            </a:r>
            <a:r>
              <a:rPr sz="2100" spc="-40" dirty="0">
                <a:latin typeface="Calibri"/>
                <a:cs typeface="Calibri"/>
              </a:rPr>
              <a:t> </a:t>
            </a:r>
            <a:r>
              <a:rPr sz="2100" spc="-25" dirty="0">
                <a:latin typeface="Calibri"/>
                <a:cs typeface="Calibri"/>
              </a:rPr>
              <a:t>1</a:t>
            </a:r>
            <a:r>
              <a:rPr sz="2100" spc="-37" baseline="31746" dirty="0">
                <a:latin typeface="Calibri"/>
                <a:cs typeface="Calibri"/>
              </a:rPr>
              <a:t>st</a:t>
            </a:r>
            <a:endParaRPr sz="2100" baseline="31746" dirty="0">
              <a:latin typeface="Calibri"/>
              <a:cs typeface="Calibri"/>
            </a:endParaRPr>
          </a:p>
          <a:p>
            <a:pPr marL="118745" indent="-101600">
              <a:lnSpc>
                <a:spcPct val="100000"/>
              </a:lnSpc>
              <a:spcBef>
                <a:spcPts val="414"/>
              </a:spcBef>
              <a:buSzPct val="95238"/>
              <a:buFont typeface="Arial"/>
              <a:buChar char="•"/>
              <a:tabLst>
                <a:tab pos="118745" algn="l"/>
              </a:tabLst>
            </a:pPr>
            <a:r>
              <a:rPr dirty="0"/>
              <a:t>July 2</a:t>
            </a:r>
            <a:r>
              <a:rPr lang="en-US" baseline="30000" dirty="0"/>
              <a:t>nd</a:t>
            </a:r>
            <a:r>
              <a:rPr lang="en-US" dirty="0"/>
              <a:t> </a:t>
            </a:r>
            <a:endParaRPr sz="2100" b="1" baseline="31746" dirty="0">
              <a:latin typeface="Calibri"/>
              <a:cs typeface="Calibri"/>
            </a:endParaRPr>
          </a:p>
          <a:p>
            <a:pPr marL="631825" marR="45085" lvl="1" indent="-136525">
              <a:lnSpc>
                <a:spcPts val="1939"/>
              </a:lnSpc>
              <a:spcBef>
                <a:spcPts val="335"/>
              </a:spcBef>
              <a:buFont typeface="Arial"/>
              <a:buChar char="•"/>
              <a:tabLst>
                <a:tab pos="633095" algn="l"/>
              </a:tabLst>
            </a:pPr>
            <a:r>
              <a:rPr sz="1800" dirty="0">
                <a:latin typeface="Calibri"/>
                <a:cs typeface="Calibri"/>
              </a:rPr>
              <a:t>Email</a:t>
            </a:r>
            <a:r>
              <a:rPr sz="1800" spc="-35" dirty="0">
                <a:latin typeface="Calibri"/>
                <a:cs typeface="Calibri"/>
              </a:rPr>
              <a:t> </a:t>
            </a:r>
            <a:r>
              <a:rPr sz="1800" u="heavy" spc="-10" dirty="0">
                <a:uFill>
                  <a:solidFill>
                    <a:srgbClr val="000000"/>
                  </a:solidFill>
                </a:uFill>
                <a:latin typeface="Arial"/>
                <a:cs typeface="Arial"/>
                <a:hlinkClick r:id="rId2"/>
              </a:rPr>
              <a:t>ap@eou.edu</a:t>
            </a:r>
            <a:r>
              <a:rPr sz="1800" u="none" spc="-114" dirty="0">
                <a:latin typeface="Arial"/>
                <a:cs typeface="Arial"/>
              </a:rPr>
              <a:t> </a:t>
            </a:r>
            <a:r>
              <a:rPr sz="1800" u="none" dirty="0">
                <a:latin typeface="Calibri"/>
                <a:cs typeface="Calibri"/>
              </a:rPr>
              <a:t>if</a:t>
            </a:r>
            <a:r>
              <a:rPr sz="1800" u="none" spc="-30" dirty="0">
                <a:latin typeface="Calibri"/>
                <a:cs typeface="Calibri"/>
              </a:rPr>
              <a:t> </a:t>
            </a:r>
            <a:r>
              <a:rPr sz="1800" u="none" dirty="0">
                <a:latin typeface="Calibri"/>
                <a:cs typeface="Calibri"/>
              </a:rPr>
              <a:t>there</a:t>
            </a:r>
            <a:r>
              <a:rPr sz="1800" u="none" spc="-30" dirty="0">
                <a:latin typeface="Calibri"/>
                <a:cs typeface="Calibri"/>
              </a:rPr>
              <a:t> </a:t>
            </a:r>
            <a:r>
              <a:rPr sz="1800" u="none" dirty="0">
                <a:latin typeface="Calibri"/>
                <a:cs typeface="Calibri"/>
              </a:rPr>
              <a:t>are</a:t>
            </a:r>
            <a:r>
              <a:rPr sz="1800" u="none" spc="-30" dirty="0">
                <a:latin typeface="Calibri"/>
                <a:cs typeface="Calibri"/>
              </a:rPr>
              <a:t> </a:t>
            </a:r>
            <a:r>
              <a:rPr sz="1800" u="none" dirty="0">
                <a:latin typeface="Calibri"/>
                <a:cs typeface="Calibri"/>
              </a:rPr>
              <a:t>still</a:t>
            </a:r>
            <a:r>
              <a:rPr sz="1800" u="none" spc="-30" dirty="0">
                <a:latin typeface="Calibri"/>
                <a:cs typeface="Calibri"/>
              </a:rPr>
              <a:t> </a:t>
            </a:r>
            <a:r>
              <a:rPr sz="1800" u="none" spc="-10" dirty="0">
                <a:latin typeface="Calibri"/>
                <a:cs typeface="Calibri"/>
              </a:rPr>
              <a:t>outstanding</a:t>
            </a:r>
            <a:r>
              <a:rPr sz="1800" u="none" spc="-30" dirty="0">
                <a:latin typeface="Calibri"/>
                <a:cs typeface="Calibri"/>
              </a:rPr>
              <a:t> </a:t>
            </a:r>
            <a:r>
              <a:rPr sz="1800" u="none" spc="-10" dirty="0">
                <a:latin typeface="Calibri"/>
                <a:cs typeface="Calibri"/>
              </a:rPr>
              <a:t>invoices</a:t>
            </a:r>
            <a:r>
              <a:rPr sz="1800" u="none" spc="-35" dirty="0">
                <a:latin typeface="Calibri"/>
                <a:cs typeface="Calibri"/>
              </a:rPr>
              <a:t> </a:t>
            </a:r>
            <a:r>
              <a:rPr sz="1800" u="none" dirty="0">
                <a:latin typeface="Calibri"/>
                <a:cs typeface="Calibri"/>
              </a:rPr>
              <a:t>to</a:t>
            </a:r>
            <a:r>
              <a:rPr sz="1800" u="none" spc="-30" dirty="0">
                <a:latin typeface="Calibri"/>
                <a:cs typeface="Calibri"/>
              </a:rPr>
              <a:t> </a:t>
            </a:r>
            <a:r>
              <a:rPr sz="1800" u="none" dirty="0">
                <a:latin typeface="Calibri"/>
                <a:cs typeface="Calibri"/>
              </a:rPr>
              <a:t>be</a:t>
            </a:r>
            <a:r>
              <a:rPr sz="1800" u="none" spc="-30" dirty="0">
                <a:latin typeface="Calibri"/>
                <a:cs typeface="Calibri"/>
              </a:rPr>
              <a:t> </a:t>
            </a:r>
            <a:r>
              <a:rPr sz="1800" u="none" spc="-20" dirty="0">
                <a:latin typeface="Calibri"/>
                <a:cs typeface="Calibri"/>
              </a:rPr>
              <a:t>paid 	</a:t>
            </a:r>
            <a:r>
              <a:rPr sz="1800" u="none" dirty="0">
                <a:latin typeface="Calibri"/>
                <a:cs typeface="Calibri"/>
              </a:rPr>
              <a:t>on</a:t>
            </a:r>
            <a:r>
              <a:rPr sz="1800" u="none" spc="-50" dirty="0">
                <a:latin typeface="Calibri"/>
                <a:cs typeface="Calibri"/>
              </a:rPr>
              <a:t> </a:t>
            </a:r>
            <a:r>
              <a:rPr sz="1800" u="none" dirty="0">
                <a:latin typeface="Calibri"/>
                <a:cs typeface="Calibri"/>
              </a:rPr>
              <a:t>these</a:t>
            </a:r>
            <a:r>
              <a:rPr sz="1800" u="none" spc="-50" dirty="0">
                <a:latin typeface="Calibri"/>
                <a:cs typeface="Calibri"/>
              </a:rPr>
              <a:t> </a:t>
            </a:r>
            <a:r>
              <a:rPr sz="1800" u="none" spc="-10" dirty="0">
                <a:latin typeface="Calibri"/>
                <a:cs typeface="Calibri"/>
              </a:rPr>
              <a:t>encumbrances</a:t>
            </a:r>
            <a:r>
              <a:rPr sz="1800" u="none" spc="-45" dirty="0">
                <a:latin typeface="Calibri"/>
                <a:cs typeface="Calibri"/>
              </a:rPr>
              <a:t> </a:t>
            </a:r>
            <a:r>
              <a:rPr sz="1800" u="none" dirty="0">
                <a:latin typeface="Calibri"/>
                <a:cs typeface="Calibri"/>
              </a:rPr>
              <a:t>or</a:t>
            </a:r>
            <a:r>
              <a:rPr sz="1800" u="none" spc="-50" dirty="0">
                <a:latin typeface="Calibri"/>
                <a:cs typeface="Calibri"/>
              </a:rPr>
              <a:t> </a:t>
            </a:r>
            <a:r>
              <a:rPr sz="1800" u="none" spc="-10" dirty="0">
                <a:latin typeface="Calibri"/>
                <a:cs typeface="Calibri"/>
              </a:rPr>
              <a:t>purchase</a:t>
            </a:r>
            <a:r>
              <a:rPr sz="1800" u="none" spc="-45" dirty="0">
                <a:latin typeface="Calibri"/>
                <a:cs typeface="Calibri"/>
              </a:rPr>
              <a:t> </a:t>
            </a:r>
            <a:r>
              <a:rPr sz="1800" u="none" spc="-10" dirty="0">
                <a:latin typeface="Calibri"/>
                <a:cs typeface="Calibri"/>
              </a:rPr>
              <a:t>orders</a:t>
            </a:r>
            <a:endParaRPr sz="1800" dirty="0">
              <a:latin typeface="Calibri"/>
              <a:cs typeface="Calibri"/>
            </a:endParaRPr>
          </a:p>
          <a:p>
            <a:pPr marL="632460" lvl="1" indent="-170815">
              <a:lnSpc>
                <a:spcPct val="100000"/>
              </a:lnSpc>
              <a:spcBef>
                <a:spcPts val="60"/>
              </a:spcBef>
              <a:buChar char="•"/>
              <a:tabLst>
                <a:tab pos="632460" algn="l"/>
              </a:tabLst>
            </a:pPr>
            <a:r>
              <a:rPr sz="1800" dirty="0">
                <a:latin typeface="Calibri"/>
                <a:cs typeface="Calibri"/>
              </a:rPr>
              <a:t>Close</a:t>
            </a:r>
            <a:r>
              <a:rPr sz="1800" spc="-50" dirty="0">
                <a:latin typeface="Calibri"/>
                <a:cs typeface="Calibri"/>
              </a:rPr>
              <a:t> </a:t>
            </a:r>
            <a:r>
              <a:rPr sz="1800" dirty="0">
                <a:latin typeface="Calibri"/>
                <a:cs typeface="Calibri"/>
              </a:rPr>
              <a:t>out</a:t>
            </a:r>
            <a:r>
              <a:rPr sz="1800" spc="-50" dirty="0">
                <a:latin typeface="Calibri"/>
                <a:cs typeface="Calibri"/>
              </a:rPr>
              <a:t> </a:t>
            </a:r>
            <a:r>
              <a:rPr sz="1800" dirty="0">
                <a:latin typeface="Calibri"/>
                <a:cs typeface="Calibri"/>
              </a:rPr>
              <a:t>all</a:t>
            </a:r>
            <a:r>
              <a:rPr sz="1800" spc="-50" dirty="0">
                <a:latin typeface="Calibri"/>
                <a:cs typeface="Calibri"/>
              </a:rPr>
              <a:t> </a:t>
            </a:r>
            <a:r>
              <a:rPr sz="1800" spc="-10" dirty="0">
                <a:latin typeface="Calibri"/>
                <a:cs typeface="Calibri"/>
              </a:rPr>
              <a:t>encumbrances</a:t>
            </a:r>
            <a:r>
              <a:rPr sz="1800" spc="-50" dirty="0">
                <a:latin typeface="Calibri"/>
                <a:cs typeface="Calibri"/>
              </a:rPr>
              <a:t> </a:t>
            </a:r>
            <a:r>
              <a:rPr sz="1800" dirty="0">
                <a:latin typeface="Calibri"/>
                <a:cs typeface="Calibri"/>
              </a:rPr>
              <a:t>and</a:t>
            </a:r>
            <a:r>
              <a:rPr sz="1800" spc="-50" dirty="0">
                <a:latin typeface="Calibri"/>
                <a:cs typeface="Calibri"/>
              </a:rPr>
              <a:t> </a:t>
            </a:r>
            <a:r>
              <a:rPr sz="1800" spc="-10" dirty="0">
                <a:latin typeface="Calibri"/>
                <a:cs typeface="Calibri"/>
              </a:rPr>
              <a:t>purchase</a:t>
            </a:r>
            <a:r>
              <a:rPr sz="1800" spc="-50" dirty="0">
                <a:latin typeface="Calibri"/>
                <a:cs typeface="Calibri"/>
              </a:rPr>
              <a:t> </a:t>
            </a:r>
            <a:r>
              <a:rPr sz="1800" spc="-10" dirty="0">
                <a:latin typeface="Calibri"/>
                <a:cs typeface="Calibri"/>
              </a:rPr>
              <a:t>orders</a:t>
            </a:r>
            <a:r>
              <a:rPr sz="1800" spc="-50" dirty="0">
                <a:latin typeface="Calibri"/>
                <a:cs typeface="Calibri"/>
              </a:rPr>
              <a:t> </a:t>
            </a:r>
            <a:r>
              <a:rPr sz="1800" dirty="0">
                <a:latin typeface="Calibri"/>
                <a:cs typeface="Calibri"/>
              </a:rPr>
              <a:t>for</a:t>
            </a:r>
            <a:r>
              <a:rPr sz="1800" spc="-50" dirty="0">
                <a:latin typeface="Calibri"/>
                <a:cs typeface="Calibri"/>
              </a:rPr>
              <a:t> </a:t>
            </a:r>
            <a:r>
              <a:rPr lang="en-US" sz="1800" spc="-20" dirty="0">
                <a:latin typeface="Calibri"/>
                <a:cs typeface="Calibri"/>
              </a:rPr>
              <a:t>FY26</a:t>
            </a:r>
            <a:endParaRPr sz="1800" dirty="0">
              <a:latin typeface="Calibri"/>
              <a:cs typeface="Calibri"/>
            </a:endParaRPr>
          </a:p>
        </p:txBody>
      </p:sp>
      <p:sp>
        <p:nvSpPr>
          <p:cNvPr id="4" name="object 3">
            <a:extLst>
              <a:ext uri="{FF2B5EF4-FFF2-40B4-BE49-F238E27FC236}">
                <a16:creationId xmlns:a16="http://schemas.microsoft.com/office/drawing/2014/main" id="{9BC6FD16-C633-45DF-AD3B-4FF24ADB122F}"/>
              </a:ext>
            </a:extLst>
          </p:cNvPr>
          <p:cNvSpPr/>
          <p:nvPr/>
        </p:nvSpPr>
        <p:spPr>
          <a:xfrm flipV="1">
            <a:off x="609600" y="9906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Personal</a:t>
            </a:r>
            <a:r>
              <a:rPr u="none" spc="-110" dirty="0"/>
              <a:t> </a:t>
            </a:r>
            <a:r>
              <a:rPr u="none" dirty="0"/>
              <a:t>Service</a:t>
            </a:r>
            <a:r>
              <a:rPr u="none" spc="-110" dirty="0"/>
              <a:t> </a:t>
            </a:r>
            <a:r>
              <a:rPr u="none" spc="-10" dirty="0"/>
              <a:t>Agreements</a:t>
            </a:r>
          </a:p>
        </p:txBody>
      </p:sp>
      <p:sp>
        <p:nvSpPr>
          <p:cNvPr id="3" name="object 3"/>
          <p:cNvSpPr txBox="1"/>
          <p:nvPr/>
        </p:nvSpPr>
        <p:spPr>
          <a:xfrm>
            <a:off x="838200" y="1465642"/>
            <a:ext cx="6961505" cy="3926716"/>
          </a:xfrm>
          <a:prstGeom prst="rect">
            <a:avLst/>
          </a:prstGeom>
        </p:spPr>
        <p:txBody>
          <a:bodyPr vert="horz" wrap="square" lIns="0" tIns="114300" rIns="0" bIns="0" rtlCol="0">
            <a:spAutoFit/>
          </a:bodyPr>
          <a:lstStyle/>
          <a:p>
            <a:pPr marL="401955" indent="-389255">
              <a:lnSpc>
                <a:spcPct val="100000"/>
              </a:lnSpc>
              <a:spcBef>
                <a:spcPts val="900"/>
              </a:spcBef>
              <a:buChar char="●"/>
              <a:tabLst>
                <a:tab pos="401955" algn="l"/>
              </a:tabLst>
            </a:pPr>
            <a:r>
              <a:rPr sz="2100" b="1" dirty="0">
                <a:solidFill>
                  <a:schemeClr val="tx1"/>
                </a:solidFill>
                <a:latin typeface="Arial"/>
                <a:cs typeface="Arial"/>
              </a:rPr>
              <a:t>ALL</a:t>
            </a:r>
            <a:r>
              <a:rPr sz="2100" b="1" spc="-80" dirty="0">
                <a:solidFill>
                  <a:schemeClr val="tx1"/>
                </a:solidFill>
                <a:latin typeface="Arial"/>
                <a:cs typeface="Arial"/>
              </a:rPr>
              <a:t> </a:t>
            </a:r>
            <a:r>
              <a:rPr lang="en-US" sz="2100" b="1" dirty="0">
                <a:solidFill>
                  <a:schemeClr val="tx1"/>
                </a:solidFill>
                <a:latin typeface="Arial"/>
                <a:cs typeface="Arial"/>
              </a:rPr>
              <a:t>FY26</a:t>
            </a:r>
            <a:r>
              <a:rPr sz="2100" b="1" spc="-40" dirty="0">
                <a:solidFill>
                  <a:schemeClr val="tx1"/>
                </a:solidFill>
                <a:latin typeface="Arial"/>
                <a:cs typeface="Arial"/>
              </a:rPr>
              <a:t> </a:t>
            </a:r>
            <a:r>
              <a:rPr sz="2100" b="1" dirty="0">
                <a:solidFill>
                  <a:schemeClr val="tx1"/>
                </a:solidFill>
                <a:latin typeface="Arial"/>
                <a:cs typeface="Arial"/>
              </a:rPr>
              <a:t>PSAs</a:t>
            </a:r>
            <a:r>
              <a:rPr sz="2100" b="1" spc="-40" dirty="0">
                <a:solidFill>
                  <a:schemeClr val="tx1"/>
                </a:solidFill>
                <a:latin typeface="Arial"/>
                <a:cs typeface="Arial"/>
              </a:rPr>
              <a:t> </a:t>
            </a:r>
            <a:r>
              <a:rPr sz="2100" b="1" dirty="0">
                <a:solidFill>
                  <a:schemeClr val="tx1"/>
                </a:solidFill>
                <a:latin typeface="Arial"/>
                <a:cs typeface="Arial"/>
              </a:rPr>
              <a:t>will</a:t>
            </a:r>
            <a:r>
              <a:rPr sz="2100" b="1" spc="-40" dirty="0">
                <a:solidFill>
                  <a:schemeClr val="tx1"/>
                </a:solidFill>
                <a:latin typeface="Arial"/>
                <a:cs typeface="Arial"/>
              </a:rPr>
              <a:t> </a:t>
            </a:r>
            <a:r>
              <a:rPr sz="2100" b="1" dirty="0">
                <a:solidFill>
                  <a:schemeClr val="tx1"/>
                </a:solidFill>
                <a:latin typeface="Arial"/>
                <a:cs typeface="Arial"/>
              </a:rPr>
              <a:t>effectively</a:t>
            </a:r>
            <a:r>
              <a:rPr sz="2100" b="1" spc="-35" dirty="0">
                <a:solidFill>
                  <a:schemeClr val="tx1"/>
                </a:solidFill>
                <a:latin typeface="Arial"/>
                <a:cs typeface="Arial"/>
              </a:rPr>
              <a:t> </a:t>
            </a:r>
            <a:r>
              <a:rPr sz="2100" b="1" dirty="0">
                <a:solidFill>
                  <a:schemeClr val="tx1"/>
                </a:solidFill>
                <a:latin typeface="Arial"/>
                <a:cs typeface="Arial"/>
              </a:rPr>
              <a:t>end</a:t>
            </a:r>
            <a:r>
              <a:rPr sz="2100" b="1" spc="-40" dirty="0">
                <a:solidFill>
                  <a:schemeClr val="tx1"/>
                </a:solidFill>
                <a:latin typeface="Arial"/>
                <a:cs typeface="Arial"/>
              </a:rPr>
              <a:t> </a:t>
            </a:r>
            <a:r>
              <a:rPr sz="2100" b="1" dirty="0">
                <a:solidFill>
                  <a:schemeClr val="tx1"/>
                </a:solidFill>
                <a:latin typeface="Arial"/>
                <a:cs typeface="Arial"/>
              </a:rPr>
              <a:t>on</a:t>
            </a:r>
            <a:r>
              <a:rPr sz="2100" b="1" spc="-40" dirty="0">
                <a:solidFill>
                  <a:schemeClr val="tx1"/>
                </a:solidFill>
                <a:latin typeface="Arial"/>
                <a:cs typeface="Arial"/>
              </a:rPr>
              <a:t> </a:t>
            </a:r>
            <a:r>
              <a:rPr sz="2100" b="1" dirty="0">
                <a:solidFill>
                  <a:schemeClr val="tx1"/>
                </a:solidFill>
                <a:latin typeface="Arial"/>
                <a:cs typeface="Arial"/>
              </a:rPr>
              <a:t>June</a:t>
            </a:r>
            <a:r>
              <a:rPr sz="2100" b="1" spc="-40" dirty="0">
                <a:solidFill>
                  <a:schemeClr val="tx1"/>
                </a:solidFill>
                <a:latin typeface="Arial"/>
                <a:cs typeface="Arial"/>
              </a:rPr>
              <a:t> </a:t>
            </a:r>
            <a:r>
              <a:rPr sz="2100" b="1" spc="-20" dirty="0">
                <a:solidFill>
                  <a:schemeClr val="tx1"/>
                </a:solidFill>
                <a:latin typeface="Arial"/>
                <a:cs typeface="Arial"/>
              </a:rPr>
              <a:t>30</a:t>
            </a:r>
            <a:r>
              <a:rPr sz="2100" b="1" spc="-20" baseline="30000" dirty="0">
                <a:solidFill>
                  <a:schemeClr val="tx1"/>
                </a:solidFill>
                <a:latin typeface="Arial"/>
                <a:cs typeface="Arial"/>
              </a:rPr>
              <a:t>th</a:t>
            </a:r>
            <a:endParaRPr sz="2100" b="1" baseline="30000" dirty="0">
              <a:solidFill>
                <a:schemeClr val="tx1"/>
              </a:solidFill>
              <a:latin typeface="Arial"/>
              <a:cs typeface="Arial"/>
            </a:endParaRPr>
          </a:p>
          <a:p>
            <a:pPr marL="401955" marR="518795" indent="-382270">
              <a:lnSpc>
                <a:spcPts val="2160"/>
              </a:lnSpc>
              <a:spcBef>
                <a:spcPts val="1030"/>
              </a:spcBef>
              <a:buChar char="●"/>
              <a:tabLst>
                <a:tab pos="401955" algn="l"/>
              </a:tabLst>
            </a:pPr>
            <a:r>
              <a:rPr sz="2000" dirty="0">
                <a:latin typeface="Arial"/>
                <a:cs typeface="Arial"/>
              </a:rPr>
              <a:t>If</a:t>
            </a:r>
            <a:r>
              <a:rPr sz="2000" spc="-40" dirty="0">
                <a:latin typeface="Arial"/>
                <a:cs typeface="Arial"/>
              </a:rPr>
              <a:t> </a:t>
            </a:r>
            <a:r>
              <a:rPr sz="2000" dirty="0">
                <a:latin typeface="Arial"/>
                <a:cs typeface="Arial"/>
              </a:rPr>
              <a:t>a</a:t>
            </a:r>
            <a:r>
              <a:rPr sz="2000" spc="-40" dirty="0">
                <a:latin typeface="Arial"/>
                <a:cs typeface="Arial"/>
              </a:rPr>
              <a:t> </a:t>
            </a:r>
            <a:r>
              <a:rPr sz="2000" dirty="0">
                <a:latin typeface="Arial"/>
                <a:cs typeface="Arial"/>
              </a:rPr>
              <a:t>contractor</a:t>
            </a:r>
            <a:r>
              <a:rPr sz="2000" spc="-40" dirty="0">
                <a:latin typeface="Arial"/>
                <a:cs typeface="Arial"/>
              </a:rPr>
              <a:t> </a:t>
            </a:r>
            <a:r>
              <a:rPr sz="2000" dirty="0">
                <a:latin typeface="Arial"/>
                <a:cs typeface="Arial"/>
              </a:rPr>
              <a:t>is</a:t>
            </a:r>
            <a:r>
              <a:rPr sz="2000" spc="-40" dirty="0">
                <a:latin typeface="Arial"/>
                <a:cs typeface="Arial"/>
              </a:rPr>
              <a:t> </a:t>
            </a:r>
            <a:r>
              <a:rPr sz="2000" dirty="0">
                <a:latin typeface="Arial"/>
                <a:cs typeface="Arial"/>
              </a:rPr>
              <a:t>providing</a:t>
            </a:r>
            <a:r>
              <a:rPr sz="2000" spc="-35" dirty="0">
                <a:latin typeface="Arial"/>
                <a:cs typeface="Arial"/>
              </a:rPr>
              <a:t> </a:t>
            </a:r>
            <a:r>
              <a:rPr sz="2000" dirty="0">
                <a:latin typeface="Arial"/>
                <a:cs typeface="Arial"/>
              </a:rPr>
              <a:t>services</a:t>
            </a:r>
            <a:r>
              <a:rPr sz="2000" spc="-40" dirty="0">
                <a:latin typeface="Arial"/>
                <a:cs typeface="Arial"/>
              </a:rPr>
              <a:t> </a:t>
            </a:r>
            <a:r>
              <a:rPr sz="2000" dirty="0">
                <a:latin typeface="Arial"/>
                <a:cs typeface="Arial"/>
              </a:rPr>
              <a:t>up</a:t>
            </a:r>
            <a:r>
              <a:rPr sz="2000" spc="-40"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June</a:t>
            </a:r>
            <a:r>
              <a:rPr sz="2000" spc="-35" dirty="0">
                <a:latin typeface="Arial"/>
                <a:cs typeface="Arial"/>
              </a:rPr>
              <a:t> </a:t>
            </a:r>
            <a:r>
              <a:rPr sz="2000" spc="-10" dirty="0">
                <a:latin typeface="Arial"/>
                <a:cs typeface="Arial"/>
              </a:rPr>
              <a:t>30</a:t>
            </a:r>
            <a:r>
              <a:rPr sz="2000" spc="-10" baseline="30000" dirty="0">
                <a:latin typeface="Arial"/>
                <a:cs typeface="Arial"/>
              </a:rPr>
              <a:t>th</a:t>
            </a:r>
            <a:r>
              <a:rPr sz="2000" spc="-10" dirty="0">
                <a:latin typeface="Arial"/>
                <a:cs typeface="Arial"/>
              </a:rPr>
              <a:t>, </a:t>
            </a:r>
            <a:r>
              <a:rPr sz="2000" dirty="0">
                <a:latin typeface="Arial"/>
                <a:cs typeface="Arial"/>
              </a:rPr>
              <a:t>please</a:t>
            </a:r>
            <a:r>
              <a:rPr sz="2000" spc="-45" dirty="0">
                <a:latin typeface="Arial"/>
                <a:cs typeface="Arial"/>
              </a:rPr>
              <a:t> </a:t>
            </a:r>
            <a:r>
              <a:rPr sz="2000" dirty="0">
                <a:latin typeface="Arial"/>
                <a:cs typeface="Arial"/>
              </a:rPr>
              <a:t>ask</a:t>
            </a:r>
            <a:r>
              <a:rPr sz="2000" spc="-30" dirty="0">
                <a:latin typeface="Arial"/>
                <a:cs typeface="Arial"/>
              </a:rPr>
              <a:t> </a:t>
            </a:r>
            <a:r>
              <a:rPr sz="2000" dirty="0">
                <a:latin typeface="Arial"/>
                <a:cs typeface="Arial"/>
              </a:rPr>
              <a:t>them</a:t>
            </a:r>
            <a:r>
              <a:rPr sz="2000" spc="-3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submit</a:t>
            </a:r>
            <a:r>
              <a:rPr sz="2000" spc="-30" dirty="0">
                <a:latin typeface="Arial"/>
                <a:cs typeface="Arial"/>
              </a:rPr>
              <a:t> </a:t>
            </a:r>
            <a:r>
              <a:rPr sz="2000" dirty="0">
                <a:latin typeface="Arial"/>
                <a:cs typeface="Arial"/>
              </a:rPr>
              <a:t>final</a:t>
            </a:r>
            <a:r>
              <a:rPr sz="2000" spc="-35" dirty="0">
                <a:latin typeface="Arial"/>
                <a:cs typeface="Arial"/>
              </a:rPr>
              <a:t> </a:t>
            </a:r>
            <a:r>
              <a:rPr sz="2000" spc="-10" dirty="0">
                <a:latin typeface="Arial"/>
                <a:cs typeface="Arial"/>
              </a:rPr>
              <a:t>invoices</a:t>
            </a:r>
            <a:r>
              <a:rPr sz="2000" spc="-125" dirty="0">
                <a:latin typeface="Arial"/>
                <a:cs typeface="Arial"/>
              </a:rPr>
              <a:t> </a:t>
            </a:r>
            <a:r>
              <a:rPr sz="2000" dirty="0">
                <a:latin typeface="Arial"/>
                <a:cs typeface="Arial"/>
              </a:rPr>
              <a:t>ASAP</a:t>
            </a:r>
            <a:r>
              <a:rPr sz="2000" spc="-65" dirty="0">
                <a:latin typeface="Arial"/>
                <a:cs typeface="Arial"/>
              </a:rPr>
              <a:t> </a:t>
            </a:r>
            <a:r>
              <a:rPr sz="2000" dirty="0">
                <a:latin typeface="Arial"/>
                <a:cs typeface="Arial"/>
              </a:rPr>
              <a:t>so</a:t>
            </a:r>
            <a:r>
              <a:rPr sz="2000" spc="-35" dirty="0">
                <a:latin typeface="Arial"/>
                <a:cs typeface="Arial"/>
              </a:rPr>
              <a:t> </a:t>
            </a:r>
            <a:r>
              <a:rPr sz="2000" spc="-20" dirty="0">
                <a:latin typeface="Arial"/>
                <a:cs typeface="Arial"/>
              </a:rPr>
              <a:t>that </a:t>
            </a:r>
            <a:r>
              <a:rPr sz="2000" dirty="0">
                <a:latin typeface="Arial"/>
                <a:cs typeface="Arial"/>
              </a:rPr>
              <a:t>they</a:t>
            </a:r>
            <a:r>
              <a:rPr sz="2000" spc="-40" dirty="0">
                <a:latin typeface="Arial"/>
                <a:cs typeface="Arial"/>
              </a:rPr>
              <a:t> </a:t>
            </a:r>
            <a:r>
              <a:rPr sz="2000" dirty="0">
                <a:latin typeface="Arial"/>
                <a:cs typeface="Arial"/>
              </a:rPr>
              <a:t>can</a:t>
            </a:r>
            <a:r>
              <a:rPr sz="2000" spc="-35" dirty="0">
                <a:latin typeface="Arial"/>
                <a:cs typeface="Arial"/>
              </a:rPr>
              <a:t> </a:t>
            </a:r>
            <a:r>
              <a:rPr sz="2000" dirty="0">
                <a:latin typeface="Arial"/>
                <a:cs typeface="Arial"/>
              </a:rPr>
              <a:t>be</a:t>
            </a:r>
            <a:r>
              <a:rPr sz="2000" spc="-40" dirty="0">
                <a:latin typeface="Arial"/>
                <a:cs typeface="Arial"/>
              </a:rPr>
              <a:t> </a:t>
            </a:r>
            <a:r>
              <a:rPr sz="2000" dirty="0">
                <a:latin typeface="Arial"/>
                <a:cs typeface="Arial"/>
              </a:rPr>
              <a:t>paid</a:t>
            </a:r>
            <a:r>
              <a:rPr sz="2000" spc="-35" dirty="0">
                <a:latin typeface="Arial"/>
                <a:cs typeface="Arial"/>
              </a:rPr>
              <a:t> </a:t>
            </a:r>
            <a:r>
              <a:rPr sz="2000" dirty="0">
                <a:latin typeface="Arial"/>
                <a:cs typeface="Arial"/>
              </a:rPr>
              <a:t>in</a:t>
            </a:r>
            <a:r>
              <a:rPr sz="2000" spc="-35"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correct</a:t>
            </a:r>
            <a:r>
              <a:rPr sz="2000" spc="-35" dirty="0">
                <a:latin typeface="Arial"/>
                <a:cs typeface="Arial"/>
              </a:rPr>
              <a:t> </a:t>
            </a:r>
            <a:r>
              <a:rPr sz="2000" dirty="0">
                <a:latin typeface="Arial"/>
                <a:cs typeface="Arial"/>
              </a:rPr>
              <a:t>fiscal</a:t>
            </a:r>
            <a:r>
              <a:rPr sz="2000" spc="-35" dirty="0">
                <a:latin typeface="Arial"/>
                <a:cs typeface="Arial"/>
              </a:rPr>
              <a:t> </a:t>
            </a:r>
            <a:r>
              <a:rPr sz="2000" spc="-10" dirty="0">
                <a:latin typeface="Arial"/>
                <a:cs typeface="Arial"/>
              </a:rPr>
              <a:t>year.</a:t>
            </a:r>
            <a:endParaRPr sz="2000" dirty="0">
              <a:latin typeface="Arial"/>
              <a:cs typeface="Arial"/>
            </a:endParaRPr>
          </a:p>
          <a:p>
            <a:pPr marL="401955" marR="5080" indent="-382270">
              <a:lnSpc>
                <a:spcPts val="2160"/>
              </a:lnSpc>
              <a:spcBef>
                <a:spcPts val="1000"/>
              </a:spcBef>
              <a:buChar char="●"/>
              <a:tabLst>
                <a:tab pos="401955" algn="l"/>
              </a:tabLst>
            </a:pPr>
            <a:r>
              <a:rPr sz="2000" dirty="0">
                <a:latin typeface="Arial"/>
                <a:cs typeface="Arial"/>
              </a:rPr>
              <a:t>Contractors</a:t>
            </a:r>
            <a:r>
              <a:rPr sz="2000" spc="-40" dirty="0">
                <a:latin typeface="Arial"/>
                <a:cs typeface="Arial"/>
              </a:rPr>
              <a:t> </a:t>
            </a:r>
            <a:r>
              <a:rPr sz="2000" dirty="0">
                <a:latin typeface="Arial"/>
                <a:cs typeface="Arial"/>
              </a:rPr>
              <a:t>providing</a:t>
            </a:r>
            <a:r>
              <a:rPr sz="2000" spc="-35" dirty="0">
                <a:latin typeface="Arial"/>
                <a:cs typeface="Arial"/>
              </a:rPr>
              <a:t> </a:t>
            </a:r>
            <a:r>
              <a:rPr sz="2000" dirty="0">
                <a:latin typeface="Arial"/>
                <a:cs typeface="Arial"/>
              </a:rPr>
              <a:t>services</a:t>
            </a:r>
            <a:r>
              <a:rPr sz="2000" spc="-35" dirty="0">
                <a:latin typeface="Arial"/>
                <a:cs typeface="Arial"/>
              </a:rPr>
              <a:t> </a:t>
            </a:r>
            <a:r>
              <a:rPr sz="2000" dirty="0">
                <a:latin typeface="Arial"/>
                <a:cs typeface="Arial"/>
              </a:rPr>
              <a:t>on</a:t>
            </a:r>
            <a:r>
              <a:rPr sz="2000" spc="-40" dirty="0">
                <a:latin typeface="Arial"/>
                <a:cs typeface="Arial"/>
              </a:rPr>
              <a:t> </a:t>
            </a:r>
            <a:r>
              <a:rPr sz="2000" dirty="0">
                <a:latin typeface="Arial"/>
                <a:cs typeface="Arial"/>
              </a:rPr>
              <a:t>or</a:t>
            </a:r>
            <a:r>
              <a:rPr sz="2000" spc="-35" dirty="0">
                <a:latin typeface="Arial"/>
                <a:cs typeface="Arial"/>
              </a:rPr>
              <a:t> </a:t>
            </a:r>
            <a:r>
              <a:rPr sz="2000" dirty="0">
                <a:latin typeface="Arial"/>
                <a:cs typeface="Arial"/>
              </a:rPr>
              <a:t>after</a:t>
            </a:r>
            <a:r>
              <a:rPr sz="2000" spc="-35" dirty="0">
                <a:latin typeface="Arial"/>
                <a:cs typeface="Arial"/>
              </a:rPr>
              <a:t> </a:t>
            </a:r>
            <a:r>
              <a:rPr sz="2000" dirty="0">
                <a:latin typeface="Arial"/>
                <a:cs typeface="Arial"/>
              </a:rPr>
              <a:t>July</a:t>
            </a:r>
            <a:r>
              <a:rPr sz="2000" spc="-35" dirty="0">
                <a:latin typeface="Arial"/>
                <a:cs typeface="Arial"/>
              </a:rPr>
              <a:t> </a:t>
            </a:r>
            <a:r>
              <a:rPr sz="2000" dirty="0">
                <a:latin typeface="Arial"/>
                <a:cs typeface="Arial"/>
              </a:rPr>
              <a:t>1</a:t>
            </a:r>
            <a:r>
              <a:rPr sz="2000" baseline="30000" dirty="0">
                <a:latin typeface="Arial"/>
                <a:cs typeface="Arial"/>
              </a:rPr>
              <a:t>st</a:t>
            </a:r>
            <a:r>
              <a:rPr sz="2000" spc="-40" dirty="0">
                <a:latin typeface="Arial"/>
                <a:cs typeface="Arial"/>
              </a:rPr>
              <a:t> </a:t>
            </a:r>
            <a:r>
              <a:rPr sz="2000" dirty="0">
                <a:latin typeface="Arial"/>
                <a:cs typeface="Arial"/>
              </a:rPr>
              <a:t>must</a:t>
            </a:r>
            <a:r>
              <a:rPr sz="2000" spc="-35" dirty="0">
                <a:latin typeface="Arial"/>
                <a:cs typeface="Arial"/>
              </a:rPr>
              <a:t> be </a:t>
            </a:r>
            <a:r>
              <a:rPr sz="2000" dirty="0">
                <a:latin typeface="Arial"/>
                <a:cs typeface="Arial"/>
              </a:rPr>
              <a:t>on</a:t>
            </a:r>
            <a:r>
              <a:rPr sz="2000" spc="-45" dirty="0">
                <a:latin typeface="Arial"/>
                <a:cs typeface="Arial"/>
              </a:rPr>
              <a:t> </a:t>
            </a:r>
            <a:r>
              <a:rPr sz="2000" dirty="0">
                <a:latin typeface="Arial"/>
                <a:cs typeface="Arial"/>
              </a:rPr>
              <a:t>a</a:t>
            </a:r>
            <a:r>
              <a:rPr sz="2000" spc="-45" dirty="0">
                <a:latin typeface="Arial"/>
                <a:cs typeface="Arial"/>
              </a:rPr>
              <a:t> </a:t>
            </a:r>
            <a:r>
              <a:rPr sz="2000" dirty="0">
                <a:latin typeface="Arial"/>
                <a:cs typeface="Arial"/>
              </a:rPr>
              <a:t>fully</a:t>
            </a:r>
            <a:r>
              <a:rPr sz="2000" spc="-45" dirty="0">
                <a:latin typeface="Arial"/>
                <a:cs typeface="Arial"/>
              </a:rPr>
              <a:t> </a:t>
            </a:r>
            <a:r>
              <a:rPr sz="2000" dirty="0">
                <a:latin typeface="Arial"/>
                <a:cs typeface="Arial"/>
              </a:rPr>
              <a:t>executed</a:t>
            </a:r>
            <a:r>
              <a:rPr sz="2000" spc="-40" dirty="0">
                <a:latin typeface="Arial"/>
                <a:cs typeface="Arial"/>
              </a:rPr>
              <a:t> </a:t>
            </a:r>
            <a:r>
              <a:rPr lang="en-US" sz="2000" dirty="0">
                <a:latin typeface="Arial"/>
                <a:cs typeface="Arial"/>
              </a:rPr>
              <a:t>FY27</a:t>
            </a:r>
            <a:r>
              <a:rPr sz="2000" spc="-45" dirty="0">
                <a:latin typeface="Arial"/>
                <a:cs typeface="Arial"/>
              </a:rPr>
              <a:t> </a:t>
            </a:r>
            <a:r>
              <a:rPr sz="2000" dirty="0">
                <a:latin typeface="Arial"/>
                <a:cs typeface="Arial"/>
              </a:rPr>
              <a:t>contract</a:t>
            </a:r>
            <a:r>
              <a:rPr sz="2000" spc="-30" dirty="0">
                <a:latin typeface="Arial"/>
                <a:cs typeface="Arial"/>
              </a:rPr>
              <a:t> </a:t>
            </a:r>
            <a:r>
              <a:rPr sz="2000" b="1" u="heavy" dirty="0">
                <a:uFill>
                  <a:solidFill>
                    <a:srgbClr val="000000"/>
                  </a:solidFill>
                </a:uFill>
                <a:latin typeface="Arial"/>
                <a:cs typeface="Arial"/>
              </a:rPr>
              <a:t>before</a:t>
            </a:r>
            <a:r>
              <a:rPr sz="2000" b="1" u="none" spc="-45" dirty="0">
                <a:latin typeface="Arial"/>
                <a:cs typeface="Arial"/>
              </a:rPr>
              <a:t> </a:t>
            </a:r>
            <a:r>
              <a:rPr sz="2000" u="none" dirty="0">
                <a:latin typeface="Arial"/>
                <a:cs typeface="Arial"/>
              </a:rPr>
              <a:t>services</a:t>
            </a:r>
            <a:r>
              <a:rPr sz="2000" u="none" spc="-40" dirty="0">
                <a:latin typeface="Arial"/>
                <a:cs typeface="Arial"/>
              </a:rPr>
              <a:t> </a:t>
            </a:r>
            <a:r>
              <a:rPr sz="2000" u="none" dirty="0">
                <a:latin typeface="Arial"/>
                <a:cs typeface="Arial"/>
              </a:rPr>
              <a:t>can</a:t>
            </a:r>
            <a:r>
              <a:rPr sz="2000" u="none" spc="-45" dirty="0">
                <a:latin typeface="Arial"/>
                <a:cs typeface="Arial"/>
              </a:rPr>
              <a:t> </a:t>
            </a:r>
            <a:r>
              <a:rPr sz="2000" u="none" spc="-25" dirty="0">
                <a:latin typeface="Arial"/>
                <a:cs typeface="Arial"/>
              </a:rPr>
              <a:t>be </a:t>
            </a:r>
            <a:r>
              <a:rPr sz="2000" u="none" dirty="0">
                <a:latin typeface="Arial"/>
                <a:cs typeface="Arial"/>
              </a:rPr>
              <a:t>rendered.</a:t>
            </a:r>
            <a:r>
              <a:rPr sz="2000" u="none" spc="-35" dirty="0">
                <a:latin typeface="Arial"/>
                <a:cs typeface="Arial"/>
              </a:rPr>
              <a:t> </a:t>
            </a:r>
            <a:r>
              <a:rPr sz="2000" u="none" dirty="0">
                <a:latin typeface="Arial"/>
                <a:cs typeface="Arial"/>
              </a:rPr>
              <a:t>Fully</a:t>
            </a:r>
            <a:r>
              <a:rPr sz="2000" u="none" spc="-35" dirty="0">
                <a:latin typeface="Arial"/>
                <a:cs typeface="Arial"/>
              </a:rPr>
              <a:t> </a:t>
            </a:r>
            <a:r>
              <a:rPr sz="2000" u="none" dirty="0">
                <a:latin typeface="Arial"/>
                <a:cs typeface="Arial"/>
              </a:rPr>
              <a:t>executed</a:t>
            </a:r>
            <a:r>
              <a:rPr sz="2000" u="none" spc="-35" dirty="0">
                <a:latin typeface="Arial"/>
                <a:cs typeface="Arial"/>
              </a:rPr>
              <a:t> </a:t>
            </a:r>
            <a:r>
              <a:rPr sz="2000" u="none" dirty="0">
                <a:latin typeface="Arial"/>
                <a:cs typeface="Arial"/>
              </a:rPr>
              <a:t>means</a:t>
            </a:r>
            <a:r>
              <a:rPr sz="2000" u="none" spc="-35" dirty="0">
                <a:latin typeface="Arial"/>
                <a:cs typeface="Arial"/>
              </a:rPr>
              <a:t> </a:t>
            </a:r>
            <a:r>
              <a:rPr sz="2000" u="none" dirty="0">
                <a:latin typeface="Arial"/>
                <a:cs typeface="Arial"/>
              </a:rPr>
              <a:t>the</a:t>
            </a:r>
            <a:r>
              <a:rPr sz="2000" u="none" spc="-30" dirty="0">
                <a:latin typeface="Arial"/>
                <a:cs typeface="Arial"/>
              </a:rPr>
              <a:t> </a:t>
            </a:r>
            <a:r>
              <a:rPr sz="2000" u="none" dirty="0">
                <a:latin typeface="Arial"/>
                <a:cs typeface="Arial"/>
              </a:rPr>
              <a:t>completed</a:t>
            </a:r>
            <a:r>
              <a:rPr sz="2000" u="none" spc="-35" dirty="0">
                <a:latin typeface="Arial"/>
                <a:cs typeface="Arial"/>
              </a:rPr>
              <a:t> </a:t>
            </a:r>
            <a:r>
              <a:rPr sz="2000" u="none" dirty="0">
                <a:latin typeface="Arial"/>
                <a:cs typeface="Arial"/>
              </a:rPr>
              <a:t>contract</a:t>
            </a:r>
            <a:r>
              <a:rPr sz="2000" u="none" spc="-35" dirty="0">
                <a:latin typeface="Arial"/>
                <a:cs typeface="Arial"/>
              </a:rPr>
              <a:t> </a:t>
            </a:r>
            <a:r>
              <a:rPr sz="2000" u="none" spc="-25" dirty="0">
                <a:latin typeface="Arial"/>
                <a:cs typeface="Arial"/>
              </a:rPr>
              <a:t>is </a:t>
            </a:r>
            <a:r>
              <a:rPr sz="2000" u="none" dirty="0">
                <a:latin typeface="Arial"/>
                <a:cs typeface="Arial"/>
              </a:rPr>
              <a:t>signed</a:t>
            </a:r>
            <a:r>
              <a:rPr sz="2000" u="none" spc="-45" dirty="0">
                <a:latin typeface="Arial"/>
                <a:cs typeface="Arial"/>
              </a:rPr>
              <a:t> </a:t>
            </a:r>
            <a:r>
              <a:rPr sz="2000" u="none" dirty="0">
                <a:latin typeface="Arial"/>
                <a:cs typeface="Arial"/>
              </a:rPr>
              <a:t>by</a:t>
            </a:r>
            <a:r>
              <a:rPr sz="2000" u="none" spc="-45" dirty="0">
                <a:latin typeface="Arial"/>
                <a:cs typeface="Arial"/>
              </a:rPr>
              <a:t> </a:t>
            </a:r>
            <a:r>
              <a:rPr sz="2000" u="none" dirty="0">
                <a:latin typeface="Arial"/>
                <a:cs typeface="Arial"/>
              </a:rPr>
              <a:t>all</a:t>
            </a:r>
            <a:r>
              <a:rPr sz="2000" u="none" spc="-40" dirty="0">
                <a:latin typeface="Arial"/>
                <a:cs typeface="Arial"/>
              </a:rPr>
              <a:t> </a:t>
            </a:r>
            <a:r>
              <a:rPr sz="2000" u="none" dirty="0">
                <a:latin typeface="Arial"/>
                <a:cs typeface="Arial"/>
              </a:rPr>
              <a:t>parties</a:t>
            </a:r>
            <a:r>
              <a:rPr sz="2000" u="none" spc="-45" dirty="0">
                <a:latin typeface="Arial"/>
                <a:cs typeface="Arial"/>
              </a:rPr>
              <a:t> </a:t>
            </a:r>
            <a:r>
              <a:rPr sz="2000" u="none" dirty="0">
                <a:latin typeface="Arial"/>
                <a:cs typeface="Arial"/>
              </a:rPr>
              <a:t>and</a:t>
            </a:r>
            <a:r>
              <a:rPr sz="2000" u="none" spc="-40" dirty="0">
                <a:latin typeface="Arial"/>
                <a:cs typeface="Arial"/>
              </a:rPr>
              <a:t> </a:t>
            </a:r>
            <a:r>
              <a:rPr sz="2000" u="none" dirty="0">
                <a:latin typeface="Arial"/>
                <a:cs typeface="Arial"/>
              </a:rPr>
              <a:t>proof</a:t>
            </a:r>
            <a:r>
              <a:rPr sz="2000" u="none" spc="-45" dirty="0">
                <a:latin typeface="Arial"/>
                <a:cs typeface="Arial"/>
              </a:rPr>
              <a:t> </a:t>
            </a:r>
            <a:r>
              <a:rPr sz="2000" u="none" dirty="0">
                <a:latin typeface="Arial"/>
                <a:cs typeface="Arial"/>
              </a:rPr>
              <a:t>of</a:t>
            </a:r>
            <a:r>
              <a:rPr sz="2000" u="none" spc="-45" dirty="0">
                <a:latin typeface="Arial"/>
                <a:cs typeface="Arial"/>
              </a:rPr>
              <a:t> </a:t>
            </a:r>
            <a:r>
              <a:rPr sz="2000" u="none" dirty="0">
                <a:latin typeface="Arial"/>
                <a:cs typeface="Arial"/>
              </a:rPr>
              <a:t>insurance</a:t>
            </a:r>
            <a:r>
              <a:rPr sz="2000" u="none" spc="-40" dirty="0">
                <a:latin typeface="Arial"/>
                <a:cs typeface="Arial"/>
              </a:rPr>
              <a:t> </a:t>
            </a:r>
            <a:r>
              <a:rPr sz="2000" u="none" dirty="0">
                <a:latin typeface="Arial"/>
                <a:cs typeface="Arial"/>
              </a:rPr>
              <a:t>has</a:t>
            </a:r>
            <a:r>
              <a:rPr sz="2000" u="none" spc="-45" dirty="0">
                <a:latin typeface="Arial"/>
                <a:cs typeface="Arial"/>
              </a:rPr>
              <a:t> </a:t>
            </a:r>
            <a:r>
              <a:rPr sz="2000" u="none" spc="-20" dirty="0">
                <a:latin typeface="Arial"/>
                <a:cs typeface="Arial"/>
              </a:rPr>
              <a:t>been </a:t>
            </a:r>
            <a:r>
              <a:rPr sz="2000" u="none" dirty="0">
                <a:latin typeface="Arial"/>
                <a:cs typeface="Arial"/>
              </a:rPr>
              <a:t>submitted</a:t>
            </a:r>
            <a:r>
              <a:rPr sz="2000" u="none" spc="-40" dirty="0">
                <a:latin typeface="Arial"/>
                <a:cs typeface="Arial"/>
              </a:rPr>
              <a:t> </a:t>
            </a:r>
            <a:r>
              <a:rPr sz="2000" u="none" dirty="0">
                <a:latin typeface="Arial"/>
                <a:cs typeface="Arial"/>
              </a:rPr>
              <a:t>via</a:t>
            </a:r>
            <a:r>
              <a:rPr sz="2000" u="none" spc="-40" dirty="0">
                <a:latin typeface="Arial"/>
                <a:cs typeface="Arial"/>
              </a:rPr>
              <a:t> </a:t>
            </a:r>
            <a:r>
              <a:rPr sz="2000" u="none" dirty="0">
                <a:latin typeface="Arial"/>
                <a:cs typeface="Arial"/>
              </a:rPr>
              <a:t>the</a:t>
            </a:r>
            <a:r>
              <a:rPr sz="2000" u="none" spc="-30" dirty="0">
                <a:latin typeface="Arial"/>
                <a:cs typeface="Arial"/>
              </a:rPr>
              <a:t> </a:t>
            </a:r>
            <a:r>
              <a:rPr sz="2000" i="1" u="heavy" dirty="0">
                <a:solidFill>
                  <a:srgbClr val="0563C1"/>
                </a:solidFill>
                <a:uFill>
                  <a:solidFill>
                    <a:srgbClr val="0563C1"/>
                  </a:solidFill>
                </a:uFill>
                <a:latin typeface="Arial"/>
                <a:cs typeface="Arial"/>
              </a:rPr>
              <a:t>Contract</a:t>
            </a:r>
            <a:r>
              <a:rPr sz="2000" i="1" u="heavy" spc="-40" dirty="0">
                <a:solidFill>
                  <a:srgbClr val="0563C1"/>
                </a:solidFill>
                <a:uFill>
                  <a:solidFill>
                    <a:srgbClr val="0563C1"/>
                  </a:solidFill>
                </a:uFill>
                <a:latin typeface="Arial"/>
                <a:cs typeface="Arial"/>
              </a:rPr>
              <a:t> </a:t>
            </a:r>
            <a:r>
              <a:rPr sz="2000" i="1" u="heavy" spc="-10" dirty="0">
                <a:solidFill>
                  <a:srgbClr val="0563C1"/>
                </a:solidFill>
                <a:uFill>
                  <a:solidFill>
                    <a:srgbClr val="0563C1"/>
                  </a:solidFill>
                </a:uFill>
                <a:latin typeface="Arial"/>
                <a:cs typeface="Arial"/>
              </a:rPr>
              <a:t>Submission</a:t>
            </a:r>
            <a:r>
              <a:rPr sz="2000" i="1" u="heavy" spc="-35" dirty="0">
                <a:solidFill>
                  <a:srgbClr val="0563C1"/>
                </a:solidFill>
                <a:uFill>
                  <a:solidFill>
                    <a:srgbClr val="0563C1"/>
                  </a:solidFill>
                </a:uFill>
                <a:latin typeface="Arial"/>
                <a:cs typeface="Arial"/>
              </a:rPr>
              <a:t> </a:t>
            </a:r>
            <a:r>
              <a:rPr sz="2000" i="1" u="heavy" spc="-20" dirty="0">
                <a:solidFill>
                  <a:srgbClr val="0563C1"/>
                </a:solidFill>
                <a:uFill>
                  <a:solidFill>
                    <a:srgbClr val="0563C1"/>
                  </a:solidFill>
                </a:uFill>
                <a:latin typeface="Arial"/>
                <a:cs typeface="Arial"/>
              </a:rPr>
              <a:t>Form</a:t>
            </a:r>
            <a:endParaRPr sz="2000" dirty="0">
              <a:latin typeface="Arial"/>
              <a:cs typeface="Arial"/>
            </a:endParaRPr>
          </a:p>
          <a:p>
            <a:pPr marL="401955" marR="485140" indent="-382270">
              <a:lnSpc>
                <a:spcPts val="2160"/>
              </a:lnSpc>
              <a:spcBef>
                <a:spcPts val="1000"/>
              </a:spcBef>
              <a:buChar char="●"/>
              <a:tabLst>
                <a:tab pos="401955" algn="l"/>
              </a:tabLst>
            </a:pPr>
            <a:r>
              <a:rPr lang="en-US" sz="2000" dirty="0">
                <a:latin typeface="Arial"/>
                <a:cs typeface="Arial"/>
              </a:rPr>
              <a:t>FY27</a:t>
            </a:r>
            <a:r>
              <a:rPr sz="2000" spc="-65" dirty="0">
                <a:latin typeface="Arial"/>
                <a:cs typeface="Arial"/>
              </a:rPr>
              <a:t> </a:t>
            </a:r>
            <a:r>
              <a:rPr sz="2000" spc="-20" dirty="0">
                <a:latin typeface="Arial"/>
                <a:cs typeface="Arial"/>
              </a:rPr>
              <a:t>PSA</a:t>
            </a:r>
            <a:r>
              <a:rPr sz="2000" spc="-114" dirty="0">
                <a:latin typeface="Arial"/>
                <a:cs typeface="Arial"/>
              </a:rPr>
              <a:t> </a:t>
            </a:r>
            <a:r>
              <a:rPr sz="2000" dirty="0">
                <a:latin typeface="Arial"/>
                <a:cs typeface="Arial"/>
              </a:rPr>
              <a:t>numbers</a:t>
            </a:r>
            <a:r>
              <a:rPr sz="2000" spc="-40" dirty="0">
                <a:latin typeface="Arial"/>
                <a:cs typeface="Arial"/>
              </a:rPr>
              <a:t> </a:t>
            </a:r>
            <a:r>
              <a:rPr sz="2000" dirty="0">
                <a:latin typeface="Arial"/>
                <a:cs typeface="Arial"/>
              </a:rPr>
              <a:t>are</a:t>
            </a:r>
            <a:r>
              <a:rPr sz="2000" spc="-35" dirty="0">
                <a:latin typeface="Arial"/>
                <a:cs typeface="Arial"/>
              </a:rPr>
              <a:t> </a:t>
            </a:r>
            <a:r>
              <a:rPr sz="2000" dirty="0">
                <a:latin typeface="Arial"/>
                <a:cs typeface="Arial"/>
              </a:rPr>
              <a:t>being</a:t>
            </a:r>
            <a:r>
              <a:rPr sz="2000" spc="-35" dirty="0">
                <a:latin typeface="Arial"/>
                <a:cs typeface="Arial"/>
              </a:rPr>
              <a:t> </a:t>
            </a:r>
            <a:r>
              <a:rPr sz="2000" dirty="0">
                <a:latin typeface="Arial"/>
                <a:cs typeface="Arial"/>
              </a:rPr>
              <a:t>issued,</a:t>
            </a:r>
            <a:r>
              <a:rPr sz="2000" spc="-40" dirty="0">
                <a:latin typeface="Arial"/>
                <a:cs typeface="Arial"/>
              </a:rPr>
              <a:t> </a:t>
            </a:r>
            <a:r>
              <a:rPr sz="2000" dirty="0">
                <a:latin typeface="Arial"/>
                <a:cs typeface="Arial"/>
              </a:rPr>
              <a:t>so</a:t>
            </a:r>
            <a:r>
              <a:rPr sz="2000" spc="-35" dirty="0">
                <a:latin typeface="Arial"/>
                <a:cs typeface="Arial"/>
              </a:rPr>
              <a:t> </a:t>
            </a:r>
            <a:r>
              <a:rPr sz="2000" dirty="0">
                <a:latin typeface="Arial"/>
                <a:cs typeface="Arial"/>
              </a:rPr>
              <a:t>please</a:t>
            </a:r>
            <a:r>
              <a:rPr sz="2000" spc="-40" dirty="0">
                <a:latin typeface="Arial"/>
                <a:cs typeface="Arial"/>
              </a:rPr>
              <a:t> </a:t>
            </a:r>
            <a:r>
              <a:rPr sz="2000" spc="-10" dirty="0">
                <a:latin typeface="Arial"/>
                <a:cs typeface="Arial"/>
              </a:rPr>
              <a:t>email </a:t>
            </a:r>
            <a:r>
              <a:rPr lang="en-US" sz="2000" u="heavy" dirty="0">
                <a:solidFill>
                  <a:srgbClr val="0563C1"/>
                </a:solidFill>
                <a:uFill>
                  <a:solidFill>
                    <a:srgbClr val="0563C1"/>
                  </a:solidFill>
                </a:uFill>
                <a:latin typeface="Arial"/>
                <a:cs typeface="Arial"/>
                <a:hlinkClick r:id="rId2"/>
              </a:rPr>
              <a:t>ap</a:t>
            </a:r>
            <a:r>
              <a:rPr sz="2000" u="heavy" dirty="0">
                <a:solidFill>
                  <a:srgbClr val="0563C1"/>
                </a:solidFill>
                <a:uFill>
                  <a:solidFill>
                    <a:srgbClr val="0563C1"/>
                  </a:solidFill>
                </a:uFill>
                <a:latin typeface="Arial"/>
                <a:cs typeface="Arial"/>
                <a:hlinkClick r:id="rId2"/>
              </a:rPr>
              <a:t>@eou.edu</a:t>
            </a:r>
            <a:r>
              <a:rPr sz="2000" u="none" spc="-30" dirty="0">
                <a:solidFill>
                  <a:srgbClr val="0563C1"/>
                </a:solidFill>
                <a:latin typeface="Arial"/>
                <a:cs typeface="Arial"/>
              </a:rPr>
              <a:t> </a:t>
            </a:r>
            <a:r>
              <a:rPr sz="2000" u="none" dirty="0">
                <a:latin typeface="Arial"/>
                <a:cs typeface="Arial"/>
              </a:rPr>
              <a:t>for</a:t>
            </a:r>
            <a:r>
              <a:rPr sz="2000" u="none" spc="-25" dirty="0">
                <a:latin typeface="Arial"/>
                <a:cs typeface="Arial"/>
              </a:rPr>
              <a:t> </a:t>
            </a:r>
            <a:r>
              <a:rPr sz="2000" u="none" dirty="0">
                <a:latin typeface="Arial"/>
                <a:cs typeface="Arial"/>
              </a:rPr>
              <a:t>a</a:t>
            </a:r>
            <a:r>
              <a:rPr sz="2000" u="none" spc="-25" dirty="0">
                <a:latin typeface="Arial"/>
                <a:cs typeface="Arial"/>
              </a:rPr>
              <a:t> </a:t>
            </a:r>
            <a:r>
              <a:rPr sz="2000" u="none" dirty="0">
                <a:latin typeface="Arial"/>
                <a:cs typeface="Arial"/>
              </a:rPr>
              <a:t>contract</a:t>
            </a:r>
            <a:r>
              <a:rPr sz="2000" u="none" spc="-25" dirty="0">
                <a:latin typeface="Arial"/>
                <a:cs typeface="Arial"/>
              </a:rPr>
              <a:t> </a:t>
            </a:r>
            <a:r>
              <a:rPr sz="2000" u="none" dirty="0">
                <a:latin typeface="Arial"/>
                <a:cs typeface="Arial"/>
              </a:rPr>
              <a:t>number</a:t>
            </a:r>
            <a:r>
              <a:rPr sz="2000" u="none" spc="-25" dirty="0">
                <a:latin typeface="Arial"/>
                <a:cs typeface="Arial"/>
              </a:rPr>
              <a:t> </a:t>
            </a:r>
            <a:r>
              <a:rPr sz="2000" u="none" dirty="0">
                <a:latin typeface="Arial"/>
                <a:cs typeface="Arial"/>
              </a:rPr>
              <a:t>for</a:t>
            </a:r>
            <a:r>
              <a:rPr sz="2000" u="none" spc="-25" dirty="0">
                <a:latin typeface="Arial"/>
                <a:cs typeface="Arial"/>
              </a:rPr>
              <a:t> any </a:t>
            </a:r>
            <a:r>
              <a:rPr sz="2000" u="none" dirty="0">
                <a:latin typeface="Arial"/>
                <a:cs typeface="Arial"/>
              </a:rPr>
              <a:t>upcoming</a:t>
            </a:r>
            <a:r>
              <a:rPr sz="2000" u="none" spc="-130" dirty="0">
                <a:latin typeface="Arial"/>
                <a:cs typeface="Arial"/>
              </a:rPr>
              <a:t> </a:t>
            </a:r>
            <a:r>
              <a:rPr sz="2000" u="none" spc="-10" dirty="0">
                <a:latin typeface="Arial"/>
                <a:cs typeface="Arial"/>
              </a:rPr>
              <a:t>services.</a:t>
            </a:r>
            <a:endParaRPr sz="2000" dirty="0">
              <a:latin typeface="Arial"/>
              <a:cs typeface="Arial"/>
            </a:endParaRPr>
          </a:p>
        </p:txBody>
      </p:sp>
      <p:sp>
        <p:nvSpPr>
          <p:cNvPr id="4" name="object 3">
            <a:extLst>
              <a:ext uri="{FF2B5EF4-FFF2-40B4-BE49-F238E27FC236}">
                <a16:creationId xmlns:a16="http://schemas.microsoft.com/office/drawing/2014/main" id="{37CF0A6C-2410-4579-BFDB-D7F9ED309D74}"/>
              </a:ext>
            </a:extLst>
          </p:cNvPr>
          <p:cNvSpPr/>
          <p:nvPr/>
        </p:nvSpPr>
        <p:spPr>
          <a:xfrm flipV="1">
            <a:off x="609600" y="9906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20751"/>
            <a:ext cx="6651625" cy="574040"/>
          </a:xfrm>
          <a:prstGeom prst="rect">
            <a:avLst/>
          </a:prstGeom>
        </p:spPr>
        <p:txBody>
          <a:bodyPr vert="horz" wrap="square" lIns="0" tIns="12700" rIns="0" bIns="0" rtlCol="0">
            <a:spAutoFit/>
          </a:bodyPr>
          <a:lstStyle/>
          <a:p>
            <a:pPr marL="12700">
              <a:lnSpc>
                <a:spcPct val="100000"/>
              </a:lnSpc>
              <a:spcBef>
                <a:spcPts val="100"/>
              </a:spcBef>
            </a:pPr>
            <a:r>
              <a:rPr u="none" spc="-10" dirty="0"/>
              <a:t>Invoice</a:t>
            </a:r>
            <a:r>
              <a:rPr u="none" spc="-120" dirty="0"/>
              <a:t> </a:t>
            </a:r>
            <a:r>
              <a:rPr u="none" dirty="0"/>
              <a:t>&amp;</a:t>
            </a:r>
            <a:r>
              <a:rPr u="none" spc="-114" dirty="0"/>
              <a:t> </a:t>
            </a:r>
            <a:r>
              <a:rPr u="none" dirty="0"/>
              <a:t>Journal</a:t>
            </a:r>
            <a:r>
              <a:rPr u="none" spc="-114" dirty="0"/>
              <a:t> </a:t>
            </a:r>
            <a:r>
              <a:rPr u="none" spc="-20" dirty="0"/>
              <a:t>Voucher</a:t>
            </a:r>
            <a:r>
              <a:rPr u="none" spc="-114" dirty="0"/>
              <a:t> </a:t>
            </a:r>
            <a:r>
              <a:rPr u="none" spc="-10" dirty="0"/>
              <a:t>Accruals</a:t>
            </a:r>
          </a:p>
        </p:txBody>
      </p:sp>
      <p:sp>
        <p:nvSpPr>
          <p:cNvPr id="3" name="object 3"/>
          <p:cNvSpPr txBox="1"/>
          <p:nvPr/>
        </p:nvSpPr>
        <p:spPr>
          <a:xfrm>
            <a:off x="1078547" y="1420438"/>
            <a:ext cx="6986905" cy="4017124"/>
          </a:xfrm>
          <a:prstGeom prst="rect">
            <a:avLst/>
          </a:prstGeom>
        </p:spPr>
        <p:txBody>
          <a:bodyPr vert="horz" wrap="square" lIns="0" tIns="48894" rIns="0" bIns="0" rtlCol="0">
            <a:spAutoFit/>
          </a:bodyPr>
          <a:lstStyle/>
          <a:p>
            <a:pPr marL="12700" marR="66675">
              <a:lnSpc>
                <a:spcPts val="2270"/>
              </a:lnSpc>
              <a:spcBef>
                <a:spcPts val="384"/>
              </a:spcBef>
            </a:pPr>
            <a:r>
              <a:rPr sz="2100" dirty="0">
                <a:latin typeface="Calibri"/>
                <a:cs typeface="Calibri"/>
              </a:rPr>
              <a:t>Accrual</a:t>
            </a:r>
            <a:r>
              <a:rPr sz="2100" spc="-70" dirty="0">
                <a:latin typeface="Calibri"/>
                <a:cs typeface="Calibri"/>
              </a:rPr>
              <a:t> </a:t>
            </a:r>
            <a:r>
              <a:rPr sz="2100" dirty="0">
                <a:latin typeface="Calibri"/>
                <a:cs typeface="Calibri"/>
              </a:rPr>
              <a:t>basis</a:t>
            </a:r>
            <a:r>
              <a:rPr sz="2100" spc="-65" dirty="0">
                <a:latin typeface="Calibri"/>
                <a:cs typeface="Calibri"/>
              </a:rPr>
              <a:t> </a:t>
            </a:r>
            <a:r>
              <a:rPr sz="2100" dirty="0">
                <a:latin typeface="Calibri"/>
                <a:cs typeface="Calibri"/>
              </a:rPr>
              <a:t>accounting</a:t>
            </a:r>
            <a:r>
              <a:rPr sz="2100" spc="-70" dirty="0">
                <a:latin typeface="Calibri"/>
                <a:cs typeface="Calibri"/>
              </a:rPr>
              <a:t> </a:t>
            </a:r>
            <a:r>
              <a:rPr sz="2100" spc="-10" dirty="0">
                <a:latin typeface="Calibri"/>
                <a:cs typeface="Calibri"/>
              </a:rPr>
              <a:t>requires</a:t>
            </a:r>
            <a:r>
              <a:rPr sz="2100" spc="-65" dirty="0">
                <a:latin typeface="Calibri"/>
                <a:cs typeface="Calibri"/>
              </a:rPr>
              <a:t> </a:t>
            </a:r>
            <a:r>
              <a:rPr sz="2100" spc="-10" dirty="0">
                <a:latin typeface="Calibri"/>
                <a:cs typeface="Calibri"/>
              </a:rPr>
              <a:t>expenditures</a:t>
            </a:r>
            <a:r>
              <a:rPr sz="2100" spc="-70" dirty="0">
                <a:latin typeface="Calibri"/>
                <a:cs typeface="Calibri"/>
              </a:rPr>
              <a:t> </a:t>
            </a:r>
            <a:r>
              <a:rPr sz="2100" dirty="0">
                <a:latin typeface="Calibri"/>
                <a:cs typeface="Calibri"/>
              </a:rPr>
              <a:t>to</a:t>
            </a:r>
            <a:r>
              <a:rPr sz="2100" spc="-65" dirty="0">
                <a:latin typeface="Calibri"/>
                <a:cs typeface="Calibri"/>
              </a:rPr>
              <a:t> </a:t>
            </a:r>
            <a:r>
              <a:rPr sz="2100" dirty="0">
                <a:latin typeface="Calibri"/>
                <a:cs typeface="Calibri"/>
              </a:rPr>
              <a:t>be</a:t>
            </a:r>
            <a:r>
              <a:rPr sz="2100" spc="-70" dirty="0">
                <a:latin typeface="Calibri"/>
                <a:cs typeface="Calibri"/>
              </a:rPr>
              <a:t> </a:t>
            </a:r>
            <a:r>
              <a:rPr sz="2100" dirty="0">
                <a:latin typeface="Calibri"/>
                <a:cs typeface="Calibri"/>
              </a:rPr>
              <a:t>charged</a:t>
            </a:r>
            <a:r>
              <a:rPr sz="2100" spc="-65" dirty="0">
                <a:latin typeface="Calibri"/>
                <a:cs typeface="Calibri"/>
              </a:rPr>
              <a:t> </a:t>
            </a:r>
            <a:r>
              <a:rPr sz="2100" spc="-25" dirty="0">
                <a:latin typeface="Calibri"/>
                <a:cs typeface="Calibri"/>
              </a:rPr>
              <a:t>to </a:t>
            </a:r>
            <a:r>
              <a:rPr sz="2100" dirty="0">
                <a:latin typeface="Calibri"/>
                <a:cs typeface="Calibri"/>
              </a:rPr>
              <a:t>the</a:t>
            </a:r>
            <a:r>
              <a:rPr sz="2100" spc="-50" dirty="0">
                <a:latin typeface="Calibri"/>
                <a:cs typeface="Calibri"/>
              </a:rPr>
              <a:t> </a:t>
            </a:r>
            <a:r>
              <a:rPr sz="2100" dirty="0">
                <a:latin typeface="Calibri"/>
                <a:cs typeface="Calibri"/>
              </a:rPr>
              <a:t>fiscal</a:t>
            </a:r>
            <a:r>
              <a:rPr sz="2100" spc="-50" dirty="0">
                <a:latin typeface="Calibri"/>
                <a:cs typeface="Calibri"/>
              </a:rPr>
              <a:t> </a:t>
            </a:r>
            <a:r>
              <a:rPr sz="2100" dirty="0">
                <a:latin typeface="Calibri"/>
                <a:cs typeface="Calibri"/>
              </a:rPr>
              <a:t>year</a:t>
            </a:r>
            <a:r>
              <a:rPr sz="2100" spc="-50" dirty="0">
                <a:latin typeface="Calibri"/>
                <a:cs typeface="Calibri"/>
              </a:rPr>
              <a:t> </a:t>
            </a:r>
            <a:r>
              <a:rPr sz="2100" dirty="0">
                <a:latin typeface="Calibri"/>
                <a:cs typeface="Calibri"/>
              </a:rPr>
              <a:t>and</a:t>
            </a:r>
            <a:r>
              <a:rPr sz="2100" spc="-45" dirty="0">
                <a:latin typeface="Calibri"/>
                <a:cs typeface="Calibri"/>
              </a:rPr>
              <a:t> </a:t>
            </a:r>
            <a:r>
              <a:rPr sz="2100" dirty="0">
                <a:latin typeface="Calibri"/>
                <a:cs typeface="Calibri"/>
              </a:rPr>
              <a:t>period</a:t>
            </a:r>
            <a:r>
              <a:rPr sz="2100" spc="-50" dirty="0">
                <a:latin typeface="Calibri"/>
                <a:cs typeface="Calibri"/>
              </a:rPr>
              <a:t> </a:t>
            </a:r>
            <a:r>
              <a:rPr sz="2100" dirty="0">
                <a:latin typeface="Calibri"/>
                <a:cs typeface="Calibri"/>
              </a:rPr>
              <a:t>in</a:t>
            </a:r>
            <a:r>
              <a:rPr sz="2100" spc="-50" dirty="0">
                <a:latin typeface="Calibri"/>
                <a:cs typeface="Calibri"/>
              </a:rPr>
              <a:t> </a:t>
            </a:r>
            <a:r>
              <a:rPr sz="2100" dirty="0">
                <a:latin typeface="Calibri"/>
                <a:cs typeface="Calibri"/>
              </a:rPr>
              <a:t>which</a:t>
            </a:r>
            <a:r>
              <a:rPr sz="2100" spc="-45" dirty="0">
                <a:latin typeface="Calibri"/>
                <a:cs typeface="Calibri"/>
              </a:rPr>
              <a:t> </a:t>
            </a:r>
            <a:r>
              <a:rPr sz="2100" dirty="0">
                <a:latin typeface="Calibri"/>
                <a:cs typeface="Calibri"/>
              </a:rPr>
              <a:t>the</a:t>
            </a:r>
            <a:r>
              <a:rPr sz="2100" spc="-50" dirty="0">
                <a:latin typeface="Calibri"/>
                <a:cs typeface="Calibri"/>
              </a:rPr>
              <a:t> </a:t>
            </a:r>
            <a:r>
              <a:rPr sz="2100" dirty="0">
                <a:latin typeface="Calibri"/>
                <a:cs typeface="Calibri"/>
              </a:rPr>
              <a:t>goods</a:t>
            </a:r>
            <a:r>
              <a:rPr sz="2100" spc="-50" dirty="0">
                <a:latin typeface="Calibri"/>
                <a:cs typeface="Calibri"/>
              </a:rPr>
              <a:t> </a:t>
            </a:r>
            <a:r>
              <a:rPr sz="2100" dirty="0">
                <a:latin typeface="Calibri"/>
                <a:cs typeface="Calibri"/>
              </a:rPr>
              <a:t>are</a:t>
            </a:r>
            <a:r>
              <a:rPr sz="2100" spc="-45" dirty="0">
                <a:latin typeface="Calibri"/>
                <a:cs typeface="Calibri"/>
              </a:rPr>
              <a:t> </a:t>
            </a:r>
            <a:r>
              <a:rPr sz="2100" spc="-10" dirty="0">
                <a:latin typeface="Calibri"/>
                <a:cs typeface="Calibri"/>
              </a:rPr>
              <a:t>received</a:t>
            </a:r>
            <a:r>
              <a:rPr sz="2100" spc="-50" dirty="0">
                <a:latin typeface="Calibri"/>
                <a:cs typeface="Calibri"/>
              </a:rPr>
              <a:t> </a:t>
            </a:r>
            <a:r>
              <a:rPr sz="2100" spc="-25" dirty="0">
                <a:latin typeface="Calibri"/>
                <a:cs typeface="Calibri"/>
              </a:rPr>
              <a:t>or </a:t>
            </a:r>
            <a:r>
              <a:rPr sz="2100" dirty="0">
                <a:latin typeface="Calibri"/>
                <a:cs typeface="Calibri"/>
              </a:rPr>
              <a:t>services</a:t>
            </a:r>
            <a:r>
              <a:rPr sz="2100" spc="-60" dirty="0">
                <a:latin typeface="Calibri"/>
                <a:cs typeface="Calibri"/>
              </a:rPr>
              <a:t> </a:t>
            </a:r>
            <a:r>
              <a:rPr sz="2100" dirty="0">
                <a:latin typeface="Calibri"/>
                <a:cs typeface="Calibri"/>
              </a:rPr>
              <a:t>are</a:t>
            </a:r>
            <a:r>
              <a:rPr sz="2100" spc="-55" dirty="0">
                <a:latin typeface="Calibri"/>
                <a:cs typeface="Calibri"/>
              </a:rPr>
              <a:t> </a:t>
            </a:r>
            <a:r>
              <a:rPr sz="2100" spc="-10" dirty="0">
                <a:latin typeface="Calibri"/>
                <a:cs typeface="Calibri"/>
              </a:rPr>
              <a:t>performed,</a:t>
            </a:r>
            <a:r>
              <a:rPr sz="2100" spc="-55" dirty="0">
                <a:latin typeface="Calibri"/>
                <a:cs typeface="Calibri"/>
              </a:rPr>
              <a:t> </a:t>
            </a:r>
            <a:r>
              <a:rPr sz="2100" spc="-10" dirty="0">
                <a:latin typeface="Calibri"/>
                <a:cs typeface="Calibri"/>
              </a:rPr>
              <a:t>regardless</a:t>
            </a:r>
            <a:r>
              <a:rPr sz="2100" spc="-60" dirty="0">
                <a:latin typeface="Calibri"/>
                <a:cs typeface="Calibri"/>
              </a:rPr>
              <a:t> </a:t>
            </a:r>
            <a:r>
              <a:rPr sz="2100" dirty="0">
                <a:latin typeface="Calibri"/>
                <a:cs typeface="Calibri"/>
              </a:rPr>
              <a:t>of</a:t>
            </a:r>
            <a:r>
              <a:rPr sz="2100" spc="-55" dirty="0">
                <a:latin typeface="Calibri"/>
                <a:cs typeface="Calibri"/>
              </a:rPr>
              <a:t> </a:t>
            </a:r>
            <a:r>
              <a:rPr sz="2100" dirty="0">
                <a:latin typeface="Calibri"/>
                <a:cs typeface="Calibri"/>
              </a:rPr>
              <a:t>when</a:t>
            </a:r>
            <a:r>
              <a:rPr sz="2100" spc="-55" dirty="0">
                <a:latin typeface="Calibri"/>
                <a:cs typeface="Calibri"/>
              </a:rPr>
              <a:t> </a:t>
            </a:r>
            <a:r>
              <a:rPr sz="2100" dirty="0">
                <a:latin typeface="Calibri"/>
                <a:cs typeface="Calibri"/>
              </a:rPr>
              <a:t>budget</a:t>
            </a:r>
            <a:r>
              <a:rPr sz="2100" spc="-60" dirty="0">
                <a:latin typeface="Calibri"/>
                <a:cs typeface="Calibri"/>
              </a:rPr>
              <a:t> </a:t>
            </a:r>
            <a:r>
              <a:rPr sz="2100" dirty="0">
                <a:latin typeface="Calibri"/>
                <a:cs typeface="Calibri"/>
              </a:rPr>
              <a:t>or</a:t>
            </a:r>
            <a:r>
              <a:rPr sz="2100" spc="-55" dirty="0">
                <a:latin typeface="Calibri"/>
                <a:cs typeface="Calibri"/>
              </a:rPr>
              <a:t> </a:t>
            </a:r>
            <a:r>
              <a:rPr sz="2100" dirty="0">
                <a:latin typeface="Calibri"/>
                <a:cs typeface="Calibri"/>
              </a:rPr>
              <a:t>cash</a:t>
            </a:r>
            <a:r>
              <a:rPr sz="2100" spc="-55" dirty="0">
                <a:latin typeface="Calibri"/>
                <a:cs typeface="Calibri"/>
              </a:rPr>
              <a:t> </a:t>
            </a:r>
            <a:r>
              <a:rPr sz="2100" spc="-35" dirty="0">
                <a:latin typeface="Calibri"/>
                <a:cs typeface="Calibri"/>
              </a:rPr>
              <a:t>is </a:t>
            </a:r>
            <a:r>
              <a:rPr sz="2100" spc="-10" dirty="0">
                <a:latin typeface="Calibri"/>
                <a:cs typeface="Calibri"/>
              </a:rPr>
              <a:t>available</a:t>
            </a:r>
            <a:r>
              <a:rPr lang="en-US" sz="2100" spc="-10" dirty="0">
                <a:latin typeface="Calibri"/>
                <a:cs typeface="Calibri"/>
              </a:rPr>
              <a:t>.</a:t>
            </a:r>
            <a:endParaRPr sz="2100" dirty="0">
              <a:latin typeface="Calibri"/>
              <a:cs typeface="Calibri"/>
            </a:endParaRPr>
          </a:p>
          <a:p>
            <a:pPr marL="12700" marR="24765">
              <a:lnSpc>
                <a:spcPts val="2270"/>
              </a:lnSpc>
              <a:spcBef>
                <a:spcPts val="690"/>
              </a:spcBef>
            </a:pPr>
            <a:r>
              <a:rPr sz="2100" b="1" dirty="0">
                <a:latin typeface="Calibri"/>
                <a:cs typeface="Calibri"/>
              </a:rPr>
              <a:t>Review</a:t>
            </a:r>
            <a:r>
              <a:rPr sz="2100" b="1" spc="-55" dirty="0">
                <a:latin typeface="Calibri"/>
                <a:cs typeface="Calibri"/>
              </a:rPr>
              <a:t> </a:t>
            </a:r>
            <a:r>
              <a:rPr sz="2100" b="1" dirty="0">
                <a:latin typeface="Calibri"/>
                <a:cs typeface="Calibri"/>
              </a:rPr>
              <a:t>all</a:t>
            </a:r>
            <a:r>
              <a:rPr sz="2100" b="1" spc="-50" dirty="0">
                <a:latin typeface="Calibri"/>
                <a:cs typeface="Calibri"/>
              </a:rPr>
              <a:t> </a:t>
            </a:r>
            <a:r>
              <a:rPr sz="2100" b="1" dirty="0">
                <a:latin typeface="Calibri"/>
                <a:cs typeface="Calibri"/>
              </a:rPr>
              <a:t>invoices</a:t>
            </a:r>
            <a:r>
              <a:rPr sz="2100" b="1" spc="-55" dirty="0">
                <a:latin typeface="Calibri"/>
                <a:cs typeface="Calibri"/>
              </a:rPr>
              <a:t> </a:t>
            </a:r>
            <a:r>
              <a:rPr sz="2100" b="1" dirty="0">
                <a:latin typeface="Calibri"/>
                <a:cs typeface="Calibri"/>
              </a:rPr>
              <a:t>for</a:t>
            </a:r>
            <a:r>
              <a:rPr sz="2100" b="1" spc="-50" dirty="0">
                <a:latin typeface="Calibri"/>
                <a:cs typeface="Calibri"/>
              </a:rPr>
              <a:t> </a:t>
            </a:r>
            <a:r>
              <a:rPr sz="2100" b="1" dirty="0">
                <a:latin typeface="Calibri"/>
                <a:cs typeface="Calibri"/>
              </a:rPr>
              <a:t>the</a:t>
            </a:r>
            <a:r>
              <a:rPr sz="2100" b="1" spc="-55" dirty="0">
                <a:latin typeface="Calibri"/>
                <a:cs typeface="Calibri"/>
              </a:rPr>
              <a:t> </a:t>
            </a:r>
            <a:r>
              <a:rPr sz="2100" b="1" dirty="0">
                <a:latin typeface="Calibri"/>
                <a:cs typeface="Calibri"/>
              </a:rPr>
              <a:t>following</a:t>
            </a:r>
            <a:r>
              <a:rPr sz="2100" b="1" spc="-50" dirty="0">
                <a:latin typeface="Calibri"/>
                <a:cs typeface="Calibri"/>
              </a:rPr>
              <a:t> </a:t>
            </a:r>
            <a:r>
              <a:rPr sz="2100" b="1" dirty="0">
                <a:latin typeface="Calibri"/>
                <a:cs typeface="Calibri"/>
              </a:rPr>
              <a:t>two</a:t>
            </a:r>
            <a:r>
              <a:rPr sz="2100" b="1" spc="-55" dirty="0">
                <a:latin typeface="Calibri"/>
                <a:cs typeface="Calibri"/>
              </a:rPr>
              <a:t> </a:t>
            </a:r>
            <a:r>
              <a:rPr sz="2100" b="1" dirty="0">
                <a:latin typeface="Calibri"/>
                <a:cs typeface="Calibri"/>
              </a:rPr>
              <a:t>scenarios</a:t>
            </a:r>
            <a:r>
              <a:rPr sz="2100" b="1" spc="-50" dirty="0">
                <a:latin typeface="Calibri"/>
                <a:cs typeface="Calibri"/>
              </a:rPr>
              <a:t> </a:t>
            </a:r>
            <a:r>
              <a:rPr sz="2100" b="1" dirty="0">
                <a:latin typeface="Calibri"/>
                <a:cs typeface="Calibri"/>
              </a:rPr>
              <a:t>that</a:t>
            </a:r>
            <a:r>
              <a:rPr sz="2100" b="1" spc="-55" dirty="0">
                <a:latin typeface="Calibri"/>
                <a:cs typeface="Calibri"/>
              </a:rPr>
              <a:t> </a:t>
            </a:r>
            <a:r>
              <a:rPr sz="2100" b="1" spc="-10" dirty="0">
                <a:latin typeface="Calibri"/>
                <a:cs typeface="Calibri"/>
              </a:rPr>
              <a:t>require </a:t>
            </a:r>
            <a:r>
              <a:rPr sz="2100" b="1" dirty="0">
                <a:latin typeface="Calibri"/>
                <a:cs typeface="Calibri"/>
              </a:rPr>
              <a:t>additional</a:t>
            </a:r>
            <a:r>
              <a:rPr sz="2100" b="1" spc="-50" dirty="0">
                <a:latin typeface="Calibri"/>
                <a:cs typeface="Calibri"/>
              </a:rPr>
              <a:t> </a:t>
            </a:r>
            <a:r>
              <a:rPr sz="2100" b="1" spc="-10" dirty="0">
                <a:latin typeface="Calibri"/>
                <a:cs typeface="Calibri"/>
              </a:rPr>
              <a:t>action:</a:t>
            </a:r>
            <a:endParaRPr sz="2100" dirty="0">
              <a:latin typeface="Calibri"/>
              <a:cs typeface="Calibri"/>
            </a:endParaRPr>
          </a:p>
          <a:p>
            <a:pPr marL="12700">
              <a:lnSpc>
                <a:spcPct val="100000"/>
              </a:lnSpc>
              <a:spcBef>
                <a:spcPts val="409"/>
              </a:spcBef>
            </a:pPr>
            <a:r>
              <a:rPr sz="2100" u="heavy" dirty="0">
                <a:uFill>
                  <a:solidFill>
                    <a:srgbClr val="000000"/>
                  </a:solidFill>
                </a:uFill>
                <a:latin typeface="Calibri"/>
                <a:cs typeface="Calibri"/>
              </a:rPr>
              <a:t>Scenario</a:t>
            </a:r>
            <a:r>
              <a:rPr sz="2100" u="heavy" spc="-45" dirty="0">
                <a:uFill>
                  <a:solidFill>
                    <a:srgbClr val="000000"/>
                  </a:solidFill>
                </a:uFill>
                <a:latin typeface="Calibri"/>
                <a:cs typeface="Calibri"/>
              </a:rPr>
              <a:t> </a:t>
            </a:r>
            <a:r>
              <a:rPr sz="2100" u="heavy" dirty="0">
                <a:uFill>
                  <a:solidFill>
                    <a:srgbClr val="000000"/>
                  </a:solidFill>
                </a:uFill>
                <a:latin typeface="Calibri"/>
                <a:cs typeface="Calibri"/>
              </a:rPr>
              <a:t>1</a:t>
            </a:r>
            <a:r>
              <a:rPr sz="2100" u="heavy" spc="-45" dirty="0">
                <a:uFill>
                  <a:solidFill>
                    <a:srgbClr val="000000"/>
                  </a:solidFill>
                </a:uFill>
                <a:latin typeface="Calibri"/>
                <a:cs typeface="Calibri"/>
              </a:rPr>
              <a:t> </a:t>
            </a:r>
            <a:r>
              <a:rPr sz="2100" u="heavy" dirty="0">
                <a:uFill>
                  <a:solidFill>
                    <a:srgbClr val="000000"/>
                  </a:solidFill>
                </a:uFill>
                <a:latin typeface="Calibri"/>
                <a:cs typeface="Calibri"/>
              </a:rPr>
              <a:t>–</a:t>
            </a:r>
            <a:r>
              <a:rPr sz="2100" u="heavy" spc="-45" dirty="0">
                <a:uFill>
                  <a:solidFill>
                    <a:srgbClr val="000000"/>
                  </a:solidFill>
                </a:uFill>
                <a:latin typeface="Calibri"/>
                <a:cs typeface="Calibri"/>
              </a:rPr>
              <a:t> </a:t>
            </a:r>
            <a:r>
              <a:rPr sz="2100" u="heavy" spc="-10" dirty="0">
                <a:uFill>
                  <a:solidFill>
                    <a:srgbClr val="000000"/>
                  </a:solidFill>
                </a:uFill>
                <a:latin typeface="Calibri"/>
                <a:cs typeface="Calibri"/>
              </a:rPr>
              <a:t>Prepaid:</a:t>
            </a:r>
            <a:endParaRPr sz="2100" dirty="0">
              <a:latin typeface="Calibri"/>
              <a:cs typeface="Calibri"/>
            </a:endParaRPr>
          </a:p>
          <a:p>
            <a:pPr marL="12700" marR="5080">
              <a:lnSpc>
                <a:spcPts val="2270"/>
              </a:lnSpc>
              <a:spcBef>
                <a:spcPts val="735"/>
              </a:spcBef>
            </a:pPr>
            <a:r>
              <a:rPr dirty="0"/>
              <a:t>Expenses for </a:t>
            </a:r>
            <a:r>
              <a:rPr lang="en-US" dirty="0"/>
              <a:t>FY27</a:t>
            </a:r>
            <a:r>
              <a:rPr dirty="0"/>
              <a:t> activities paid on or before 6/30/2026 – Email details to ap@eou.edu</a:t>
            </a:r>
            <a:endParaRPr sz="2100" dirty="0">
              <a:latin typeface="Arial"/>
              <a:cs typeface="Arial"/>
            </a:endParaRPr>
          </a:p>
          <a:p>
            <a:pPr marL="12700">
              <a:lnSpc>
                <a:spcPct val="100000"/>
              </a:lnSpc>
              <a:spcBef>
                <a:spcPts val="409"/>
              </a:spcBef>
            </a:pPr>
            <a:r>
              <a:rPr sz="2100" u="heavy" dirty="0">
                <a:uFill>
                  <a:solidFill>
                    <a:srgbClr val="000000"/>
                  </a:solidFill>
                </a:uFill>
                <a:latin typeface="Calibri"/>
                <a:cs typeface="Calibri"/>
              </a:rPr>
              <a:t>Scenario</a:t>
            </a:r>
            <a:r>
              <a:rPr sz="2100" u="heavy" spc="-45" dirty="0">
                <a:uFill>
                  <a:solidFill>
                    <a:srgbClr val="000000"/>
                  </a:solidFill>
                </a:uFill>
                <a:latin typeface="Calibri"/>
                <a:cs typeface="Calibri"/>
              </a:rPr>
              <a:t> </a:t>
            </a:r>
            <a:r>
              <a:rPr sz="2100" u="heavy" dirty="0">
                <a:uFill>
                  <a:solidFill>
                    <a:srgbClr val="000000"/>
                  </a:solidFill>
                </a:uFill>
                <a:latin typeface="Calibri"/>
                <a:cs typeface="Calibri"/>
              </a:rPr>
              <a:t>2</a:t>
            </a:r>
            <a:r>
              <a:rPr sz="2100" u="heavy" spc="-45" dirty="0">
                <a:uFill>
                  <a:solidFill>
                    <a:srgbClr val="000000"/>
                  </a:solidFill>
                </a:uFill>
                <a:latin typeface="Calibri"/>
                <a:cs typeface="Calibri"/>
              </a:rPr>
              <a:t> </a:t>
            </a:r>
            <a:r>
              <a:rPr sz="2100" u="heavy" dirty="0">
                <a:uFill>
                  <a:solidFill>
                    <a:srgbClr val="000000"/>
                  </a:solidFill>
                </a:uFill>
                <a:latin typeface="Calibri"/>
                <a:cs typeface="Calibri"/>
              </a:rPr>
              <a:t>–</a:t>
            </a:r>
            <a:r>
              <a:rPr sz="2100" u="heavy" spc="-45" dirty="0">
                <a:uFill>
                  <a:solidFill>
                    <a:srgbClr val="000000"/>
                  </a:solidFill>
                </a:uFill>
                <a:latin typeface="Calibri"/>
                <a:cs typeface="Calibri"/>
              </a:rPr>
              <a:t> </a:t>
            </a:r>
            <a:r>
              <a:rPr sz="2100" u="heavy" spc="-10" dirty="0">
                <a:uFill>
                  <a:solidFill>
                    <a:srgbClr val="000000"/>
                  </a:solidFill>
                </a:uFill>
                <a:latin typeface="Calibri"/>
                <a:cs typeface="Calibri"/>
              </a:rPr>
              <a:t>Accrual:</a:t>
            </a:r>
            <a:endParaRPr sz="2100" dirty="0">
              <a:latin typeface="Calibri"/>
              <a:cs typeface="Calibri"/>
            </a:endParaRPr>
          </a:p>
          <a:p>
            <a:pPr marL="12700" marR="328930">
              <a:lnSpc>
                <a:spcPts val="2270"/>
              </a:lnSpc>
              <a:spcBef>
                <a:spcPts val="730"/>
              </a:spcBef>
            </a:pPr>
            <a:r>
              <a:rPr dirty="0"/>
              <a:t>Expenses for </a:t>
            </a:r>
            <a:r>
              <a:rPr lang="en-US" dirty="0"/>
              <a:t>FY26</a:t>
            </a:r>
            <a:r>
              <a:rPr dirty="0"/>
              <a:t> activities paid on or after 7/1/2026 – Email details to ap@eou.edu</a:t>
            </a:r>
            <a:endParaRPr sz="2100" dirty="0">
              <a:latin typeface="Arial"/>
              <a:cs typeface="Arial"/>
            </a:endParaRPr>
          </a:p>
        </p:txBody>
      </p:sp>
      <p:sp>
        <p:nvSpPr>
          <p:cNvPr id="4" name="object 3">
            <a:extLst>
              <a:ext uri="{FF2B5EF4-FFF2-40B4-BE49-F238E27FC236}">
                <a16:creationId xmlns:a16="http://schemas.microsoft.com/office/drawing/2014/main" id="{208017C0-BC97-4066-8FFF-4FF64F87E1DD}"/>
              </a:ext>
            </a:extLst>
          </p:cNvPr>
          <p:cNvSpPr/>
          <p:nvPr/>
        </p:nvSpPr>
        <p:spPr>
          <a:xfrm flipV="1">
            <a:off x="609600" y="9906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2971"/>
            <a:ext cx="6651625" cy="574040"/>
          </a:xfrm>
          <a:prstGeom prst="rect">
            <a:avLst/>
          </a:prstGeom>
        </p:spPr>
        <p:txBody>
          <a:bodyPr vert="horz" wrap="square" lIns="0" tIns="12700" rIns="0" bIns="0" rtlCol="0">
            <a:spAutoFit/>
          </a:bodyPr>
          <a:lstStyle/>
          <a:p>
            <a:pPr marL="12700">
              <a:lnSpc>
                <a:spcPct val="100000"/>
              </a:lnSpc>
              <a:spcBef>
                <a:spcPts val="100"/>
              </a:spcBef>
            </a:pPr>
            <a:r>
              <a:rPr u="none" spc="-10" dirty="0"/>
              <a:t>Invoice</a:t>
            </a:r>
            <a:r>
              <a:rPr u="none" spc="-120" dirty="0"/>
              <a:t> </a:t>
            </a:r>
            <a:r>
              <a:rPr u="none" dirty="0"/>
              <a:t>&amp;</a:t>
            </a:r>
            <a:r>
              <a:rPr u="none" spc="-114" dirty="0"/>
              <a:t> </a:t>
            </a:r>
            <a:r>
              <a:rPr u="none" dirty="0"/>
              <a:t>Journal</a:t>
            </a:r>
            <a:r>
              <a:rPr u="none" spc="-114" dirty="0"/>
              <a:t> </a:t>
            </a:r>
            <a:r>
              <a:rPr u="none" spc="-20" dirty="0"/>
              <a:t>Voucher</a:t>
            </a:r>
            <a:r>
              <a:rPr u="none" spc="-114" dirty="0"/>
              <a:t> </a:t>
            </a:r>
            <a:r>
              <a:rPr u="none" spc="-10" dirty="0"/>
              <a:t>Accruals</a:t>
            </a:r>
          </a:p>
        </p:txBody>
      </p:sp>
      <p:sp>
        <p:nvSpPr>
          <p:cNvPr id="3" name="object 3"/>
          <p:cNvSpPr txBox="1"/>
          <p:nvPr/>
        </p:nvSpPr>
        <p:spPr>
          <a:xfrm>
            <a:off x="1014703" y="1436928"/>
            <a:ext cx="7135495" cy="4027384"/>
          </a:xfrm>
          <a:prstGeom prst="rect">
            <a:avLst/>
          </a:prstGeom>
        </p:spPr>
        <p:txBody>
          <a:bodyPr vert="horz" wrap="square" lIns="0" tIns="48894" rIns="0" bIns="0" rtlCol="0">
            <a:spAutoFit/>
          </a:bodyPr>
          <a:lstStyle/>
          <a:p>
            <a:pPr marL="156845" marR="85090" indent="-132080">
              <a:lnSpc>
                <a:spcPts val="2270"/>
              </a:lnSpc>
              <a:spcBef>
                <a:spcPts val="384"/>
              </a:spcBef>
              <a:buFont typeface="Arial"/>
              <a:buChar char="•"/>
              <a:tabLst>
                <a:tab pos="156845" algn="l"/>
              </a:tabLst>
            </a:pPr>
            <a:r>
              <a:rPr sz="2100" b="1" dirty="0">
                <a:latin typeface="Calibri"/>
                <a:cs typeface="Calibri"/>
              </a:rPr>
              <a:t>June</a:t>
            </a:r>
            <a:r>
              <a:rPr sz="2100" b="1" spc="-60" dirty="0">
                <a:latin typeface="Calibri"/>
                <a:cs typeface="Calibri"/>
              </a:rPr>
              <a:t> </a:t>
            </a:r>
            <a:r>
              <a:rPr sz="2100" b="1" dirty="0">
                <a:latin typeface="Calibri"/>
                <a:cs typeface="Calibri"/>
              </a:rPr>
              <a:t>1</a:t>
            </a:r>
            <a:r>
              <a:rPr sz="2100" b="1" baseline="31746" dirty="0">
                <a:latin typeface="Calibri"/>
                <a:cs typeface="Calibri"/>
              </a:rPr>
              <a:t>st</a:t>
            </a:r>
            <a:r>
              <a:rPr sz="2100" b="1" spc="142" baseline="31746" dirty="0">
                <a:latin typeface="Calibri"/>
                <a:cs typeface="Calibri"/>
              </a:rPr>
              <a:t> </a:t>
            </a:r>
            <a:r>
              <a:rPr sz="2100" dirty="0">
                <a:latin typeface="Calibri"/>
                <a:cs typeface="Calibri"/>
              </a:rPr>
              <a:t>–</a:t>
            </a:r>
            <a:r>
              <a:rPr sz="2100" spc="-55" dirty="0">
                <a:latin typeface="Calibri"/>
                <a:cs typeface="Calibri"/>
              </a:rPr>
              <a:t> </a:t>
            </a:r>
            <a:r>
              <a:rPr sz="2100" dirty="0">
                <a:latin typeface="Calibri"/>
                <a:cs typeface="Calibri"/>
              </a:rPr>
              <a:t>Start</a:t>
            </a:r>
            <a:r>
              <a:rPr sz="2100" spc="-55" dirty="0">
                <a:latin typeface="Calibri"/>
                <a:cs typeface="Calibri"/>
              </a:rPr>
              <a:t> </a:t>
            </a:r>
            <a:r>
              <a:rPr sz="2100" dirty="0">
                <a:latin typeface="Calibri"/>
                <a:cs typeface="Calibri"/>
              </a:rPr>
              <a:t>writing</a:t>
            </a:r>
            <a:r>
              <a:rPr sz="2100" spc="-55" dirty="0">
                <a:latin typeface="Calibri"/>
                <a:cs typeface="Calibri"/>
              </a:rPr>
              <a:t> </a:t>
            </a:r>
            <a:r>
              <a:rPr sz="2100" dirty="0">
                <a:latin typeface="Calibri"/>
                <a:cs typeface="Calibri"/>
              </a:rPr>
              <a:t>the</a:t>
            </a:r>
            <a:r>
              <a:rPr sz="2100" spc="-60" dirty="0">
                <a:latin typeface="Calibri"/>
                <a:cs typeface="Calibri"/>
              </a:rPr>
              <a:t> </a:t>
            </a:r>
            <a:r>
              <a:rPr sz="2100" dirty="0">
                <a:latin typeface="Calibri"/>
                <a:cs typeface="Calibri"/>
              </a:rPr>
              <a:t>date</a:t>
            </a:r>
            <a:r>
              <a:rPr sz="2100" spc="-55" dirty="0">
                <a:latin typeface="Calibri"/>
                <a:cs typeface="Calibri"/>
              </a:rPr>
              <a:t> </a:t>
            </a:r>
            <a:r>
              <a:rPr sz="2100" dirty="0">
                <a:latin typeface="Calibri"/>
                <a:cs typeface="Calibri"/>
              </a:rPr>
              <a:t>goods</a:t>
            </a:r>
            <a:r>
              <a:rPr sz="2100" spc="-55" dirty="0">
                <a:latin typeface="Calibri"/>
                <a:cs typeface="Calibri"/>
              </a:rPr>
              <a:t> </a:t>
            </a:r>
            <a:r>
              <a:rPr sz="2100" dirty="0">
                <a:latin typeface="Calibri"/>
                <a:cs typeface="Calibri"/>
              </a:rPr>
              <a:t>or</a:t>
            </a:r>
            <a:r>
              <a:rPr sz="2100" spc="-55" dirty="0">
                <a:latin typeface="Calibri"/>
                <a:cs typeface="Calibri"/>
              </a:rPr>
              <a:t> </a:t>
            </a:r>
            <a:r>
              <a:rPr sz="2100" dirty="0">
                <a:latin typeface="Calibri"/>
                <a:cs typeface="Calibri"/>
              </a:rPr>
              <a:t>services</a:t>
            </a:r>
            <a:r>
              <a:rPr sz="2100" spc="-60" dirty="0">
                <a:latin typeface="Calibri"/>
                <a:cs typeface="Calibri"/>
              </a:rPr>
              <a:t> </a:t>
            </a:r>
            <a:r>
              <a:rPr sz="2100" dirty="0">
                <a:latin typeface="Calibri"/>
                <a:cs typeface="Calibri"/>
              </a:rPr>
              <a:t>were</a:t>
            </a:r>
            <a:r>
              <a:rPr sz="2100" spc="-55" dirty="0">
                <a:latin typeface="Calibri"/>
                <a:cs typeface="Calibri"/>
              </a:rPr>
              <a:t> </a:t>
            </a:r>
            <a:r>
              <a:rPr sz="2100" spc="-10" dirty="0">
                <a:latin typeface="Calibri"/>
                <a:cs typeface="Calibri"/>
              </a:rPr>
              <a:t>received </a:t>
            </a:r>
            <a:r>
              <a:rPr sz="2100" dirty="0">
                <a:latin typeface="Calibri"/>
                <a:cs typeface="Calibri"/>
              </a:rPr>
              <a:t>on</a:t>
            </a:r>
            <a:r>
              <a:rPr sz="2100" spc="-65" dirty="0">
                <a:latin typeface="Calibri"/>
                <a:cs typeface="Calibri"/>
              </a:rPr>
              <a:t> </a:t>
            </a:r>
            <a:r>
              <a:rPr sz="2100" u="heavy" dirty="0">
                <a:uFill>
                  <a:solidFill>
                    <a:srgbClr val="000000"/>
                  </a:solidFill>
                </a:uFill>
                <a:latin typeface="Calibri"/>
                <a:cs typeface="Calibri"/>
              </a:rPr>
              <a:t>ALL</a:t>
            </a:r>
            <a:r>
              <a:rPr sz="2100" u="none" spc="-60" dirty="0">
                <a:latin typeface="Calibri"/>
                <a:cs typeface="Calibri"/>
              </a:rPr>
              <a:t> </a:t>
            </a:r>
            <a:r>
              <a:rPr sz="2100" u="none" spc="-10" dirty="0">
                <a:latin typeface="Calibri"/>
                <a:cs typeface="Calibri"/>
              </a:rPr>
              <a:t>invoices</a:t>
            </a:r>
            <a:r>
              <a:rPr lang="en-US" sz="2100" u="none" spc="-10" dirty="0">
                <a:latin typeface="Calibri"/>
                <a:cs typeface="Calibri"/>
              </a:rPr>
              <a:t> and receipts</a:t>
            </a:r>
            <a:r>
              <a:rPr sz="2100" u="none" spc="-70" dirty="0">
                <a:latin typeface="Calibri"/>
                <a:cs typeface="Calibri"/>
              </a:rPr>
              <a:t> </a:t>
            </a:r>
            <a:r>
              <a:rPr sz="2100" u="none" spc="-10" dirty="0">
                <a:latin typeface="Calibri"/>
                <a:cs typeface="Calibri"/>
              </a:rPr>
              <a:t>before</a:t>
            </a:r>
            <a:r>
              <a:rPr sz="2100" u="none" spc="-65" dirty="0">
                <a:latin typeface="Calibri"/>
                <a:cs typeface="Calibri"/>
              </a:rPr>
              <a:t> </a:t>
            </a:r>
            <a:r>
              <a:rPr sz="2100" u="none" dirty="0">
                <a:latin typeface="Calibri"/>
                <a:cs typeface="Calibri"/>
              </a:rPr>
              <a:t>sending</a:t>
            </a:r>
            <a:r>
              <a:rPr sz="2100" u="none" spc="-65" dirty="0">
                <a:latin typeface="Calibri"/>
                <a:cs typeface="Calibri"/>
              </a:rPr>
              <a:t> </a:t>
            </a:r>
            <a:r>
              <a:rPr sz="2100" u="none" dirty="0">
                <a:latin typeface="Calibri"/>
                <a:cs typeface="Calibri"/>
              </a:rPr>
              <a:t>to</a:t>
            </a:r>
            <a:r>
              <a:rPr sz="2100" u="none" spc="-65" dirty="0">
                <a:latin typeface="Calibri"/>
                <a:cs typeface="Calibri"/>
              </a:rPr>
              <a:t> </a:t>
            </a:r>
            <a:r>
              <a:rPr sz="2100" u="none" spc="-25" dirty="0">
                <a:latin typeface="Calibri"/>
                <a:cs typeface="Calibri"/>
              </a:rPr>
              <a:t>AP</a:t>
            </a:r>
            <a:endParaRPr sz="2100" dirty="0">
              <a:latin typeface="Calibri"/>
              <a:cs typeface="Calibri"/>
            </a:endParaRPr>
          </a:p>
          <a:p>
            <a:pPr marL="156845" indent="-131445">
              <a:lnSpc>
                <a:spcPct val="100000"/>
              </a:lnSpc>
              <a:spcBef>
                <a:spcPts val="409"/>
              </a:spcBef>
              <a:buFont typeface="Arial"/>
              <a:buChar char="•"/>
              <a:tabLst>
                <a:tab pos="156845" algn="l"/>
              </a:tabLst>
            </a:pPr>
            <a:r>
              <a:rPr b="1" dirty="0"/>
              <a:t>July </a:t>
            </a:r>
            <a:r>
              <a:rPr lang="en-US" b="1" dirty="0"/>
              <a:t>6</a:t>
            </a:r>
            <a:r>
              <a:rPr lang="en-US" b="1" baseline="30000" dirty="0"/>
              <a:t>th</a:t>
            </a:r>
            <a:r>
              <a:rPr b="1" dirty="0"/>
              <a:t> </a:t>
            </a:r>
            <a:r>
              <a:rPr dirty="0"/>
              <a:t>– Submit all </a:t>
            </a:r>
            <a:r>
              <a:rPr lang="en-US" dirty="0"/>
              <a:t>FY26</a:t>
            </a:r>
            <a:r>
              <a:rPr dirty="0"/>
              <a:t> invoices to AP by 12:00pm</a:t>
            </a:r>
            <a:endParaRPr sz="2100" dirty="0">
              <a:latin typeface="Calibri"/>
              <a:cs typeface="Calibri"/>
            </a:endParaRPr>
          </a:p>
          <a:p>
            <a:pPr marL="499745" lvl="1" indent="-131445">
              <a:lnSpc>
                <a:spcPct val="100000"/>
              </a:lnSpc>
              <a:spcBef>
                <a:spcPts val="45"/>
              </a:spcBef>
              <a:buFont typeface="Arial"/>
              <a:buChar char="•"/>
              <a:tabLst>
                <a:tab pos="499745" algn="l"/>
              </a:tabLst>
            </a:pPr>
            <a:r>
              <a:rPr sz="2100" dirty="0">
                <a:latin typeface="Calibri"/>
                <a:cs typeface="Calibri"/>
              </a:rPr>
              <a:t>Scan</a:t>
            </a:r>
            <a:r>
              <a:rPr sz="2100" spc="-60" dirty="0">
                <a:latin typeface="Calibri"/>
                <a:cs typeface="Calibri"/>
              </a:rPr>
              <a:t> </a:t>
            </a:r>
            <a:r>
              <a:rPr sz="2100" dirty="0">
                <a:latin typeface="Calibri"/>
                <a:cs typeface="Calibri"/>
              </a:rPr>
              <a:t>all</a:t>
            </a:r>
            <a:r>
              <a:rPr sz="2100" spc="-60" dirty="0">
                <a:latin typeface="Calibri"/>
                <a:cs typeface="Calibri"/>
              </a:rPr>
              <a:t> </a:t>
            </a:r>
            <a:r>
              <a:rPr sz="2100" spc="-10" dirty="0">
                <a:latin typeface="Calibri"/>
                <a:cs typeface="Calibri"/>
              </a:rPr>
              <a:t>invoices</a:t>
            </a:r>
            <a:r>
              <a:rPr sz="2100" spc="-60" dirty="0">
                <a:latin typeface="Calibri"/>
                <a:cs typeface="Calibri"/>
              </a:rPr>
              <a:t> </a:t>
            </a:r>
            <a:r>
              <a:rPr sz="2100" spc="-10" dirty="0">
                <a:latin typeface="Calibri"/>
                <a:cs typeface="Calibri"/>
              </a:rPr>
              <a:t>received</a:t>
            </a:r>
            <a:r>
              <a:rPr sz="2100" spc="-55" dirty="0">
                <a:latin typeface="Calibri"/>
                <a:cs typeface="Calibri"/>
              </a:rPr>
              <a:t> </a:t>
            </a:r>
            <a:r>
              <a:rPr sz="2100" dirty="0">
                <a:latin typeface="Calibri"/>
                <a:cs typeface="Calibri"/>
              </a:rPr>
              <a:t>after</a:t>
            </a:r>
            <a:r>
              <a:rPr sz="2100" spc="-60" dirty="0">
                <a:latin typeface="Calibri"/>
                <a:cs typeface="Calibri"/>
              </a:rPr>
              <a:t> </a:t>
            </a:r>
            <a:r>
              <a:rPr sz="2100" dirty="0">
                <a:latin typeface="Calibri"/>
                <a:cs typeface="Calibri"/>
              </a:rPr>
              <a:t>this</a:t>
            </a:r>
            <a:r>
              <a:rPr sz="2100" spc="-60" dirty="0">
                <a:latin typeface="Calibri"/>
                <a:cs typeface="Calibri"/>
              </a:rPr>
              <a:t> </a:t>
            </a:r>
            <a:r>
              <a:rPr sz="2100" spc="-20" dirty="0">
                <a:latin typeface="Calibri"/>
                <a:cs typeface="Calibri"/>
              </a:rPr>
              <a:t>date</a:t>
            </a:r>
            <a:endParaRPr sz="2100" dirty="0">
              <a:latin typeface="Calibri"/>
              <a:cs typeface="Calibri"/>
            </a:endParaRPr>
          </a:p>
          <a:p>
            <a:pPr marL="842010" lvl="2" indent="-136525">
              <a:lnSpc>
                <a:spcPct val="100000"/>
              </a:lnSpc>
              <a:spcBef>
                <a:spcPts val="90"/>
              </a:spcBef>
              <a:buFont typeface="Arial"/>
              <a:buChar char="•"/>
              <a:tabLst>
                <a:tab pos="842010" algn="l"/>
              </a:tabLst>
            </a:pPr>
            <a:r>
              <a:rPr sz="1800" dirty="0">
                <a:latin typeface="Calibri"/>
                <a:cs typeface="Calibri"/>
              </a:rPr>
              <a:t>If</a:t>
            </a:r>
            <a:r>
              <a:rPr sz="1800" spc="-55" dirty="0">
                <a:latin typeface="Calibri"/>
                <a:cs typeface="Calibri"/>
              </a:rPr>
              <a:t> </a:t>
            </a:r>
            <a:r>
              <a:rPr sz="1800" dirty="0">
                <a:latin typeface="Calibri"/>
                <a:cs typeface="Calibri"/>
              </a:rPr>
              <a:t>goods</a:t>
            </a:r>
            <a:r>
              <a:rPr sz="1800" spc="-55" dirty="0">
                <a:latin typeface="Calibri"/>
                <a:cs typeface="Calibri"/>
              </a:rPr>
              <a:t> </a:t>
            </a:r>
            <a:r>
              <a:rPr sz="1800" dirty="0">
                <a:latin typeface="Calibri"/>
                <a:cs typeface="Calibri"/>
              </a:rPr>
              <a:t>or</a:t>
            </a:r>
            <a:r>
              <a:rPr sz="1800" spc="-50" dirty="0">
                <a:latin typeface="Calibri"/>
                <a:cs typeface="Calibri"/>
              </a:rPr>
              <a:t> </a:t>
            </a:r>
            <a:r>
              <a:rPr sz="1800" dirty="0">
                <a:latin typeface="Calibri"/>
                <a:cs typeface="Calibri"/>
              </a:rPr>
              <a:t>services</a:t>
            </a:r>
            <a:r>
              <a:rPr sz="1800" spc="-55" dirty="0">
                <a:latin typeface="Calibri"/>
                <a:cs typeface="Calibri"/>
              </a:rPr>
              <a:t> </a:t>
            </a:r>
            <a:r>
              <a:rPr sz="1800" dirty="0">
                <a:latin typeface="Calibri"/>
                <a:cs typeface="Calibri"/>
              </a:rPr>
              <a:t>were</a:t>
            </a:r>
            <a:r>
              <a:rPr sz="1800" spc="-55" dirty="0">
                <a:latin typeface="Calibri"/>
                <a:cs typeface="Calibri"/>
              </a:rPr>
              <a:t> </a:t>
            </a:r>
            <a:r>
              <a:rPr sz="1800" spc="-10" dirty="0">
                <a:latin typeface="Calibri"/>
                <a:cs typeface="Calibri"/>
              </a:rPr>
              <a:t>received</a:t>
            </a:r>
            <a:r>
              <a:rPr sz="1800" spc="-50" dirty="0">
                <a:latin typeface="Calibri"/>
                <a:cs typeface="Calibri"/>
              </a:rPr>
              <a:t> </a:t>
            </a:r>
            <a:r>
              <a:rPr sz="1800" spc="-10" dirty="0">
                <a:latin typeface="Calibri"/>
                <a:cs typeface="Calibri"/>
              </a:rPr>
              <a:t>before</a:t>
            </a:r>
            <a:r>
              <a:rPr sz="1800" spc="-55" dirty="0">
                <a:latin typeface="Calibri"/>
                <a:cs typeface="Calibri"/>
              </a:rPr>
              <a:t> </a:t>
            </a:r>
            <a:r>
              <a:rPr sz="1800" dirty="0">
                <a:latin typeface="Calibri"/>
                <a:cs typeface="Calibri"/>
              </a:rPr>
              <a:t>June</a:t>
            </a:r>
            <a:r>
              <a:rPr sz="1800" spc="-55" dirty="0">
                <a:latin typeface="Calibri"/>
                <a:cs typeface="Calibri"/>
              </a:rPr>
              <a:t> </a:t>
            </a:r>
            <a:r>
              <a:rPr sz="1800" spc="-20" dirty="0">
                <a:latin typeface="Calibri"/>
                <a:cs typeface="Calibri"/>
              </a:rPr>
              <a:t>30</a:t>
            </a:r>
            <a:r>
              <a:rPr sz="1800" spc="-30" baseline="30092" dirty="0">
                <a:latin typeface="Calibri"/>
                <a:cs typeface="Calibri"/>
              </a:rPr>
              <a:t>th</a:t>
            </a:r>
            <a:endParaRPr sz="1800" baseline="30092" dirty="0">
              <a:latin typeface="Calibri"/>
              <a:cs typeface="Calibri"/>
            </a:endParaRPr>
          </a:p>
          <a:p>
            <a:pPr marL="1184275" marR="17780" lvl="3" indent="-136525">
              <a:lnSpc>
                <a:spcPts val="1939"/>
              </a:lnSpc>
              <a:spcBef>
                <a:spcPts val="334"/>
              </a:spcBef>
              <a:buFont typeface="Arial"/>
              <a:buChar char="•"/>
              <a:tabLst>
                <a:tab pos="1185545" algn="l"/>
              </a:tabLst>
            </a:pPr>
            <a:r>
              <a:rPr sz="1800" dirty="0">
                <a:latin typeface="Calibri"/>
                <a:cs typeface="Calibri"/>
              </a:rPr>
              <a:t>Enter</a:t>
            </a:r>
            <a:r>
              <a:rPr sz="1800" spc="-65" dirty="0">
                <a:latin typeface="Calibri"/>
                <a:cs typeface="Calibri"/>
              </a:rPr>
              <a:t> </a:t>
            </a:r>
            <a:r>
              <a:rPr sz="1800" dirty="0">
                <a:latin typeface="Calibri"/>
                <a:cs typeface="Calibri"/>
              </a:rPr>
              <a:t>in</a:t>
            </a:r>
            <a:r>
              <a:rPr sz="1800" spc="-60" dirty="0">
                <a:latin typeface="Calibri"/>
                <a:cs typeface="Calibri"/>
              </a:rPr>
              <a:t> </a:t>
            </a:r>
            <a:r>
              <a:rPr sz="1800" dirty="0">
                <a:latin typeface="Calibri"/>
                <a:cs typeface="Calibri"/>
              </a:rPr>
              <a:t>Banner</a:t>
            </a:r>
            <a:r>
              <a:rPr sz="1800" spc="-65" dirty="0">
                <a:latin typeface="Calibri"/>
                <a:cs typeface="Calibri"/>
              </a:rPr>
              <a:t> </a:t>
            </a:r>
            <a:r>
              <a:rPr sz="1800" dirty="0">
                <a:latin typeface="Calibri"/>
                <a:cs typeface="Calibri"/>
              </a:rPr>
              <a:t>with</a:t>
            </a:r>
            <a:r>
              <a:rPr sz="1800" spc="-60" dirty="0">
                <a:latin typeface="Calibri"/>
                <a:cs typeface="Calibri"/>
              </a:rPr>
              <a:t> </a:t>
            </a:r>
            <a:r>
              <a:rPr sz="1800" dirty="0">
                <a:latin typeface="Calibri"/>
                <a:cs typeface="Calibri"/>
              </a:rPr>
              <a:t>Jul</a:t>
            </a:r>
            <a:r>
              <a:rPr lang="en-US" sz="1800" dirty="0">
                <a:latin typeface="Calibri"/>
                <a:cs typeface="Calibri"/>
              </a:rPr>
              <a:t>y</a:t>
            </a:r>
            <a:r>
              <a:rPr sz="1800" spc="-65" dirty="0">
                <a:latin typeface="Calibri"/>
                <a:cs typeface="Calibri"/>
              </a:rPr>
              <a:t> </a:t>
            </a:r>
            <a:r>
              <a:rPr sz="1800" spc="-10" dirty="0">
                <a:latin typeface="Calibri"/>
                <a:cs typeface="Calibri"/>
              </a:rPr>
              <a:t>transaction</a:t>
            </a:r>
            <a:r>
              <a:rPr sz="1800" spc="-60" dirty="0">
                <a:latin typeface="Calibri"/>
                <a:cs typeface="Calibri"/>
              </a:rPr>
              <a:t> </a:t>
            </a:r>
            <a:r>
              <a:rPr sz="1800" dirty="0">
                <a:latin typeface="Calibri"/>
                <a:cs typeface="Calibri"/>
              </a:rPr>
              <a:t>date,</a:t>
            </a:r>
            <a:r>
              <a:rPr sz="1800" spc="-65" dirty="0">
                <a:latin typeface="Calibri"/>
                <a:cs typeface="Calibri"/>
              </a:rPr>
              <a:t> </a:t>
            </a:r>
            <a:r>
              <a:rPr sz="1800" dirty="0">
                <a:latin typeface="Calibri"/>
                <a:cs typeface="Calibri"/>
              </a:rPr>
              <a:t>leave</a:t>
            </a:r>
            <a:r>
              <a:rPr sz="1800" spc="-60" dirty="0">
                <a:latin typeface="Calibri"/>
                <a:cs typeface="Calibri"/>
              </a:rPr>
              <a:t> </a:t>
            </a:r>
            <a:r>
              <a:rPr sz="1800" spc="-20" dirty="0">
                <a:latin typeface="Calibri"/>
                <a:cs typeface="Calibri"/>
              </a:rPr>
              <a:t>in-</a:t>
            </a:r>
            <a:r>
              <a:rPr sz="1800" dirty="0">
                <a:latin typeface="Calibri"/>
                <a:cs typeface="Calibri"/>
              </a:rPr>
              <a:t>process,</a:t>
            </a:r>
            <a:r>
              <a:rPr sz="1800" spc="-30" dirty="0">
                <a:latin typeface="Calibri"/>
                <a:cs typeface="Calibri"/>
              </a:rPr>
              <a:t> </a:t>
            </a:r>
            <a:r>
              <a:rPr sz="1800" spc="-25" dirty="0">
                <a:latin typeface="Calibri"/>
                <a:cs typeface="Calibri"/>
              </a:rPr>
              <a:t>and 	</a:t>
            </a:r>
            <a:r>
              <a:rPr sz="1800" dirty="0">
                <a:latin typeface="Calibri"/>
                <a:cs typeface="Calibri"/>
              </a:rPr>
              <a:t>send</a:t>
            </a:r>
            <a:r>
              <a:rPr sz="1800" spc="-45" dirty="0">
                <a:latin typeface="Calibri"/>
                <a:cs typeface="Calibri"/>
              </a:rPr>
              <a:t> </a:t>
            </a:r>
            <a:r>
              <a:rPr sz="1800" spc="-10" dirty="0">
                <a:latin typeface="Calibri"/>
                <a:cs typeface="Calibri"/>
              </a:rPr>
              <a:t>documents</a:t>
            </a:r>
            <a:r>
              <a:rPr sz="1800" spc="-40" dirty="0">
                <a:latin typeface="Calibri"/>
                <a:cs typeface="Calibri"/>
              </a:rPr>
              <a:t> </a:t>
            </a:r>
            <a:r>
              <a:rPr lang="en-US" sz="1800" spc="-40" dirty="0">
                <a:latin typeface="Calibri"/>
                <a:cs typeface="Calibri"/>
              </a:rPr>
              <a:t>through Laserfiche, with note asking </a:t>
            </a:r>
            <a:r>
              <a:rPr sz="1800" dirty="0">
                <a:latin typeface="Calibri"/>
                <a:cs typeface="Calibri"/>
              </a:rPr>
              <a:t>AP</a:t>
            </a:r>
            <a:r>
              <a:rPr sz="1800" spc="-40" dirty="0">
                <a:latin typeface="Calibri"/>
                <a:cs typeface="Calibri"/>
              </a:rPr>
              <a:t> </a:t>
            </a:r>
            <a:r>
              <a:rPr lang="en-US" sz="1800" spc="-40" dirty="0">
                <a:latin typeface="Calibri"/>
                <a:cs typeface="Calibri"/>
              </a:rPr>
              <a:t>to complete</a:t>
            </a:r>
            <a:r>
              <a:rPr sz="1800" spc="-10" dirty="0">
                <a:latin typeface="Calibri"/>
                <a:cs typeface="Calibri"/>
              </a:rPr>
              <a:t>.</a:t>
            </a:r>
            <a:r>
              <a:rPr sz="1800" spc="-15" dirty="0">
                <a:latin typeface="Calibri"/>
                <a:cs typeface="Calibri"/>
              </a:rPr>
              <a:t> </a:t>
            </a:r>
            <a:r>
              <a:rPr sz="1800" dirty="0">
                <a:solidFill>
                  <a:srgbClr val="FF0000"/>
                </a:solidFill>
                <a:latin typeface="Calibri"/>
                <a:cs typeface="Calibri"/>
              </a:rPr>
              <a:t>Note</a:t>
            </a:r>
            <a:r>
              <a:rPr sz="1800" spc="-40" dirty="0">
                <a:solidFill>
                  <a:srgbClr val="FF0000"/>
                </a:solidFill>
                <a:latin typeface="Calibri"/>
                <a:cs typeface="Calibri"/>
              </a:rPr>
              <a:t> </a:t>
            </a:r>
            <a:r>
              <a:rPr lang="en-US" sz="1800" spc="-40" dirty="0">
                <a:solidFill>
                  <a:srgbClr val="FF0000"/>
                </a:solidFill>
                <a:latin typeface="Calibri"/>
                <a:cs typeface="Calibri"/>
              </a:rPr>
              <a:t>this is only </a:t>
            </a:r>
            <a:r>
              <a:rPr sz="1800" spc="-25" dirty="0">
                <a:solidFill>
                  <a:srgbClr val="FF0000"/>
                </a:solidFill>
                <a:latin typeface="Calibri"/>
                <a:cs typeface="Calibri"/>
              </a:rPr>
              <a:t>for </a:t>
            </a:r>
            <a:r>
              <a:rPr lang="en-US" sz="1800" dirty="0">
                <a:solidFill>
                  <a:srgbClr val="FF0000"/>
                </a:solidFill>
                <a:latin typeface="Calibri"/>
                <a:cs typeface="Calibri"/>
              </a:rPr>
              <a:t>FY26</a:t>
            </a:r>
            <a:r>
              <a:rPr sz="1800" spc="-40" dirty="0">
                <a:solidFill>
                  <a:srgbClr val="FF0000"/>
                </a:solidFill>
                <a:latin typeface="Calibri"/>
                <a:cs typeface="Calibri"/>
              </a:rPr>
              <a:t> </a:t>
            </a:r>
            <a:r>
              <a:rPr sz="1800" dirty="0">
                <a:solidFill>
                  <a:srgbClr val="FF0000"/>
                </a:solidFill>
                <a:latin typeface="Calibri"/>
                <a:cs typeface="Calibri"/>
              </a:rPr>
              <a:t>goods</a:t>
            </a:r>
            <a:r>
              <a:rPr sz="1800" spc="-35" dirty="0">
                <a:solidFill>
                  <a:srgbClr val="FF0000"/>
                </a:solidFill>
                <a:latin typeface="Calibri"/>
                <a:cs typeface="Calibri"/>
              </a:rPr>
              <a:t> </a:t>
            </a:r>
            <a:r>
              <a:rPr sz="1800" dirty="0">
                <a:solidFill>
                  <a:srgbClr val="FF0000"/>
                </a:solidFill>
                <a:latin typeface="Calibri"/>
                <a:cs typeface="Calibri"/>
              </a:rPr>
              <a:t>or</a:t>
            </a:r>
            <a:r>
              <a:rPr sz="1800" spc="-35" dirty="0">
                <a:solidFill>
                  <a:srgbClr val="FF0000"/>
                </a:solidFill>
                <a:latin typeface="Calibri"/>
                <a:cs typeface="Calibri"/>
              </a:rPr>
              <a:t> </a:t>
            </a:r>
            <a:r>
              <a:rPr sz="1800" spc="-10" dirty="0">
                <a:solidFill>
                  <a:srgbClr val="FF0000"/>
                </a:solidFill>
                <a:latin typeface="Calibri"/>
                <a:cs typeface="Calibri"/>
              </a:rPr>
              <a:t>services</a:t>
            </a:r>
            <a:endParaRPr sz="1800" dirty="0">
              <a:latin typeface="Calibri"/>
              <a:cs typeface="Calibri"/>
            </a:endParaRPr>
          </a:p>
          <a:p>
            <a:pPr marL="842010" lvl="2" indent="-136525">
              <a:lnSpc>
                <a:spcPct val="100000"/>
              </a:lnSpc>
              <a:spcBef>
                <a:spcPts val="60"/>
              </a:spcBef>
              <a:buFont typeface="Arial"/>
              <a:buChar char="•"/>
              <a:tabLst>
                <a:tab pos="842010" algn="l"/>
              </a:tabLst>
            </a:pPr>
            <a:r>
              <a:rPr sz="1800" dirty="0">
                <a:latin typeface="Calibri"/>
                <a:cs typeface="Calibri"/>
              </a:rPr>
              <a:t>If</a:t>
            </a:r>
            <a:r>
              <a:rPr sz="1800" spc="-45" dirty="0">
                <a:latin typeface="Calibri"/>
                <a:cs typeface="Calibri"/>
              </a:rPr>
              <a:t> </a:t>
            </a:r>
            <a:r>
              <a:rPr sz="1800" dirty="0">
                <a:latin typeface="Calibri"/>
                <a:cs typeface="Calibri"/>
              </a:rPr>
              <a:t>goods</a:t>
            </a:r>
            <a:r>
              <a:rPr sz="1800" spc="-40" dirty="0">
                <a:latin typeface="Calibri"/>
                <a:cs typeface="Calibri"/>
              </a:rPr>
              <a:t> </a:t>
            </a:r>
            <a:r>
              <a:rPr sz="1800" dirty="0">
                <a:latin typeface="Calibri"/>
                <a:cs typeface="Calibri"/>
              </a:rPr>
              <a:t>or</a:t>
            </a:r>
            <a:r>
              <a:rPr sz="1800" spc="-45" dirty="0">
                <a:latin typeface="Calibri"/>
                <a:cs typeface="Calibri"/>
              </a:rPr>
              <a:t> </a:t>
            </a:r>
            <a:r>
              <a:rPr sz="1800" dirty="0">
                <a:latin typeface="Calibri"/>
                <a:cs typeface="Calibri"/>
              </a:rPr>
              <a:t>services</a:t>
            </a:r>
            <a:r>
              <a:rPr sz="1800" spc="-40" dirty="0">
                <a:latin typeface="Calibri"/>
                <a:cs typeface="Calibri"/>
              </a:rPr>
              <a:t> </a:t>
            </a:r>
            <a:r>
              <a:rPr sz="1800" dirty="0">
                <a:latin typeface="Calibri"/>
                <a:cs typeface="Calibri"/>
              </a:rPr>
              <a:t>were</a:t>
            </a:r>
            <a:r>
              <a:rPr sz="1800" spc="-40" dirty="0">
                <a:latin typeface="Calibri"/>
                <a:cs typeface="Calibri"/>
              </a:rPr>
              <a:t> </a:t>
            </a:r>
            <a:r>
              <a:rPr sz="1800" spc="-10" dirty="0">
                <a:latin typeface="Calibri"/>
                <a:cs typeface="Calibri"/>
              </a:rPr>
              <a:t>received</a:t>
            </a:r>
            <a:r>
              <a:rPr sz="1800" spc="-45" dirty="0">
                <a:latin typeface="Calibri"/>
                <a:cs typeface="Calibri"/>
              </a:rPr>
              <a:t> </a:t>
            </a:r>
            <a:r>
              <a:rPr sz="1800" dirty="0">
                <a:latin typeface="Calibri"/>
                <a:cs typeface="Calibri"/>
              </a:rPr>
              <a:t>July</a:t>
            </a:r>
            <a:r>
              <a:rPr sz="1800" spc="-40" dirty="0">
                <a:latin typeface="Calibri"/>
                <a:cs typeface="Calibri"/>
              </a:rPr>
              <a:t> </a:t>
            </a:r>
            <a:r>
              <a:rPr sz="1800" dirty="0">
                <a:latin typeface="Calibri"/>
                <a:cs typeface="Calibri"/>
              </a:rPr>
              <a:t>1</a:t>
            </a:r>
            <a:r>
              <a:rPr sz="1800" baseline="30092" dirty="0">
                <a:latin typeface="Calibri"/>
                <a:cs typeface="Calibri"/>
              </a:rPr>
              <a:t>st</a:t>
            </a:r>
            <a:r>
              <a:rPr sz="1800" spc="135" baseline="30092" dirty="0">
                <a:latin typeface="Calibri"/>
                <a:cs typeface="Calibri"/>
              </a:rPr>
              <a:t> </a:t>
            </a:r>
            <a:r>
              <a:rPr sz="1800" dirty="0">
                <a:latin typeface="Calibri"/>
                <a:cs typeface="Calibri"/>
              </a:rPr>
              <a:t>or</a:t>
            </a:r>
            <a:r>
              <a:rPr sz="1800" spc="-40" dirty="0">
                <a:latin typeface="Calibri"/>
                <a:cs typeface="Calibri"/>
              </a:rPr>
              <a:t> </a:t>
            </a:r>
            <a:r>
              <a:rPr sz="1800" spc="-10" dirty="0">
                <a:latin typeface="Calibri"/>
                <a:cs typeface="Calibri"/>
              </a:rPr>
              <a:t>after</a:t>
            </a:r>
            <a:endParaRPr sz="1800" dirty="0">
              <a:latin typeface="Calibri"/>
              <a:cs typeface="Calibri"/>
            </a:endParaRPr>
          </a:p>
          <a:p>
            <a:pPr marL="1184275" marR="335280" lvl="3" indent="-136525">
              <a:lnSpc>
                <a:spcPts val="1939"/>
              </a:lnSpc>
              <a:spcBef>
                <a:spcPts val="335"/>
              </a:spcBef>
              <a:buFont typeface="Arial"/>
              <a:buChar char="•"/>
              <a:tabLst>
                <a:tab pos="1185545" algn="l"/>
              </a:tabLst>
            </a:pPr>
            <a:r>
              <a:rPr sz="1800" dirty="0">
                <a:latin typeface="Calibri"/>
                <a:cs typeface="Calibri"/>
              </a:rPr>
              <a:t>Enter</a:t>
            </a:r>
            <a:r>
              <a:rPr sz="1800" spc="-50" dirty="0">
                <a:latin typeface="Calibri"/>
                <a:cs typeface="Calibri"/>
              </a:rPr>
              <a:t> </a:t>
            </a:r>
            <a:r>
              <a:rPr sz="1800" dirty="0">
                <a:latin typeface="Calibri"/>
                <a:cs typeface="Calibri"/>
              </a:rPr>
              <a:t>in</a:t>
            </a:r>
            <a:r>
              <a:rPr sz="1800" spc="-45" dirty="0">
                <a:latin typeface="Calibri"/>
                <a:cs typeface="Calibri"/>
              </a:rPr>
              <a:t> </a:t>
            </a:r>
            <a:r>
              <a:rPr sz="1800" dirty="0">
                <a:latin typeface="Calibri"/>
                <a:cs typeface="Calibri"/>
              </a:rPr>
              <a:t>Banner</a:t>
            </a:r>
            <a:r>
              <a:rPr sz="1800" spc="-50" dirty="0">
                <a:latin typeface="Calibri"/>
                <a:cs typeface="Calibri"/>
              </a:rPr>
              <a:t> </a:t>
            </a:r>
            <a:r>
              <a:rPr sz="1800" dirty="0">
                <a:latin typeface="Calibri"/>
                <a:cs typeface="Calibri"/>
              </a:rPr>
              <a:t>as</a:t>
            </a:r>
            <a:r>
              <a:rPr sz="1800" spc="-45" dirty="0">
                <a:latin typeface="Calibri"/>
                <a:cs typeface="Calibri"/>
              </a:rPr>
              <a:t> </a:t>
            </a:r>
            <a:r>
              <a:rPr sz="1800" dirty="0">
                <a:latin typeface="Calibri"/>
                <a:cs typeface="Calibri"/>
              </a:rPr>
              <a:t>a</a:t>
            </a:r>
            <a:r>
              <a:rPr sz="1800" spc="-45" dirty="0">
                <a:latin typeface="Calibri"/>
                <a:cs typeface="Calibri"/>
              </a:rPr>
              <a:t> </a:t>
            </a:r>
            <a:r>
              <a:rPr sz="1800" dirty="0">
                <a:latin typeface="Calibri"/>
                <a:cs typeface="Calibri"/>
              </a:rPr>
              <a:t>regular</a:t>
            </a:r>
            <a:r>
              <a:rPr sz="1800" spc="-50" dirty="0">
                <a:latin typeface="Calibri"/>
                <a:cs typeface="Calibri"/>
              </a:rPr>
              <a:t> </a:t>
            </a:r>
            <a:r>
              <a:rPr sz="1800" spc="-10" dirty="0">
                <a:latin typeface="Calibri"/>
                <a:cs typeface="Calibri"/>
              </a:rPr>
              <a:t>invoice</a:t>
            </a:r>
            <a:r>
              <a:rPr sz="1800" spc="-45" dirty="0">
                <a:latin typeface="Calibri"/>
                <a:cs typeface="Calibri"/>
              </a:rPr>
              <a:t> </a:t>
            </a:r>
            <a:r>
              <a:rPr sz="1800" dirty="0">
                <a:latin typeface="Calibri"/>
                <a:cs typeface="Calibri"/>
              </a:rPr>
              <a:t>with</a:t>
            </a:r>
            <a:r>
              <a:rPr sz="1800" spc="-50" dirty="0">
                <a:latin typeface="Calibri"/>
                <a:cs typeface="Calibri"/>
              </a:rPr>
              <a:t> </a:t>
            </a:r>
            <a:r>
              <a:rPr sz="1800" dirty="0">
                <a:latin typeface="Calibri"/>
                <a:cs typeface="Calibri"/>
              </a:rPr>
              <a:t>a</a:t>
            </a:r>
            <a:r>
              <a:rPr sz="1800" spc="-45" dirty="0">
                <a:latin typeface="Calibri"/>
                <a:cs typeface="Calibri"/>
              </a:rPr>
              <a:t> </a:t>
            </a:r>
            <a:r>
              <a:rPr lang="en-US" sz="1800" dirty="0">
                <a:latin typeface="Calibri"/>
                <a:cs typeface="Calibri"/>
              </a:rPr>
              <a:t>FY27</a:t>
            </a:r>
            <a:r>
              <a:rPr sz="1800" spc="-45" dirty="0">
                <a:latin typeface="Calibri"/>
                <a:cs typeface="Calibri"/>
              </a:rPr>
              <a:t> </a:t>
            </a:r>
            <a:r>
              <a:rPr lang="en-US" sz="1800" spc="-45" dirty="0">
                <a:latin typeface="Calibri"/>
                <a:cs typeface="Calibri"/>
              </a:rPr>
              <a:t>(July 1 or later) </a:t>
            </a:r>
            <a:r>
              <a:rPr sz="1800" spc="-10" dirty="0">
                <a:latin typeface="Calibri"/>
                <a:cs typeface="Calibri"/>
              </a:rPr>
              <a:t>transaction</a:t>
            </a:r>
            <a:r>
              <a:rPr lang="en-US" spc="-10" dirty="0">
                <a:latin typeface="Calibri"/>
                <a:cs typeface="Calibri"/>
              </a:rPr>
              <a:t> </a:t>
            </a:r>
            <a:r>
              <a:rPr sz="1800" spc="-20" dirty="0">
                <a:latin typeface="Calibri"/>
                <a:cs typeface="Calibri"/>
              </a:rPr>
              <a:t>date</a:t>
            </a:r>
            <a:r>
              <a:rPr lang="en-US" sz="1800" spc="-20" dirty="0">
                <a:latin typeface="Calibri"/>
                <a:cs typeface="Calibri"/>
              </a:rPr>
              <a:t>.</a:t>
            </a:r>
            <a:endParaRPr sz="1800" dirty="0">
              <a:latin typeface="Calibri"/>
              <a:cs typeface="Calibri"/>
            </a:endParaRPr>
          </a:p>
          <a:p>
            <a:pPr marL="841375" marR="277495" lvl="2" indent="-136525">
              <a:lnSpc>
                <a:spcPts val="1939"/>
              </a:lnSpc>
              <a:spcBef>
                <a:spcPts val="305"/>
              </a:spcBef>
              <a:buFont typeface="Arial"/>
              <a:buChar char="•"/>
              <a:tabLst>
                <a:tab pos="842644" algn="l"/>
              </a:tabLst>
            </a:pPr>
            <a:r>
              <a:rPr sz="1800" dirty="0">
                <a:latin typeface="Calibri"/>
                <a:cs typeface="Calibri"/>
              </a:rPr>
              <a:t>If</a:t>
            </a:r>
            <a:r>
              <a:rPr sz="1800" spc="-45" dirty="0">
                <a:latin typeface="Calibri"/>
                <a:cs typeface="Calibri"/>
              </a:rPr>
              <a:t> </a:t>
            </a:r>
            <a:r>
              <a:rPr sz="1800" dirty="0">
                <a:latin typeface="Calibri"/>
                <a:cs typeface="Calibri"/>
              </a:rPr>
              <a:t>you</a:t>
            </a:r>
            <a:r>
              <a:rPr sz="1800" spc="-40" dirty="0">
                <a:latin typeface="Calibri"/>
                <a:cs typeface="Calibri"/>
              </a:rPr>
              <a:t> </a:t>
            </a:r>
            <a:r>
              <a:rPr sz="1800" dirty="0">
                <a:latin typeface="Calibri"/>
                <a:cs typeface="Calibri"/>
              </a:rPr>
              <a:t>have</a:t>
            </a:r>
            <a:r>
              <a:rPr sz="1800" spc="-40" dirty="0">
                <a:latin typeface="Calibri"/>
                <a:cs typeface="Calibri"/>
              </a:rPr>
              <a:t> </a:t>
            </a:r>
            <a:r>
              <a:rPr sz="1800" dirty="0">
                <a:latin typeface="Calibri"/>
                <a:cs typeface="Calibri"/>
              </a:rPr>
              <a:t>only</a:t>
            </a:r>
            <a:r>
              <a:rPr sz="1800" spc="-45" dirty="0">
                <a:latin typeface="Calibri"/>
                <a:cs typeface="Calibri"/>
              </a:rPr>
              <a:t> </a:t>
            </a:r>
            <a:r>
              <a:rPr sz="1800" spc="-10" dirty="0">
                <a:latin typeface="Calibri"/>
                <a:cs typeface="Calibri"/>
              </a:rPr>
              <a:t>received</a:t>
            </a:r>
            <a:r>
              <a:rPr sz="1800" spc="-40" dirty="0">
                <a:latin typeface="Calibri"/>
                <a:cs typeface="Calibri"/>
              </a:rPr>
              <a:t> </a:t>
            </a:r>
            <a:r>
              <a:rPr sz="1800" dirty="0">
                <a:latin typeface="Calibri"/>
                <a:cs typeface="Calibri"/>
              </a:rPr>
              <a:t>part</a:t>
            </a:r>
            <a:r>
              <a:rPr sz="1800" spc="-40"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goods</a:t>
            </a:r>
            <a:r>
              <a:rPr sz="1800" spc="-40" dirty="0">
                <a:latin typeface="Calibri"/>
                <a:cs typeface="Calibri"/>
              </a:rPr>
              <a:t> </a:t>
            </a:r>
            <a:r>
              <a:rPr sz="1800" dirty="0">
                <a:latin typeface="Calibri"/>
                <a:cs typeface="Calibri"/>
              </a:rPr>
              <a:t>on</a:t>
            </a:r>
            <a:r>
              <a:rPr sz="1800" spc="-40" dirty="0">
                <a:latin typeface="Calibri"/>
                <a:cs typeface="Calibri"/>
              </a:rPr>
              <a:t> </a:t>
            </a:r>
            <a:r>
              <a:rPr sz="1800" dirty="0">
                <a:latin typeface="Calibri"/>
                <a:cs typeface="Calibri"/>
              </a:rPr>
              <a:t>the</a:t>
            </a:r>
            <a:r>
              <a:rPr sz="1800" spc="-45" dirty="0">
                <a:latin typeface="Calibri"/>
                <a:cs typeface="Calibri"/>
              </a:rPr>
              <a:t> </a:t>
            </a:r>
            <a:r>
              <a:rPr sz="1800" spc="-10" dirty="0">
                <a:latin typeface="Calibri"/>
                <a:cs typeface="Calibri"/>
              </a:rPr>
              <a:t>invoice,</a:t>
            </a:r>
            <a:r>
              <a:rPr sz="1800" spc="-40" dirty="0">
                <a:latin typeface="Calibri"/>
                <a:cs typeface="Calibri"/>
              </a:rPr>
              <a:t> </a:t>
            </a:r>
            <a:r>
              <a:rPr sz="1800" dirty="0">
                <a:latin typeface="Calibri"/>
                <a:cs typeface="Calibri"/>
              </a:rPr>
              <a:t>or</a:t>
            </a:r>
            <a:r>
              <a:rPr sz="1800" spc="-40" dirty="0">
                <a:latin typeface="Calibri"/>
                <a:cs typeface="Calibri"/>
              </a:rPr>
              <a:t> </a:t>
            </a:r>
            <a:r>
              <a:rPr sz="1800" spc="-25" dirty="0">
                <a:latin typeface="Calibri"/>
                <a:cs typeface="Calibri"/>
              </a:rPr>
              <a:t>you 	</a:t>
            </a:r>
            <a:r>
              <a:rPr sz="1800" dirty="0">
                <a:latin typeface="Calibri"/>
                <a:cs typeface="Calibri"/>
              </a:rPr>
              <a:t>have</a:t>
            </a:r>
            <a:r>
              <a:rPr sz="1800" spc="-55" dirty="0">
                <a:latin typeface="Calibri"/>
                <a:cs typeface="Calibri"/>
              </a:rPr>
              <a:t> </a:t>
            </a:r>
            <a:r>
              <a:rPr sz="1800" dirty="0">
                <a:latin typeface="Calibri"/>
                <a:cs typeface="Calibri"/>
              </a:rPr>
              <a:t>only</a:t>
            </a:r>
            <a:r>
              <a:rPr sz="1800" spc="-50" dirty="0">
                <a:latin typeface="Calibri"/>
                <a:cs typeface="Calibri"/>
              </a:rPr>
              <a:t> </a:t>
            </a:r>
            <a:r>
              <a:rPr sz="1800" spc="-10" dirty="0">
                <a:latin typeface="Calibri"/>
                <a:cs typeface="Calibri"/>
              </a:rPr>
              <a:t>received</a:t>
            </a:r>
            <a:r>
              <a:rPr sz="1800" spc="-50" dirty="0">
                <a:latin typeface="Calibri"/>
                <a:cs typeface="Calibri"/>
              </a:rPr>
              <a:t> </a:t>
            </a:r>
            <a:r>
              <a:rPr sz="1800" dirty="0">
                <a:latin typeface="Calibri"/>
                <a:cs typeface="Calibri"/>
              </a:rPr>
              <a:t>a</a:t>
            </a:r>
            <a:r>
              <a:rPr sz="1800" spc="-50" dirty="0">
                <a:latin typeface="Calibri"/>
                <a:cs typeface="Calibri"/>
              </a:rPr>
              <a:t> </a:t>
            </a:r>
            <a:r>
              <a:rPr sz="1800" dirty="0">
                <a:latin typeface="Calibri"/>
                <a:cs typeface="Calibri"/>
              </a:rPr>
              <a:t>portion</a:t>
            </a:r>
            <a:r>
              <a:rPr sz="1800" spc="-50"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the</a:t>
            </a:r>
            <a:r>
              <a:rPr sz="1800" spc="-50" dirty="0">
                <a:latin typeface="Calibri"/>
                <a:cs typeface="Calibri"/>
              </a:rPr>
              <a:t> </a:t>
            </a:r>
            <a:r>
              <a:rPr sz="1800" spc="-10" dirty="0">
                <a:latin typeface="Calibri"/>
                <a:cs typeface="Calibri"/>
              </a:rPr>
              <a:t>services</a:t>
            </a:r>
            <a:endParaRPr sz="1800" dirty="0">
              <a:latin typeface="Calibri"/>
              <a:cs typeface="Calibri"/>
            </a:endParaRPr>
          </a:p>
          <a:p>
            <a:pPr marL="1184910" lvl="3" indent="-136525">
              <a:lnSpc>
                <a:spcPct val="100000"/>
              </a:lnSpc>
              <a:spcBef>
                <a:spcPts val="60"/>
              </a:spcBef>
              <a:buFont typeface="Arial"/>
              <a:buChar char="•"/>
              <a:tabLst>
                <a:tab pos="1184910" algn="l"/>
              </a:tabLst>
            </a:pPr>
            <a:r>
              <a:rPr sz="1800" dirty="0">
                <a:latin typeface="Calibri"/>
                <a:cs typeface="Calibri"/>
              </a:rPr>
              <a:t>Contact</a:t>
            </a:r>
            <a:r>
              <a:rPr sz="1800" spc="-60" dirty="0">
                <a:latin typeface="Calibri"/>
                <a:cs typeface="Calibri"/>
              </a:rPr>
              <a:t> </a:t>
            </a:r>
            <a:r>
              <a:rPr sz="1800" u="heavy" spc="-10" dirty="0">
                <a:uFill>
                  <a:solidFill>
                    <a:srgbClr val="000000"/>
                  </a:solidFill>
                </a:uFill>
                <a:latin typeface="Arial"/>
                <a:cs typeface="Arial"/>
                <a:hlinkClick r:id="rId2"/>
              </a:rPr>
              <a:t>ap@eou.edu</a:t>
            </a:r>
            <a:r>
              <a:rPr sz="1800" u="none" spc="-114" dirty="0">
                <a:latin typeface="Arial"/>
                <a:cs typeface="Arial"/>
              </a:rPr>
              <a:t> </a:t>
            </a:r>
            <a:r>
              <a:rPr sz="1800" u="none" dirty="0">
                <a:latin typeface="Calibri"/>
                <a:cs typeface="Calibri"/>
              </a:rPr>
              <a:t>to</a:t>
            </a:r>
            <a:r>
              <a:rPr sz="1800" u="none" spc="-45" dirty="0">
                <a:latin typeface="Calibri"/>
                <a:cs typeface="Calibri"/>
              </a:rPr>
              <a:t> </a:t>
            </a:r>
            <a:r>
              <a:rPr sz="1800" u="none" spc="-10" dirty="0">
                <a:latin typeface="Calibri"/>
                <a:cs typeface="Calibri"/>
              </a:rPr>
              <a:t>determine</a:t>
            </a:r>
            <a:r>
              <a:rPr sz="1800" u="none" spc="-45" dirty="0">
                <a:latin typeface="Calibri"/>
                <a:cs typeface="Calibri"/>
              </a:rPr>
              <a:t> </a:t>
            </a:r>
            <a:r>
              <a:rPr sz="1800" u="none" dirty="0">
                <a:latin typeface="Calibri"/>
                <a:cs typeface="Calibri"/>
              </a:rPr>
              <a:t>correct</a:t>
            </a:r>
            <a:r>
              <a:rPr sz="1800" u="none" spc="-45" dirty="0">
                <a:latin typeface="Calibri"/>
                <a:cs typeface="Calibri"/>
              </a:rPr>
              <a:t> </a:t>
            </a:r>
            <a:r>
              <a:rPr sz="1800" u="none" spc="-10" dirty="0">
                <a:latin typeface="Calibri"/>
                <a:cs typeface="Calibri"/>
              </a:rPr>
              <a:t>procedures</a:t>
            </a:r>
            <a:endParaRPr sz="1800" dirty="0">
              <a:latin typeface="Calibri"/>
              <a:cs typeface="Calibri"/>
            </a:endParaRPr>
          </a:p>
        </p:txBody>
      </p:sp>
      <p:sp>
        <p:nvSpPr>
          <p:cNvPr id="4" name="object 3">
            <a:extLst>
              <a:ext uri="{FF2B5EF4-FFF2-40B4-BE49-F238E27FC236}">
                <a16:creationId xmlns:a16="http://schemas.microsoft.com/office/drawing/2014/main" id="{3C0DE0F8-A241-4273-BCED-3CC86729D604}"/>
              </a:ext>
            </a:extLst>
          </p:cNvPr>
          <p:cNvSpPr/>
          <p:nvPr/>
        </p:nvSpPr>
        <p:spPr>
          <a:xfrm flipV="1">
            <a:off x="609600" y="1017495"/>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6425" y="254758"/>
            <a:ext cx="1154430" cy="574040"/>
          </a:xfrm>
          <a:prstGeom prst="rect">
            <a:avLst/>
          </a:prstGeom>
        </p:spPr>
        <p:txBody>
          <a:bodyPr vert="horz" wrap="square" lIns="0" tIns="12700" rIns="0" bIns="0" rtlCol="0">
            <a:spAutoFit/>
          </a:bodyPr>
          <a:lstStyle/>
          <a:p>
            <a:pPr marL="12700">
              <a:lnSpc>
                <a:spcPct val="100000"/>
              </a:lnSpc>
              <a:spcBef>
                <a:spcPts val="100"/>
              </a:spcBef>
            </a:pPr>
            <a:r>
              <a:rPr u="none" spc="-55" dirty="0"/>
              <a:t>Travel</a:t>
            </a:r>
          </a:p>
        </p:txBody>
      </p:sp>
      <p:sp>
        <p:nvSpPr>
          <p:cNvPr id="3" name="object 3"/>
          <p:cNvSpPr txBox="1"/>
          <p:nvPr/>
        </p:nvSpPr>
        <p:spPr>
          <a:xfrm>
            <a:off x="917187" y="1066800"/>
            <a:ext cx="7309625" cy="2510944"/>
          </a:xfrm>
          <a:prstGeom prst="rect">
            <a:avLst/>
          </a:prstGeom>
        </p:spPr>
        <p:txBody>
          <a:bodyPr vert="horz" wrap="square" lIns="0" tIns="12700" rIns="0" bIns="0" rtlCol="0">
            <a:spAutoFit/>
          </a:bodyPr>
          <a:lstStyle/>
          <a:p>
            <a:pPr marL="156845" marR="85090" indent="-132080" algn="l">
              <a:lnSpc>
                <a:spcPts val="2270"/>
              </a:lnSpc>
              <a:spcBef>
                <a:spcPts val="384"/>
              </a:spcBef>
              <a:buFont typeface="Arial"/>
              <a:buChar char="•"/>
              <a:tabLst>
                <a:tab pos="156845" algn="l"/>
              </a:tabLst>
            </a:pPr>
            <a:r>
              <a:rPr lang="en-US" b="1" dirty="0"/>
              <a:t>June 30</a:t>
            </a:r>
            <a:r>
              <a:rPr lang="en-US" b="1" baseline="30000" dirty="0"/>
              <a:t>th</a:t>
            </a:r>
            <a:r>
              <a:rPr lang="en-US" b="1" dirty="0"/>
              <a:t>- </a:t>
            </a:r>
            <a:r>
              <a:rPr lang="en-US" sz="2100" spc="-10" dirty="0">
                <a:latin typeface="Calibri"/>
                <a:cs typeface="Calibri"/>
              </a:rPr>
              <a:t>All EOU travel concluding on or before June 30th is considered an FY26 expense</a:t>
            </a:r>
          </a:p>
          <a:p>
            <a:pPr marL="156845" marR="85090" indent="-132080" algn="l">
              <a:lnSpc>
                <a:spcPts val="2270"/>
              </a:lnSpc>
              <a:spcBef>
                <a:spcPts val="384"/>
              </a:spcBef>
              <a:buFont typeface="Arial"/>
              <a:buChar char="•"/>
              <a:tabLst>
                <a:tab pos="156845" algn="l"/>
              </a:tabLst>
            </a:pPr>
            <a:r>
              <a:rPr lang="en-US" b="1" dirty="0"/>
              <a:t>June 24</a:t>
            </a:r>
            <a:r>
              <a:rPr lang="en-US" b="1" baseline="30000" dirty="0"/>
              <a:t>th</a:t>
            </a:r>
            <a:r>
              <a:rPr lang="en-US" b="1" dirty="0"/>
              <a:t>- </a:t>
            </a:r>
            <a:r>
              <a:rPr lang="en-US" sz="2100" spc="-10" dirty="0">
                <a:latin typeface="Calibri"/>
                <a:cs typeface="Calibri"/>
              </a:rPr>
              <a:t>All advance repays for FY26 trips must be submitted, if trip has concluded </a:t>
            </a:r>
          </a:p>
          <a:p>
            <a:pPr marL="156845" marR="85090" indent="-132080" algn="l">
              <a:lnSpc>
                <a:spcPts val="2270"/>
              </a:lnSpc>
              <a:spcBef>
                <a:spcPts val="384"/>
              </a:spcBef>
              <a:buFont typeface="Arial"/>
              <a:buChar char="•"/>
              <a:tabLst>
                <a:tab pos="156845" algn="l"/>
              </a:tabLst>
            </a:pPr>
            <a:r>
              <a:rPr lang="en-US" b="1" dirty="0"/>
              <a:t>July 1</a:t>
            </a:r>
            <a:r>
              <a:rPr lang="en-US" b="1" baseline="30000" dirty="0"/>
              <a:t>st</a:t>
            </a:r>
            <a:r>
              <a:rPr lang="en-US" b="1" dirty="0"/>
              <a:t>- </a:t>
            </a:r>
            <a:r>
              <a:rPr lang="en-US" sz="2100" spc="-10" dirty="0">
                <a:latin typeface="Calibri"/>
                <a:cs typeface="Calibri"/>
              </a:rPr>
              <a:t>All FY26 travel reimbursements are due to Accounts Payable</a:t>
            </a:r>
          </a:p>
          <a:p>
            <a:pPr marL="12700">
              <a:lnSpc>
                <a:spcPct val="100000"/>
              </a:lnSpc>
              <a:spcBef>
                <a:spcPts val="1000"/>
              </a:spcBef>
              <a:tabLst>
                <a:tab pos="379095" algn="l"/>
              </a:tabLst>
            </a:pPr>
            <a:endParaRPr lang="en-US" b="1" spc="-20" baseline="30000" dirty="0">
              <a:latin typeface="Calibri"/>
              <a:cs typeface="Calibri"/>
            </a:endParaRPr>
          </a:p>
          <a:p>
            <a:pPr marL="379095" indent="-366395">
              <a:lnSpc>
                <a:spcPct val="100000"/>
              </a:lnSpc>
              <a:spcBef>
                <a:spcPts val="1000"/>
              </a:spcBef>
              <a:buFont typeface="Arial"/>
              <a:buChar char="●"/>
              <a:tabLst>
                <a:tab pos="379095" algn="l"/>
              </a:tabLst>
            </a:pPr>
            <a:endParaRPr sz="1800" baseline="30000" dirty="0">
              <a:latin typeface="Calibri"/>
              <a:cs typeface="Calibri"/>
            </a:endParaRPr>
          </a:p>
        </p:txBody>
      </p:sp>
      <p:sp>
        <p:nvSpPr>
          <p:cNvPr id="4" name="object 3">
            <a:extLst>
              <a:ext uri="{FF2B5EF4-FFF2-40B4-BE49-F238E27FC236}">
                <a16:creationId xmlns:a16="http://schemas.microsoft.com/office/drawing/2014/main" id="{017B902B-8090-4305-81E4-E903F6F825E8}"/>
              </a:ext>
            </a:extLst>
          </p:cNvPr>
          <p:cNvSpPr/>
          <p:nvPr/>
        </p:nvSpPr>
        <p:spPr>
          <a:xfrm flipV="1">
            <a:off x="606425" y="89524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
        <p:nvSpPr>
          <p:cNvPr id="6" name="Rectangle 2">
            <a:extLst>
              <a:ext uri="{FF2B5EF4-FFF2-40B4-BE49-F238E27FC236}">
                <a16:creationId xmlns:a16="http://schemas.microsoft.com/office/drawing/2014/main" id="{2A0BF5F3-15DF-4865-0FBD-3580EBAFB49C}"/>
              </a:ext>
            </a:extLst>
          </p:cNvPr>
          <p:cNvSpPr>
            <a:spLocks noChangeArrowheads="1"/>
          </p:cNvSpPr>
          <p:nvPr/>
        </p:nvSpPr>
        <p:spPr bwMode="auto">
          <a:xfrm rot="10800000" flipV="1">
            <a:off x="1371600" y="2898410"/>
            <a:ext cx="751671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mn-lt"/>
              </a:rPr>
              <a:t>Itemized, final receipts are required</a:t>
            </a:r>
            <a:r>
              <a:rPr kumimoji="0" lang="en-US" altLang="en-US" sz="1800" b="0" i="0" u="none" strike="noStrike" cap="none" normalizeH="0" baseline="0" dirty="0">
                <a:ln>
                  <a:noFill/>
                </a:ln>
                <a:solidFill>
                  <a:schemeClr val="tx1"/>
                </a:solidFill>
                <a:effectLst/>
                <a:latin typeface="+mn-lt"/>
              </a:rPr>
              <a:t> for all reimbursable expenses.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mn-lt"/>
              </a:rPr>
              <a:t>Credit card </a:t>
            </a:r>
            <a:r>
              <a:rPr kumimoji="0" lang="en-US" altLang="en-US" b="0" i="0" u="none" strike="noStrike" cap="none" normalizeH="0" baseline="0" dirty="0">
                <a:ln>
                  <a:noFill/>
                </a:ln>
                <a:solidFill>
                  <a:schemeClr val="tx1"/>
                </a:solidFill>
                <a:effectLst/>
                <a:latin typeface="+mn-lt"/>
              </a:rPr>
              <a:t>statements or screenshots </a:t>
            </a:r>
            <a:r>
              <a:rPr lang="en-US" dirty="0">
                <a:latin typeface="+mn-lt"/>
              </a:rPr>
              <a:t>are </a:t>
            </a:r>
            <a:r>
              <a:rPr lang="en-US" b="1" dirty="0">
                <a:latin typeface="+mn-lt"/>
              </a:rPr>
              <a:t>NOT</a:t>
            </a:r>
            <a:r>
              <a:rPr lang="en-US" dirty="0">
                <a:latin typeface="+mn-lt"/>
              </a:rPr>
              <a:t> sufficient.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mn-lt"/>
              </a:rPr>
              <a:t>Hotel or rental car </a:t>
            </a:r>
            <a:r>
              <a:rPr kumimoji="0" lang="en-US" altLang="en-US" sz="1800" b="1" i="0" u="none" strike="noStrike" cap="none" normalizeH="0" baseline="0" dirty="0">
                <a:ln>
                  <a:noFill/>
                </a:ln>
                <a:solidFill>
                  <a:schemeClr val="tx1"/>
                </a:solidFill>
                <a:effectLst/>
                <a:latin typeface="+mn-lt"/>
              </a:rPr>
              <a:t>reservations are not acceptable</a:t>
            </a:r>
            <a:r>
              <a:rPr kumimoji="0" lang="en-US" altLang="en-US" sz="1800" b="0" i="0" u="none" strike="noStrike" cap="none" normalizeH="0" baseline="0" dirty="0">
                <a:ln>
                  <a:noFill/>
                </a:ln>
                <a:solidFill>
                  <a:schemeClr val="tx1"/>
                </a:solidFill>
                <a:effectLst/>
                <a:latin typeface="+mn-lt"/>
              </a:rPr>
              <a:t> in place of final receipts.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a:ln>
                  <a:noFill/>
                </a:ln>
                <a:solidFill>
                  <a:schemeClr val="tx1"/>
                </a:solidFill>
                <a:effectLst/>
                <a:latin typeface="+mn-lt"/>
              </a:rPr>
              <a:t>Receipts must clearly show</a:t>
            </a:r>
            <a:r>
              <a:rPr kumimoji="0" lang="en-US" altLang="en-US" sz="1800" b="0" i="0" u="none" strike="noStrike" cap="none" normalizeH="0" baseline="0" dirty="0">
                <a:ln>
                  <a:noFill/>
                </a:ln>
                <a:solidFill>
                  <a:schemeClr val="tx1"/>
                </a:solidFill>
                <a:effectLst/>
                <a:latin typeface="+mn-lt"/>
              </a:rPr>
              <a:t>: </a:t>
            </a:r>
          </a:p>
          <a:p>
            <a:pPr lvl="4" algn="l" rtl="0"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n-lt"/>
              </a:rPr>
              <a:t>Vendor name </a:t>
            </a:r>
          </a:p>
          <a:p>
            <a:pPr lvl="2" algn="l" rtl="0"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n-lt"/>
              </a:rPr>
              <a:t>Date of purchase/service </a:t>
            </a:r>
          </a:p>
          <a:p>
            <a:pPr lvl="2" algn="l" rtl="0"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n-lt"/>
              </a:rPr>
              <a:t>Itemized charges </a:t>
            </a:r>
          </a:p>
          <a:p>
            <a:pPr lvl="2" algn="l" rtl="0"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n-lt"/>
              </a:rPr>
              <a:t>Total amount paid </a:t>
            </a:r>
          </a:p>
          <a:p>
            <a:pPr lvl="2" algn="l" rtl="0" eaLnBrk="0" fontAlgn="base" hangingPunct="0">
              <a:spcBef>
                <a:spcPct val="0"/>
              </a:spcBef>
              <a:spcAft>
                <a:spcPct val="0"/>
              </a:spcAft>
              <a:buFontTx/>
              <a:buChar char="•"/>
            </a:pPr>
            <a:r>
              <a:rPr kumimoji="0" lang="en-US" altLang="en-US" b="0" i="0" u="none" strike="noStrike" cap="none" normalizeH="0" baseline="0" dirty="0">
                <a:ln>
                  <a:noFill/>
                </a:ln>
                <a:solidFill>
                  <a:schemeClr val="tx1"/>
                </a:solidFill>
                <a:effectLst/>
                <a:latin typeface="+mn-lt"/>
              </a:rPr>
              <a:t>Evidence that payment was charged/processed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18C70E8-74BE-402E-7804-16E0CA2AA0E2}"/>
              </a:ext>
            </a:extLst>
          </p:cNvPr>
          <p:cNvSpPr txBox="1"/>
          <p:nvPr/>
        </p:nvSpPr>
        <p:spPr>
          <a:xfrm>
            <a:off x="606425" y="5776122"/>
            <a:ext cx="7696200" cy="523220"/>
          </a:xfrm>
          <a:prstGeom prst="rect">
            <a:avLst/>
          </a:prstGeom>
          <a:noFill/>
        </p:spPr>
        <p:txBody>
          <a:bodyPr wrap="square">
            <a:spAutoFit/>
          </a:bodyPr>
          <a:lstStyle/>
          <a:p>
            <a:pPr algn="ctr"/>
            <a:r>
              <a:rPr lang="en-US" sz="1400" b="1" dirty="0">
                <a:solidFill>
                  <a:srgbClr val="FF0000"/>
                </a:solidFill>
              </a:rPr>
              <a:t>Incomplete documentation may delay reimbursement processing or require additional follow-up.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5118" y="357635"/>
            <a:ext cx="6651625" cy="574040"/>
          </a:xfrm>
          <a:prstGeom prst="rect">
            <a:avLst/>
          </a:prstGeom>
        </p:spPr>
        <p:txBody>
          <a:bodyPr vert="horz" wrap="square" lIns="0" tIns="12700" rIns="0" bIns="0" rtlCol="0">
            <a:spAutoFit/>
          </a:bodyPr>
          <a:lstStyle/>
          <a:p>
            <a:pPr marL="12700">
              <a:lnSpc>
                <a:spcPct val="100000"/>
              </a:lnSpc>
              <a:spcBef>
                <a:spcPts val="100"/>
              </a:spcBef>
            </a:pPr>
            <a:r>
              <a:rPr u="none" spc="-20" dirty="0"/>
              <a:t>Procurement</a:t>
            </a:r>
            <a:r>
              <a:rPr u="none" spc="-110" dirty="0"/>
              <a:t> </a:t>
            </a:r>
            <a:r>
              <a:rPr u="none" spc="-20" dirty="0"/>
              <a:t>Cards</a:t>
            </a:r>
          </a:p>
        </p:txBody>
      </p:sp>
      <p:sp>
        <p:nvSpPr>
          <p:cNvPr id="3" name="object 3"/>
          <p:cNvSpPr txBox="1"/>
          <p:nvPr/>
        </p:nvSpPr>
        <p:spPr>
          <a:xfrm>
            <a:off x="538453" y="1436928"/>
            <a:ext cx="7759065" cy="3817070"/>
          </a:xfrm>
          <a:prstGeom prst="rect">
            <a:avLst/>
          </a:prstGeom>
        </p:spPr>
        <p:txBody>
          <a:bodyPr vert="horz" wrap="square" lIns="0" tIns="48894" rIns="0" bIns="0" rtlCol="0">
            <a:spAutoFit/>
          </a:bodyPr>
          <a:lstStyle/>
          <a:p>
            <a:pPr marL="118745" marR="31115">
              <a:lnSpc>
                <a:spcPts val="2270"/>
              </a:lnSpc>
              <a:spcBef>
                <a:spcPts val="384"/>
              </a:spcBef>
            </a:pPr>
            <a:r>
              <a:rPr dirty="0"/>
              <a:t>Due to year-end processing deadlines, EOU will shut-off all Departmental Procurement Card feeds from June 2</a:t>
            </a:r>
            <a:r>
              <a:rPr lang="en-US" dirty="0"/>
              <a:t>7</a:t>
            </a:r>
            <a:r>
              <a:rPr lang="en-US" baseline="30000" dirty="0"/>
              <a:t>st</a:t>
            </a:r>
            <a:r>
              <a:rPr dirty="0"/>
              <a:t> through July 8</a:t>
            </a:r>
            <a:r>
              <a:rPr lang="en-US" baseline="30000" dirty="0"/>
              <a:t>th</a:t>
            </a:r>
            <a:r>
              <a:rPr lang="en-US" dirty="0"/>
              <a:t> </a:t>
            </a:r>
            <a:endParaRPr sz="2100" baseline="30000" dirty="0">
              <a:latin typeface="Calibri"/>
              <a:cs typeface="Calibri"/>
            </a:endParaRPr>
          </a:p>
          <a:p>
            <a:pPr marL="118745" marR="234950">
              <a:lnSpc>
                <a:spcPts val="2270"/>
              </a:lnSpc>
              <a:spcBef>
                <a:spcPts val="695"/>
              </a:spcBef>
            </a:pPr>
            <a:r>
              <a:rPr sz="2100" b="1" dirty="0">
                <a:latin typeface="Calibri"/>
                <a:cs typeface="Calibri"/>
              </a:rPr>
              <a:t>Please</a:t>
            </a:r>
            <a:r>
              <a:rPr sz="2100" b="1" spc="-55" dirty="0">
                <a:latin typeface="Calibri"/>
                <a:cs typeface="Calibri"/>
              </a:rPr>
              <a:t> </a:t>
            </a:r>
            <a:r>
              <a:rPr sz="2100" b="1" dirty="0">
                <a:latin typeface="Calibri"/>
                <a:cs typeface="Calibri"/>
              </a:rPr>
              <a:t>plan</a:t>
            </a:r>
            <a:r>
              <a:rPr sz="2100" b="1" spc="-55" dirty="0">
                <a:latin typeface="Calibri"/>
                <a:cs typeface="Calibri"/>
              </a:rPr>
              <a:t> </a:t>
            </a:r>
            <a:r>
              <a:rPr sz="2100" b="1" dirty="0">
                <a:latin typeface="Calibri"/>
                <a:cs typeface="Calibri"/>
              </a:rPr>
              <a:t>accordingly</a:t>
            </a:r>
            <a:r>
              <a:rPr sz="2100" b="1" spc="-50" dirty="0">
                <a:latin typeface="Calibri"/>
                <a:cs typeface="Calibri"/>
              </a:rPr>
              <a:t> </a:t>
            </a:r>
            <a:r>
              <a:rPr sz="2100" b="1" dirty="0">
                <a:latin typeface="Calibri"/>
                <a:cs typeface="Calibri"/>
              </a:rPr>
              <a:t>to</a:t>
            </a:r>
            <a:r>
              <a:rPr sz="2100" b="1" spc="-55" dirty="0">
                <a:latin typeface="Calibri"/>
                <a:cs typeface="Calibri"/>
              </a:rPr>
              <a:t> </a:t>
            </a:r>
            <a:r>
              <a:rPr sz="2100" b="1" dirty="0">
                <a:latin typeface="Calibri"/>
                <a:cs typeface="Calibri"/>
              </a:rPr>
              <a:t>ensure</a:t>
            </a:r>
            <a:r>
              <a:rPr sz="2100" b="1" spc="-55" dirty="0">
                <a:latin typeface="Calibri"/>
                <a:cs typeface="Calibri"/>
              </a:rPr>
              <a:t> </a:t>
            </a:r>
            <a:r>
              <a:rPr sz="2100" b="1" dirty="0">
                <a:latin typeface="Calibri"/>
                <a:cs typeface="Calibri"/>
              </a:rPr>
              <a:t>no</a:t>
            </a:r>
            <a:r>
              <a:rPr sz="2100" b="1" spc="-50" dirty="0">
                <a:latin typeface="Calibri"/>
                <a:cs typeface="Calibri"/>
              </a:rPr>
              <a:t> </a:t>
            </a:r>
            <a:r>
              <a:rPr sz="2100" b="1" spc="-10" dirty="0">
                <a:latin typeface="Calibri"/>
                <a:cs typeface="Calibri"/>
              </a:rPr>
              <a:t>transactions</a:t>
            </a:r>
            <a:r>
              <a:rPr sz="2100" b="1" spc="-55" dirty="0">
                <a:latin typeface="Calibri"/>
                <a:cs typeface="Calibri"/>
              </a:rPr>
              <a:t> </a:t>
            </a:r>
            <a:r>
              <a:rPr sz="2100" b="1" dirty="0">
                <a:latin typeface="Calibri"/>
                <a:cs typeface="Calibri"/>
              </a:rPr>
              <a:t>are</a:t>
            </a:r>
            <a:r>
              <a:rPr sz="2100" b="1" spc="-50" dirty="0">
                <a:latin typeface="Calibri"/>
                <a:cs typeface="Calibri"/>
              </a:rPr>
              <a:t> </a:t>
            </a:r>
            <a:r>
              <a:rPr sz="2100" b="1" dirty="0">
                <a:latin typeface="Calibri"/>
                <a:cs typeface="Calibri"/>
              </a:rPr>
              <a:t>posted</a:t>
            </a:r>
            <a:r>
              <a:rPr sz="2100" b="1" spc="-55" dirty="0">
                <a:latin typeface="Calibri"/>
                <a:cs typeface="Calibri"/>
              </a:rPr>
              <a:t> </a:t>
            </a:r>
            <a:r>
              <a:rPr sz="2100" b="1" dirty="0">
                <a:latin typeface="Calibri"/>
                <a:cs typeface="Calibri"/>
              </a:rPr>
              <a:t>to</a:t>
            </a:r>
            <a:r>
              <a:rPr sz="2100" b="1" spc="-55" dirty="0">
                <a:latin typeface="Calibri"/>
                <a:cs typeface="Calibri"/>
              </a:rPr>
              <a:t> </a:t>
            </a:r>
            <a:r>
              <a:rPr sz="2100" b="1" spc="-25" dirty="0">
                <a:latin typeface="Calibri"/>
                <a:cs typeface="Calibri"/>
              </a:rPr>
              <a:t>the </a:t>
            </a:r>
            <a:r>
              <a:rPr sz="2100" b="1" dirty="0">
                <a:latin typeface="Calibri"/>
                <a:cs typeface="Calibri"/>
              </a:rPr>
              <a:t>PCard</a:t>
            </a:r>
            <a:r>
              <a:rPr sz="2100" b="1" spc="-55" dirty="0">
                <a:latin typeface="Calibri"/>
                <a:cs typeface="Calibri"/>
              </a:rPr>
              <a:t> </a:t>
            </a:r>
            <a:r>
              <a:rPr sz="2100" b="1" dirty="0">
                <a:latin typeface="Calibri"/>
                <a:cs typeface="Calibri"/>
              </a:rPr>
              <a:t>during</a:t>
            </a:r>
            <a:r>
              <a:rPr sz="2100" b="1" spc="-55" dirty="0">
                <a:latin typeface="Calibri"/>
                <a:cs typeface="Calibri"/>
              </a:rPr>
              <a:t> </a:t>
            </a:r>
            <a:r>
              <a:rPr sz="2100" b="1" dirty="0">
                <a:latin typeface="Calibri"/>
                <a:cs typeface="Calibri"/>
              </a:rPr>
              <a:t>that</a:t>
            </a:r>
            <a:r>
              <a:rPr sz="2100" b="1" spc="-55" dirty="0">
                <a:latin typeface="Calibri"/>
                <a:cs typeface="Calibri"/>
              </a:rPr>
              <a:t> </a:t>
            </a:r>
            <a:r>
              <a:rPr sz="2100" b="1" spc="-10" dirty="0">
                <a:latin typeface="Calibri"/>
                <a:cs typeface="Calibri"/>
              </a:rPr>
              <a:t>period</a:t>
            </a:r>
            <a:endParaRPr sz="2100" dirty="0">
              <a:latin typeface="Calibri"/>
              <a:cs typeface="Calibri"/>
            </a:endParaRPr>
          </a:p>
          <a:p>
            <a:pPr marL="118745" marR="17780" indent="-102235">
              <a:lnSpc>
                <a:spcPts val="2270"/>
              </a:lnSpc>
              <a:spcBef>
                <a:spcPts val="695"/>
              </a:spcBef>
              <a:buSzPct val="95238"/>
              <a:buFont typeface="Arial"/>
              <a:buChar char="•"/>
              <a:tabLst>
                <a:tab pos="118745" algn="l"/>
              </a:tabLst>
            </a:pPr>
            <a:r>
              <a:rPr sz="2100" b="1" dirty="0">
                <a:latin typeface="Calibri"/>
                <a:cs typeface="Calibri"/>
              </a:rPr>
              <a:t>June</a:t>
            </a:r>
            <a:r>
              <a:rPr sz="2100" b="1" spc="-60" dirty="0">
                <a:latin typeface="Calibri"/>
                <a:cs typeface="Calibri"/>
              </a:rPr>
              <a:t> </a:t>
            </a:r>
            <a:r>
              <a:rPr sz="2100" b="1" dirty="0">
                <a:latin typeface="Calibri"/>
                <a:cs typeface="Calibri"/>
              </a:rPr>
              <a:t>1</a:t>
            </a:r>
            <a:r>
              <a:rPr sz="2100" b="1" baseline="31746" dirty="0">
                <a:latin typeface="Calibri"/>
                <a:cs typeface="Calibri"/>
              </a:rPr>
              <a:t>st</a:t>
            </a:r>
            <a:r>
              <a:rPr sz="2100" b="1" spc="142" baseline="31746" dirty="0">
                <a:latin typeface="Calibri"/>
                <a:cs typeface="Calibri"/>
              </a:rPr>
              <a:t> </a:t>
            </a:r>
            <a:r>
              <a:rPr sz="2100" dirty="0">
                <a:latin typeface="Calibri"/>
                <a:cs typeface="Calibri"/>
              </a:rPr>
              <a:t>–</a:t>
            </a:r>
            <a:r>
              <a:rPr sz="2100" spc="-55" dirty="0">
                <a:latin typeface="Calibri"/>
                <a:cs typeface="Calibri"/>
              </a:rPr>
              <a:t> </a:t>
            </a:r>
            <a:r>
              <a:rPr sz="2100" dirty="0">
                <a:latin typeface="Calibri"/>
                <a:cs typeface="Calibri"/>
              </a:rPr>
              <a:t>Review</a:t>
            </a:r>
            <a:r>
              <a:rPr sz="2100" spc="-55" dirty="0">
                <a:latin typeface="Calibri"/>
                <a:cs typeface="Calibri"/>
              </a:rPr>
              <a:t> </a:t>
            </a:r>
            <a:r>
              <a:rPr sz="2100" dirty="0">
                <a:latin typeface="Calibri"/>
                <a:cs typeface="Calibri"/>
              </a:rPr>
              <a:t>all</a:t>
            </a:r>
            <a:r>
              <a:rPr sz="2100" spc="-55" dirty="0">
                <a:latin typeface="Calibri"/>
                <a:cs typeface="Calibri"/>
              </a:rPr>
              <a:t> </a:t>
            </a:r>
            <a:r>
              <a:rPr sz="2100" spc="-10" dirty="0">
                <a:latin typeface="Calibri"/>
                <a:cs typeface="Calibri"/>
              </a:rPr>
              <a:t>invoices</a:t>
            </a:r>
            <a:r>
              <a:rPr sz="2100" spc="-55" dirty="0">
                <a:latin typeface="Calibri"/>
                <a:cs typeface="Calibri"/>
              </a:rPr>
              <a:t> </a:t>
            </a:r>
            <a:r>
              <a:rPr sz="2100" spc="-10" dirty="0">
                <a:latin typeface="Calibri"/>
                <a:cs typeface="Calibri"/>
              </a:rPr>
              <a:t>received</a:t>
            </a:r>
            <a:r>
              <a:rPr sz="2100" spc="-55" dirty="0">
                <a:latin typeface="Calibri"/>
                <a:cs typeface="Calibri"/>
              </a:rPr>
              <a:t> </a:t>
            </a:r>
            <a:r>
              <a:rPr sz="2100" dirty="0">
                <a:latin typeface="Calibri"/>
                <a:cs typeface="Calibri"/>
              </a:rPr>
              <a:t>from</a:t>
            </a:r>
            <a:r>
              <a:rPr sz="2100" spc="-55" dirty="0">
                <a:latin typeface="Calibri"/>
                <a:cs typeface="Calibri"/>
              </a:rPr>
              <a:t> </a:t>
            </a:r>
            <a:r>
              <a:rPr sz="2100" dirty="0">
                <a:latin typeface="Calibri"/>
                <a:cs typeface="Calibri"/>
              </a:rPr>
              <a:t>now</a:t>
            </a:r>
            <a:r>
              <a:rPr sz="2100" spc="-60" dirty="0">
                <a:latin typeface="Calibri"/>
                <a:cs typeface="Calibri"/>
              </a:rPr>
              <a:t> </a:t>
            </a:r>
            <a:r>
              <a:rPr sz="2100" dirty="0">
                <a:latin typeface="Calibri"/>
                <a:cs typeface="Calibri"/>
              </a:rPr>
              <a:t>through</a:t>
            </a:r>
            <a:r>
              <a:rPr sz="2100" spc="-55" dirty="0">
                <a:latin typeface="Calibri"/>
                <a:cs typeface="Calibri"/>
              </a:rPr>
              <a:t> </a:t>
            </a:r>
            <a:r>
              <a:rPr sz="2100" dirty="0">
                <a:latin typeface="Calibri"/>
                <a:cs typeface="Calibri"/>
              </a:rPr>
              <a:t>June</a:t>
            </a:r>
            <a:r>
              <a:rPr sz="2100" spc="-55" dirty="0">
                <a:latin typeface="Calibri"/>
                <a:cs typeface="Calibri"/>
              </a:rPr>
              <a:t> </a:t>
            </a:r>
            <a:r>
              <a:rPr sz="2100" dirty="0">
                <a:latin typeface="Calibri"/>
                <a:cs typeface="Calibri"/>
              </a:rPr>
              <a:t>30</a:t>
            </a:r>
            <a:r>
              <a:rPr sz="2100" baseline="31746" dirty="0">
                <a:latin typeface="Calibri"/>
                <a:cs typeface="Calibri"/>
              </a:rPr>
              <a:t>th</a:t>
            </a:r>
            <a:r>
              <a:rPr sz="2100" spc="157" baseline="31746" dirty="0">
                <a:latin typeface="Calibri"/>
                <a:cs typeface="Calibri"/>
              </a:rPr>
              <a:t> </a:t>
            </a:r>
            <a:r>
              <a:rPr sz="2100" spc="-25" dirty="0">
                <a:latin typeface="Calibri"/>
                <a:cs typeface="Calibri"/>
              </a:rPr>
              <a:t>and </a:t>
            </a:r>
            <a:r>
              <a:rPr sz="2100" dirty="0">
                <a:latin typeface="Calibri"/>
                <a:cs typeface="Calibri"/>
              </a:rPr>
              <a:t>notify</a:t>
            </a:r>
            <a:r>
              <a:rPr sz="2100" spc="-55" dirty="0">
                <a:latin typeface="Calibri"/>
                <a:cs typeface="Calibri"/>
              </a:rPr>
              <a:t> </a:t>
            </a:r>
            <a:r>
              <a:rPr sz="2100" dirty="0">
                <a:latin typeface="Calibri"/>
                <a:cs typeface="Calibri"/>
              </a:rPr>
              <a:t>AP</a:t>
            </a:r>
            <a:r>
              <a:rPr sz="2100" spc="-50" dirty="0">
                <a:latin typeface="Calibri"/>
                <a:cs typeface="Calibri"/>
              </a:rPr>
              <a:t> </a:t>
            </a:r>
            <a:r>
              <a:rPr sz="2100" dirty="0">
                <a:latin typeface="Calibri"/>
                <a:cs typeface="Calibri"/>
              </a:rPr>
              <a:t>of</a:t>
            </a:r>
            <a:r>
              <a:rPr sz="2100" spc="-55" dirty="0">
                <a:latin typeface="Calibri"/>
                <a:cs typeface="Calibri"/>
              </a:rPr>
              <a:t> </a:t>
            </a:r>
            <a:r>
              <a:rPr sz="2100" dirty="0">
                <a:latin typeface="Calibri"/>
                <a:cs typeface="Calibri"/>
              </a:rPr>
              <a:t>any</a:t>
            </a:r>
            <a:r>
              <a:rPr sz="2100" spc="-50" dirty="0">
                <a:latin typeface="Calibri"/>
                <a:cs typeface="Calibri"/>
              </a:rPr>
              <a:t> </a:t>
            </a:r>
            <a:r>
              <a:rPr sz="2100" dirty="0">
                <a:latin typeface="Calibri"/>
                <a:cs typeface="Calibri"/>
              </a:rPr>
              <a:t>payments</a:t>
            </a:r>
            <a:r>
              <a:rPr sz="2100" spc="-55" dirty="0">
                <a:latin typeface="Calibri"/>
                <a:cs typeface="Calibri"/>
              </a:rPr>
              <a:t> </a:t>
            </a:r>
            <a:r>
              <a:rPr sz="2100" dirty="0">
                <a:latin typeface="Calibri"/>
                <a:cs typeface="Calibri"/>
              </a:rPr>
              <a:t>for</a:t>
            </a:r>
            <a:r>
              <a:rPr sz="2100" spc="-50" dirty="0">
                <a:latin typeface="Calibri"/>
                <a:cs typeface="Calibri"/>
              </a:rPr>
              <a:t> </a:t>
            </a:r>
            <a:r>
              <a:rPr sz="2100" dirty="0">
                <a:latin typeface="Calibri"/>
                <a:cs typeface="Calibri"/>
              </a:rPr>
              <a:t>goods</a:t>
            </a:r>
            <a:r>
              <a:rPr sz="2100" spc="-55" dirty="0">
                <a:latin typeface="Calibri"/>
                <a:cs typeface="Calibri"/>
              </a:rPr>
              <a:t> </a:t>
            </a:r>
            <a:r>
              <a:rPr sz="2100" dirty="0">
                <a:latin typeface="Calibri"/>
                <a:cs typeface="Calibri"/>
              </a:rPr>
              <a:t>and</a:t>
            </a:r>
            <a:r>
              <a:rPr sz="2100" spc="-50" dirty="0">
                <a:latin typeface="Calibri"/>
                <a:cs typeface="Calibri"/>
              </a:rPr>
              <a:t> </a:t>
            </a:r>
            <a:r>
              <a:rPr sz="2100" dirty="0">
                <a:latin typeface="Calibri"/>
                <a:cs typeface="Calibri"/>
              </a:rPr>
              <a:t>services</a:t>
            </a:r>
            <a:r>
              <a:rPr sz="2100" spc="-55" dirty="0">
                <a:latin typeface="Calibri"/>
                <a:cs typeface="Calibri"/>
              </a:rPr>
              <a:t> </a:t>
            </a:r>
            <a:r>
              <a:rPr sz="2100" dirty="0">
                <a:latin typeface="Calibri"/>
                <a:cs typeface="Calibri"/>
              </a:rPr>
              <a:t>that</a:t>
            </a:r>
            <a:r>
              <a:rPr sz="2100" spc="-50" dirty="0">
                <a:latin typeface="Calibri"/>
                <a:cs typeface="Calibri"/>
              </a:rPr>
              <a:t> </a:t>
            </a:r>
            <a:r>
              <a:rPr sz="2100" dirty="0">
                <a:latin typeface="Calibri"/>
                <a:cs typeface="Calibri"/>
              </a:rPr>
              <a:t>are</a:t>
            </a:r>
            <a:r>
              <a:rPr sz="2100" spc="-55" dirty="0">
                <a:latin typeface="Calibri"/>
                <a:cs typeface="Calibri"/>
              </a:rPr>
              <a:t> </a:t>
            </a:r>
            <a:r>
              <a:rPr sz="2100" spc="-10" dirty="0">
                <a:latin typeface="Calibri"/>
                <a:cs typeface="Calibri"/>
              </a:rPr>
              <a:t>received </a:t>
            </a:r>
            <a:r>
              <a:rPr sz="2100" dirty="0">
                <a:latin typeface="Calibri"/>
                <a:cs typeface="Calibri"/>
              </a:rPr>
              <a:t>after</a:t>
            </a:r>
            <a:r>
              <a:rPr sz="2100" spc="-70" dirty="0">
                <a:latin typeface="Calibri"/>
                <a:cs typeface="Calibri"/>
              </a:rPr>
              <a:t> </a:t>
            </a:r>
            <a:r>
              <a:rPr sz="2100" dirty="0">
                <a:latin typeface="Calibri"/>
                <a:cs typeface="Calibri"/>
              </a:rPr>
              <a:t>June</a:t>
            </a:r>
            <a:r>
              <a:rPr sz="2100" spc="-65" dirty="0">
                <a:latin typeface="Calibri"/>
                <a:cs typeface="Calibri"/>
              </a:rPr>
              <a:t> </a:t>
            </a:r>
            <a:r>
              <a:rPr sz="2100" spc="-20" dirty="0">
                <a:latin typeface="Calibri"/>
                <a:cs typeface="Calibri"/>
              </a:rPr>
              <a:t>30</a:t>
            </a:r>
            <a:r>
              <a:rPr sz="2100" spc="-30" baseline="31746" dirty="0">
                <a:latin typeface="Calibri"/>
                <a:cs typeface="Calibri"/>
              </a:rPr>
              <a:t>th</a:t>
            </a:r>
            <a:endParaRPr sz="2100" baseline="31746" dirty="0">
              <a:latin typeface="Calibri"/>
              <a:cs typeface="Calibri"/>
            </a:endParaRPr>
          </a:p>
          <a:p>
            <a:pPr marL="118745" indent="-101600">
              <a:lnSpc>
                <a:spcPct val="100000"/>
              </a:lnSpc>
              <a:spcBef>
                <a:spcPts val="409"/>
              </a:spcBef>
              <a:buSzPct val="95238"/>
              <a:buFont typeface="Arial"/>
              <a:buChar char="•"/>
              <a:tabLst>
                <a:tab pos="118745" algn="l"/>
              </a:tabLst>
            </a:pPr>
            <a:r>
              <a:rPr b="1" dirty="0"/>
              <a:t>June 1</a:t>
            </a:r>
            <a:r>
              <a:rPr lang="en-US" b="1" dirty="0"/>
              <a:t>8</a:t>
            </a:r>
            <a:r>
              <a:rPr b="1" baseline="30000" dirty="0"/>
              <a:t>th</a:t>
            </a:r>
            <a:r>
              <a:rPr b="1" dirty="0"/>
              <a:t> </a:t>
            </a:r>
            <a:r>
              <a:rPr dirty="0"/>
              <a:t>– Last day to use </a:t>
            </a:r>
            <a:r>
              <a:rPr dirty="0" err="1"/>
              <a:t>PCard</a:t>
            </a:r>
            <a:endParaRPr sz="2100" dirty="0">
              <a:latin typeface="Calibri"/>
              <a:cs typeface="Calibri"/>
            </a:endParaRPr>
          </a:p>
          <a:p>
            <a:pPr marL="118745" indent="-101600">
              <a:lnSpc>
                <a:spcPct val="100000"/>
              </a:lnSpc>
              <a:spcBef>
                <a:spcPts val="450"/>
              </a:spcBef>
              <a:buSzPct val="95238"/>
              <a:buFont typeface="Arial"/>
              <a:buChar char="•"/>
              <a:tabLst>
                <a:tab pos="118745" algn="l"/>
              </a:tabLst>
            </a:pPr>
            <a:r>
              <a:rPr b="1" dirty="0"/>
              <a:t>June 26</a:t>
            </a:r>
            <a:r>
              <a:rPr lang="en-US" b="1" baseline="30000" dirty="0"/>
              <a:t>th</a:t>
            </a:r>
            <a:r>
              <a:rPr b="1" dirty="0"/>
              <a:t> </a:t>
            </a:r>
            <a:r>
              <a:rPr dirty="0"/>
              <a:t>– Last day to re-class </a:t>
            </a:r>
            <a:r>
              <a:rPr dirty="0" err="1"/>
              <a:t>PCard</a:t>
            </a:r>
            <a:r>
              <a:rPr dirty="0"/>
              <a:t> transactions in Banner</a:t>
            </a:r>
            <a:endParaRPr sz="2100" dirty="0">
              <a:latin typeface="Calibri"/>
              <a:cs typeface="Calibri"/>
            </a:endParaRPr>
          </a:p>
          <a:p>
            <a:pPr marL="118745" indent="-101600">
              <a:lnSpc>
                <a:spcPct val="100000"/>
              </a:lnSpc>
              <a:spcBef>
                <a:spcPts val="445"/>
              </a:spcBef>
              <a:buSzPct val="95238"/>
              <a:buFont typeface="Arial"/>
              <a:buChar char="•"/>
              <a:tabLst>
                <a:tab pos="118745" algn="l"/>
              </a:tabLst>
            </a:pPr>
            <a:r>
              <a:rPr sz="2100" b="1" dirty="0">
                <a:latin typeface="Calibri"/>
                <a:cs typeface="Calibri"/>
              </a:rPr>
              <a:t>July</a:t>
            </a:r>
            <a:r>
              <a:rPr sz="2100" b="1" spc="-50" dirty="0">
                <a:latin typeface="Calibri"/>
                <a:cs typeface="Calibri"/>
              </a:rPr>
              <a:t> </a:t>
            </a:r>
            <a:r>
              <a:rPr sz="2100" b="1" dirty="0">
                <a:latin typeface="Calibri"/>
                <a:cs typeface="Calibri"/>
              </a:rPr>
              <a:t>1</a:t>
            </a:r>
            <a:r>
              <a:rPr sz="2100" b="1" baseline="31746" dirty="0">
                <a:latin typeface="Calibri"/>
                <a:cs typeface="Calibri"/>
              </a:rPr>
              <a:t>st</a:t>
            </a:r>
            <a:r>
              <a:rPr sz="2100" b="1" spc="165" baseline="31746" dirty="0">
                <a:latin typeface="Calibri"/>
                <a:cs typeface="Calibri"/>
              </a:rPr>
              <a:t> </a:t>
            </a:r>
            <a:r>
              <a:rPr sz="2100" dirty="0">
                <a:latin typeface="Calibri"/>
                <a:cs typeface="Calibri"/>
              </a:rPr>
              <a:t>–</a:t>
            </a:r>
            <a:r>
              <a:rPr sz="2100" spc="-45" dirty="0">
                <a:latin typeface="Calibri"/>
                <a:cs typeface="Calibri"/>
              </a:rPr>
              <a:t> </a:t>
            </a:r>
            <a:r>
              <a:rPr sz="2100" spc="-10" dirty="0">
                <a:latin typeface="Calibri"/>
                <a:cs typeface="Calibri"/>
              </a:rPr>
              <a:t>Resume</a:t>
            </a:r>
            <a:r>
              <a:rPr sz="2100" spc="-45" dirty="0">
                <a:latin typeface="Calibri"/>
                <a:cs typeface="Calibri"/>
              </a:rPr>
              <a:t> </a:t>
            </a:r>
            <a:r>
              <a:rPr sz="2100" dirty="0">
                <a:latin typeface="Calibri"/>
                <a:cs typeface="Calibri"/>
              </a:rPr>
              <a:t>use</a:t>
            </a:r>
            <a:r>
              <a:rPr sz="2100" spc="-45" dirty="0">
                <a:latin typeface="Calibri"/>
                <a:cs typeface="Calibri"/>
              </a:rPr>
              <a:t> </a:t>
            </a:r>
            <a:r>
              <a:rPr sz="2100" dirty="0">
                <a:latin typeface="Calibri"/>
                <a:cs typeface="Calibri"/>
              </a:rPr>
              <a:t>of</a:t>
            </a:r>
            <a:r>
              <a:rPr sz="2100" spc="-50" dirty="0">
                <a:latin typeface="Calibri"/>
                <a:cs typeface="Calibri"/>
              </a:rPr>
              <a:t> </a:t>
            </a:r>
            <a:r>
              <a:rPr sz="2100" dirty="0">
                <a:latin typeface="Calibri"/>
                <a:cs typeface="Calibri"/>
              </a:rPr>
              <a:t>PCard,</a:t>
            </a:r>
            <a:r>
              <a:rPr sz="2100" spc="-45" dirty="0">
                <a:latin typeface="Calibri"/>
                <a:cs typeface="Calibri"/>
              </a:rPr>
              <a:t> </a:t>
            </a:r>
            <a:r>
              <a:rPr sz="2100" dirty="0">
                <a:latin typeface="Calibri"/>
                <a:cs typeface="Calibri"/>
              </a:rPr>
              <a:t>but</a:t>
            </a:r>
            <a:r>
              <a:rPr sz="2100" spc="-45" dirty="0">
                <a:latin typeface="Calibri"/>
                <a:cs typeface="Calibri"/>
              </a:rPr>
              <a:t> </a:t>
            </a:r>
            <a:r>
              <a:rPr sz="2100" dirty="0">
                <a:latin typeface="Calibri"/>
                <a:cs typeface="Calibri"/>
              </a:rPr>
              <a:t>only</a:t>
            </a:r>
            <a:r>
              <a:rPr sz="2100" spc="-45" dirty="0">
                <a:latin typeface="Calibri"/>
                <a:cs typeface="Calibri"/>
              </a:rPr>
              <a:t> </a:t>
            </a:r>
            <a:r>
              <a:rPr sz="2100" dirty="0">
                <a:latin typeface="Calibri"/>
                <a:cs typeface="Calibri"/>
              </a:rPr>
              <a:t>for</a:t>
            </a:r>
            <a:r>
              <a:rPr sz="2100" spc="-45" dirty="0">
                <a:latin typeface="Calibri"/>
                <a:cs typeface="Calibri"/>
              </a:rPr>
              <a:t> </a:t>
            </a:r>
            <a:r>
              <a:rPr lang="en-US" sz="2100" dirty="0">
                <a:latin typeface="Calibri"/>
                <a:cs typeface="Calibri"/>
              </a:rPr>
              <a:t>FY27</a:t>
            </a:r>
            <a:r>
              <a:rPr sz="2100" spc="-45" dirty="0">
                <a:latin typeface="Calibri"/>
                <a:cs typeface="Calibri"/>
              </a:rPr>
              <a:t> </a:t>
            </a:r>
            <a:r>
              <a:rPr sz="2100" spc="-10" dirty="0">
                <a:latin typeface="Calibri"/>
                <a:cs typeface="Calibri"/>
              </a:rPr>
              <a:t>purchases</a:t>
            </a:r>
            <a:endParaRPr sz="2100" dirty="0">
              <a:latin typeface="Calibri"/>
              <a:cs typeface="Calibri"/>
            </a:endParaRPr>
          </a:p>
          <a:p>
            <a:pPr marL="118745" indent="-101600">
              <a:lnSpc>
                <a:spcPct val="100000"/>
              </a:lnSpc>
              <a:spcBef>
                <a:spcPts val="450"/>
              </a:spcBef>
              <a:buSzPct val="95238"/>
              <a:buFont typeface="Arial"/>
              <a:buChar char="•"/>
              <a:tabLst>
                <a:tab pos="118745" algn="l"/>
              </a:tabLst>
            </a:pPr>
            <a:r>
              <a:rPr b="1" dirty="0"/>
              <a:t>July </a:t>
            </a:r>
            <a:r>
              <a:rPr lang="en-US" b="1" dirty="0"/>
              <a:t>9</a:t>
            </a:r>
            <a:r>
              <a:rPr lang="en-US" b="1" baseline="30000" dirty="0"/>
              <a:t>th</a:t>
            </a:r>
            <a:r>
              <a:rPr b="1" dirty="0"/>
              <a:t> </a:t>
            </a:r>
            <a:r>
              <a:rPr dirty="0"/>
              <a:t>– Submit all June </a:t>
            </a:r>
            <a:r>
              <a:rPr dirty="0" err="1"/>
              <a:t>PCard</a:t>
            </a:r>
            <a:r>
              <a:rPr dirty="0"/>
              <a:t> packets to AP</a:t>
            </a:r>
            <a:endParaRPr sz="2100" dirty="0">
              <a:latin typeface="Calibri"/>
              <a:cs typeface="Calibri"/>
            </a:endParaRPr>
          </a:p>
        </p:txBody>
      </p:sp>
      <p:sp>
        <p:nvSpPr>
          <p:cNvPr id="4" name="object 3">
            <a:extLst>
              <a:ext uri="{FF2B5EF4-FFF2-40B4-BE49-F238E27FC236}">
                <a16:creationId xmlns:a16="http://schemas.microsoft.com/office/drawing/2014/main" id="{B3622205-895F-4B7E-AAC4-F2F17BA66DE3}"/>
              </a:ext>
            </a:extLst>
          </p:cNvPr>
          <p:cNvSpPr/>
          <p:nvPr/>
        </p:nvSpPr>
        <p:spPr>
          <a:xfrm flipV="1">
            <a:off x="609600" y="100853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B214-1E36-CD68-4E20-E75E1DD3528F}"/>
              </a:ext>
            </a:extLst>
          </p:cNvPr>
          <p:cNvSpPr>
            <a:spLocks noGrp="1"/>
          </p:cNvSpPr>
          <p:nvPr>
            <p:ph type="title"/>
          </p:nvPr>
        </p:nvSpPr>
        <p:spPr/>
        <p:txBody>
          <a:bodyPr/>
          <a:lstStyle/>
          <a:p>
            <a:r>
              <a:rPr lang="en-US" u="none" dirty="0"/>
              <a:t>Transaction Descriptions</a:t>
            </a:r>
          </a:p>
        </p:txBody>
      </p:sp>
      <p:sp>
        <p:nvSpPr>
          <p:cNvPr id="3" name="Text Placeholder 2">
            <a:extLst>
              <a:ext uri="{FF2B5EF4-FFF2-40B4-BE49-F238E27FC236}">
                <a16:creationId xmlns:a16="http://schemas.microsoft.com/office/drawing/2014/main" id="{22572D6E-FE8A-B29D-3ACC-5333ADCA8C83}"/>
              </a:ext>
            </a:extLst>
          </p:cNvPr>
          <p:cNvSpPr>
            <a:spLocks noGrp="1"/>
          </p:cNvSpPr>
          <p:nvPr>
            <p:ph type="body" idx="1"/>
          </p:nvPr>
        </p:nvSpPr>
        <p:spPr>
          <a:xfrm>
            <a:off x="788352" y="1420138"/>
            <a:ext cx="7567295" cy="646331"/>
          </a:xfrm>
        </p:spPr>
        <p:txBody>
          <a:bodyPr/>
          <a:lstStyle/>
          <a:p>
            <a:r>
              <a:rPr lang="en-US" dirty="0"/>
              <a:t>All Banner descriptions should be complete &amp; include dates whenever possible. </a:t>
            </a:r>
          </a:p>
        </p:txBody>
      </p:sp>
      <p:sp>
        <p:nvSpPr>
          <p:cNvPr id="4" name="TextBox 3">
            <a:extLst>
              <a:ext uri="{FF2B5EF4-FFF2-40B4-BE49-F238E27FC236}">
                <a16:creationId xmlns:a16="http://schemas.microsoft.com/office/drawing/2014/main" id="{2CD9F951-DE33-1251-7FCA-E9BD6CE5327F}"/>
              </a:ext>
            </a:extLst>
          </p:cNvPr>
          <p:cNvSpPr txBox="1"/>
          <p:nvPr/>
        </p:nvSpPr>
        <p:spPr>
          <a:xfrm>
            <a:off x="1063243" y="2357456"/>
            <a:ext cx="8156575" cy="1631216"/>
          </a:xfrm>
          <a:prstGeom prst="rect">
            <a:avLst/>
          </a:prstGeom>
          <a:noFill/>
        </p:spPr>
        <p:txBody>
          <a:bodyPr wrap="square" rtlCol="0">
            <a:spAutoFit/>
          </a:bodyPr>
          <a:lstStyle/>
          <a:p>
            <a:r>
              <a:rPr lang="en-US" sz="2000" b="1" dirty="0">
                <a:solidFill>
                  <a:schemeClr val="accent3">
                    <a:lumMod val="50000"/>
                  </a:schemeClr>
                </a:solidFill>
              </a:rPr>
              <a:t>Great Examples</a:t>
            </a:r>
          </a:p>
          <a:p>
            <a:pPr marL="285750" indent="-285750">
              <a:buFont typeface="Arial" panose="020B0604020202020204" pitchFamily="34" charset="0"/>
              <a:buChar char="•"/>
            </a:pPr>
            <a:r>
              <a:rPr lang="en-US" sz="1600" dirty="0"/>
              <a:t>Doodle subscription for IT 4/1/2026-3/30/2027</a:t>
            </a:r>
          </a:p>
          <a:p>
            <a:pPr marL="285750" indent="-285750">
              <a:buFont typeface="Arial" panose="020B0604020202020204" pitchFamily="34" charset="0"/>
              <a:buChar char="•"/>
            </a:pPr>
            <a:r>
              <a:rPr lang="en-US" sz="1600" dirty="0"/>
              <a:t>Conf Registration NACUBO M Kennedy April 2026</a:t>
            </a:r>
          </a:p>
          <a:p>
            <a:pPr marL="285750" indent="-285750">
              <a:buFont typeface="Arial" panose="020B0604020202020204" pitchFamily="34" charset="0"/>
              <a:buChar char="•"/>
            </a:pPr>
            <a:r>
              <a:rPr lang="en-US" sz="1600" dirty="0"/>
              <a:t>6 Copies of Training Book for Payroll “Payroll Boss”– to be shipped</a:t>
            </a:r>
          </a:p>
          <a:p>
            <a:pPr marL="285750" indent="-285750">
              <a:buFont typeface="Arial" panose="020B0604020202020204" pitchFamily="34" charset="0"/>
              <a:buChar char="•"/>
            </a:pPr>
            <a:r>
              <a:rPr lang="en-US" sz="1600" dirty="0"/>
              <a:t>6000 Tax Envelopes for SFS – to be shipped</a:t>
            </a:r>
          </a:p>
          <a:p>
            <a:pPr marL="285750" indent="-285750">
              <a:buFont typeface="Arial" panose="020B0604020202020204" pitchFamily="34" charset="0"/>
              <a:buChar char="•"/>
            </a:pPr>
            <a:endParaRPr lang="en-US" sz="1600" dirty="0"/>
          </a:p>
        </p:txBody>
      </p:sp>
      <p:sp>
        <p:nvSpPr>
          <p:cNvPr id="5" name="TextBox 4">
            <a:extLst>
              <a:ext uri="{FF2B5EF4-FFF2-40B4-BE49-F238E27FC236}">
                <a16:creationId xmlns:a16="http://schemas.microsoft.com/office/drawing/2014/main" id="{9263E172-064A-06FA-E112-27C3ECEEF7A3}"/>
              </a:ext>
            </a:extLst>
          </p:cNvPr>
          <p:cNvSpPr txBox="1"/>
          <p:nvPr/>
        </p:nvSpPr>
        <p:spPr>
          <a:xfrm>
            <a:off x="1824861" y="3988050"/>
            <a:ext cx="6633337" cy="1631216"/>
          </a:xfrm>
          <a:prstGeom prst="rect">
            <a:avLst/>
          </a:prstGeom>
          <a:noFill/>
        </p:spPr>
        <p:txBody>
          <a:bodyPr wrap="square" rtlCol="0">
            <a:spAutoFit/>
          </a:bodyPr>
          <a:lstStyle/>
          <a:p>
            <a:r>
              <a:rPr lang="en-US" sz="2000" b="1" dirty="0">
                <a:solidFill>
                  <a:schemeClr val="accent2">
                    <a:lumMod val="50000"/>
                  </a:schemeClr>
                </a:solidFill>
              </a:rPr>
              <a:t>Bad Examples</a:t>
            </a:r>
            <a:endParaRPr lang="en-US" b="1" dirty="0">
              <a:solidFill>
                <a:schemeClr val="accent2">
                  <a:lumMod val="50000"/>
                </a:schemeClr>
              </a:solidFill>
            </a:endParaRPr>
          </a:p>
          <a:p>
            <a:pPr marL="285750" indent="-285750">
              <a:buFont typeface="Arial" panose="020B0604020202020204" pitchFamily="34" charset="0"/>
              <a:buChar char="•"/>
            </a:pPr>
            <a:r>
              <a:rPr lang="en-US" sz="1600" dirty="0"/>
              <a:t>Registration</a:t>
            </a:r>
          </a:p>
          <a:p>
            <a:pPr marL="285750" indent="-285750">
              <a:buFont typeface="Arial" panose="020B0604020202020204" pitchFamily="34" charset="0"/>
              <a:buChar char="•"/>
            </a:pPr>
            <a:r>
              <a:rPr lang="en-US" sz="1600" dirty="0"/>
              <a:t>Fees</a:t>
            </a:r>
          </a:p>
          <a:p>
            <a:pPr marL="285750" indent="-285750">
              <a:buFont typeface="Arial" panose="020B0604020202020204" pitchFamily="34" charset="0"/>
              <a:buChar char="•"/>
            </a:pPr>
            <a:r>
              <a:rPr lang="en-US" sz="1600" dirty="0"/>
              <a:t>Training</a:t>
            </a:r>
          </a:p>
          <a:p>
            <a:pPr marL="285750" indent="-285750">
              <a:buFont typeface="Arial" panose="020B0604020202020204" pitchFamily="34" charset="0"/>
              <a:buChar char="•"/>
            </a:pPr>
            <a:r>
              <a:rPr lang="en-US" sz="1600" dirty="0"/>
              <a:t>Software</a:t>
            </a:r>
          </a:p>
          <a:p>
            <a:pPr marL="285750" indent="-285750">
              <a:buFont typeface="Arial" panose="020B0604020202020204" pitchFamily="34" charset="0"/>
              <a:buChar char="•"/>
            </a:pPr>
            <a:r>
              <a:rPr lang="en-US" sz="1600" dirty="0"/>
              <a:t>Supplies</a:t>
            </a:r>
          </a:p>
        </p:txBody>
      </p:sp>
      <p:sp>
        <p:nvSpPr>
          <p:cNvPr id="7" name="Rectangle 6">
            <a:extLst>
              <a:ext uri="{FF2B5EF4-FFF2-40B4-BE49-F238E27FC236}">
                <a16:creationId xmlns:a16="http://schemas.microsoft.com/office/drawing/2014/main" id="{56F4AE20-0215-411A-2E4D-8A3B21BFD4FF}"/>
              </a:ext>
            </a:extLst>
          </p:cNvPr>
          <p:cNvSpPr/>
          <p:nvPr/>
        </p:nvSpPr>
        <p:spPr>
          <a:xfrm>
            <a:off x="3810000" y="4588525"/>
            <a:ext cx="4648198" cy="430887"/>
          </a:xfrm>
          <a:prstGeom prst="rect">
            <a:avLst/>
          </a:prstGeom>
          <a:noFill/>
        </p:spPr>
        <p:txBody>
          <a:bodyPr wrap="square" lIns="91440" tIns="45720" rIns="91440" bIns="45720">
            <a:spAutoFit/>
          </a:bodyPr>
          <a:lstStyle/>
          <a:p>
            <a:pPr algn="l"/>
            <a:r>
              <a:rPr lang="en-US" sz="2200" b="1" cap="none" spc="0" dirty="0">
                <a:ln w="22225">
                  <a:solidFill>
                    <a:schemeClr val="accent2">
                      <a:lumMod val="50000"/>
                    </a:schemeClr>
                  </a:solidFill>
                  <a:prstDash val="solid"/>
                </a:ln>
                <a:solidFill>
                  <a:schemeClr val="accent2">
                    <a:lumMod val="60000"/>
                    <a:lumOff val="40000"/>
                  </a:schemeClr>
                </a:solidFill>
                <a:effectLst/>
                <a:latin typeface="Bradley Hand ITC" panose="03070402050302030203" pitchFamily="66" charset="0"/>
              </a:rPr>
              <a:t>&lt;Will Be Returned For Corrections</a:t>
            </a:r>
          </a:p>
        </p:txBody>
      </p:sp>
      <p:sp>
        <p:nvSpPr>
          <p:cNvPr id="8" name="object 3">
            <a:extLst>
              <a:ext uri="{FF2B5EF4-FFF2-40B4-BE49-F238E27FC236}">
                <a16:creationId xmlns:a16="http://schemas.microsoft.com/office/drawing/2014/main" id="{6A109209-1F97-4EAF-A0B1-F4E0D6035E93}"/>
              </a:ext>
            </a:extLst>
          </p:cNvPr>
          <p:cNvSpPr/>
          <p:nvPr/>
        </p:nvSpPr>
        <p:spPr>
          <a:xfrm flipV="1">
            <a:off x="606425" y="1275994"/>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extLst>
      <p:ext uri="{BB962C8B-B14F-4D97-AF65-F5344CB8AC3E}">
        <p14:creationId xmlns:p14="http://schemas.microsoft.com/office/powerpoint/2010/main" val="956598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8997" y="274142"/>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Prepaid</a:t>
            </a:r>
            <a:r>
              <a:rPr u="none" spc="-160" dirty="0"/>
              <a:t> </a:t>
            </a:r>
            <a:r>
              <a:rPr u="none" spc="-10" dirty="0"/>
              <a:t>Expenses</a:t>
            </a:r>
          </a:p>
        </p:txBody>
      </p:sp>
      <p:graphicFrame>
        <p:nvGraphicFramePr>
          <p:cNvPr id="3" name="object 3"/>
          <p:cNvGraphicFramePr>
            <a:graphicFrameLocks noGrp="1"/>
          </p:cNvGraphicFramePr>
          <p:nvPr>
            <p:extLst>
              <p:ext uri="{D42A27DB-BD31-4B8C-83A1-F6EECF244321}">
                <p14:modId xmlns:p14="http://schemas.microsoft.com/office/powerpoint/2010/main" val="3975184704"/>
              </p:ext>
            </p:extLst>
          </p:nvPr>
        </p:nvGraphicFramePr>
        <p:xfrm>
          <a:off x="1117636" y="4800600"/>
          <a:ext cx="5554345" cy="474980"/>
        </p:xfrm>
        <a:graphic>
          <a:graphicData uri="http://schemas.openxmlformats.org/drawingml/2006/table">
            <a:tbl>
              <a:tblPr firstRow="1" bandRow="1">
                <a:tableStyleId>{2D5ABB26-0587-4C30-8999-92F81FD0307C}</a:tableStyleId>
              </a:tblPr>
              <a:tblGrid>
                <a:gridCol w="997585">
                  <a:extLst>
                    <a:ext uri="{9D8B030D-6E8A-4147-A177-3AD203B41FA5}">
                      <a16:colId xmlns:a16="http://schemas.microsoft.com/office/drawing/2014/main" val="20000"/>
                    </a:ext>
                  </a:extLst>
                </a:gridCol>
                <a:gridCol w="2456815">
                  <a:extLst>
                    <a:ext uri="{9D8B030D-6E8A-4147-A177-3AD203B41FA5}">
                      <a16:colId xmlns:a16="http://schemas.microsoft.com/office/drawing/2014/main" val="20001"/>
                    </a:ext>
                  </a:extLst>
                </a:gridCol>
                <a:gridCol w="1217295">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tblGrid>
              <a:tr h="237490">
                <a:tc>
                  <a:txBody>
                    <a:bodyPr/>
                    <a:lstStyle/>
                    <a:p>
                      <a:pPr marL="31750">
                        <a:lnSpc>
                          <a:spcPts val="1710"/>
                        </a:lnSpc>
                      </a:pPr>
                      <a:r>
                        <a:rPr lang="en-US" sz="1800" spc="-10" dirty="0">
                          <a:latin typeface="Calibri"/>
                          <a:cs typeface="Calibri"/>
                        </a:rPr>
                        <a:t>Deb</a:t>
                      </a:r>
                      <a:r>
                        <a:rPr sz="1800" spc="-10" dirty="0">
                          <a:latin typeface="Calibri"/>
                          <a:cs typeface="Calibri"/>
                        </a:rPr>
                        <a:t>it</a:t>
                      </a:r>
                      <a:endParaRPr sz="1800" dirty="0">
                        <a:latin typeface="Calibri"/>
                        <a:cs typeface="Calibri"/>
                      </a:endParaRPr>
                    </a:p>
                  </a:txBody>
                  <a:tcPr marL="0" marR="0" marT="0" marB="0"/>
                </a:tc>
                <a:tc>
                  <a:txBody>
                    <a:bodyPr/>
                    <a:lstStyle/>
                    <a:p>
                      <a:pPr marL="405130">
                        <a:lnSpc>
                          <a:spcPts val="1710"/>
                        </a:lnSpc>
                      </a:pPr>
                      <a:r>
                        <a:rPr sz="1800" dirty="0">
                          <a:latin typeface="Calibri"/>
                          <a:cs typeface="Calibri"/>
                        </a:rPr>
                        <a:t>Fund</a:t>
                      </a:r>
                      <a:r>
                        <a:rPr sz="1800" spc="-55" dirty="0">
                          <a:latin typeface="Calibri"/>
                          <a:cs typeface="Calibri"/>
                        </a:rPr>
                        <a:t> </a:t>
                      </a:r>
                      <a:r>
                        <a:rPr sz="1800" dirty="0">
                          <a:latin typeface="Calibri"/>
                          <a:cs typeface="Calibri"/>
                        </a:rPr>
                        <a:t>(tied</a:t>
                      </a:r>
                      <a:r>
                        <a:rPr sz="1800" spc="-50" dirty="0">
                          <a:latin typeface="Calibri"/>
                          <a:cs typeface="Calibri"/>
                        </a:rPr>
                        <a:t> </a:t>
                      </a:r>
                      <a:r>
                        <a:rPr sz="1800" dirty="0">
                          <a:latin typeface="Calibri"/>
                          <a:cs typeface="Calibri"/>
                        </a:rPr>
                        <a:t>to</a:t>
                      </a:r>
                      <a:r>
                        <a:rPr sz="1800" spc="-50" dirty="0">
                          <a:latin typeface="Calibri"/>
                          <a:cs typeface="Calibri"/>
                        </a:rPr>
                        <a:t> </a:t>
                      </a:r>
                      <a:r>
                        <a:rPr sz="1800" spc="-10" dirty="0">
                          <a:latin typeface="Calibri"/>
                          <a:cs typeface="Calibri"/>
                        </a:rPr>
                        <a:t>index)</a:t>
                      </a:r>
                      <a:endParaRPr sz="1800">
                        <a:latin typeface="Calibri"/>
                        <a:cs typeface="Calibri"/>
                      </a:endParaRPr>
                    </a:p>
                  </a:txBody>
                  <a:tcPr marL="0" marR="0" marT="0" marB="0"/>
                </a:tc>
                <a:tc>
                  <a:txBody>
                    <a:bodyPr/>
                    <a:lstStyle/>
                    <a:p>
                      <a:pPr marL="234315">
                        <a:lnSpc>
                          <a:spcPts val="1710"/>
                        </a:lnSpc>
                      </a:pPr>
                      <a:r>
                        <a:rPr sz="1800" spc="-10" dirty="0">
                          <a:latin typeface="Calibri"/>
                          <a:cs typeface="Calibri"/>
                        </a:rPr>
                        <a:t>A5002</a:t>
                      </a:r>
                      <a:endParaRPr sz="1800">
                        <a:latin typeface="Calibri"/>
                        <a:cs typeface="Calibri"/>
                      </a:endParaRPr>
                    </a:p>
                  </a:txBody>
                  <a:tcPr marL="0" marR="0" marT="0" marB="0"/>
                </a:tc>
                <a:tc>
                  <a:txBody>
                    <a:bodyPr/>
                    <a:lstStyle/>
                    <a:p>
                      <a:pPr marR="24130" algn="r">
                        <a:lnSpc>
                          <a:spcPts val="1710"/>
                        </a:lnSpc>
                      </a:pPr>
                      <a:r>
                        <a:rPr sz="1800" spc="-20" dirty="0">
                          <a:latin typeface="Calibri"/>
                          <a:cs typeface="Calibri"/>
                        </a:rPr>
                        <a:t>$100</a:t>
                      </a:r>
                      <a:endParaRPr sz="1800">
                        <a:latin typeface="Calibri"/>
                        <a:cs typeface="Calibri"/>
                      </a:endParaRPr>
                    </a:p>
                  </a:txBody>
                  <a:tcPr marL="0" marR="0" marT="0" marB="0"/>
                </a:tc>
                <a:extLst>
                  <a:ext uri="{0D108BD9-81ED-4DB2-BD59-A6C34878D82A}">
                    <a16:rowId xmlns:a16="http://schemas.microsoft.com/office/drawing/2014/main" val="10000"/>
                  </a:ext>
                </a:extLst>
              </a:tr>
              <a:tr h="237490">
                <a:tc>
                  <a:txBody>
                    <a:bodyPr/>
                    <a:lstStyle/>
                    <a:p>
                      <a:pPr marL="31750">
                        <a:lnSpc>
                          <a:spcPts val="1770"/>
                        </a:lnSpc>
                      </a:pPr>
                      <a:r>
                        <a:rPr lang="en-US" sz="1800" spc="-10" dirty="0">
                          <a:latin typeface="Calibri"/>
                          <a:cs typeface="Calibri"/>
                        </a:rPr>
                        <a:t>Cred</a:t>
                      </a:r>
                      <a:r>
                        <a:rPr sz="1800" spc="-10" dirty="0">
                          <a:latin typeface="Calibri"/>
                          <a:cs typeface="Calibri"/>
                        </a:rPr>
                        <a:t>it</a:t>
                      </a:r>
                      <a:endParaRPr sz="1800" dirty="0">
                        <a:latin typeface="Calibri"/>
                        <a:cs typeface="Calibri"/>
                      </a:endParaRPr>
                    </a:p>
                  </a:txBody>
                  <a:tcPr marL="0" marR="0" marT="0" marB="0"/>
                </a:tc>
                <a:tc>
                  <a:txBody>
                    <a:bodyPr/>
                    <a:lstStyle/>
                    <a:p>
                      <a:pPr marL="405130">
                        <a:lnSpc>
                          <a:spcPts val="1770"/>
                        </a:lnSpc>
                      </a:pPr>
                      <a:r>
                        <a:rPr sz="1800" spc="-10" dirty="0">
                          <a:latin typeface="Calibri"/>
                          <a:cs typeface="Calibri"/>
                        </a:rPr>
                        <a:t>Index</a:t>
                      </a:r>
                      <a:endParaRPr sz="1800">
                        <a:latin typeface="Calibri"/>
                        <a:cs typeface="Calibri"/>
                      </a:endParaRPr>
                    </a:p>
                  </a:txBody>
                  <a:tcPr marL="0" marR="0" marT="0" marB="0"/>
                </a:tc>
                <a:tc>
                  <a:txBody>
                    <a:bodyPr/>
                    <a:lstStyle/>
                    <a:p>
                      <a:pPr marL="234315">
                        <a:lnSpc>
                          <a:spcPts val="1770"/>
                        </a:lnSpc>
                      </a:pPr>
                      <a:r>
                        <a:rPr sz="1800" spc="-10" dirty="0">
                          <a:latin typeface="Calibri"/>
                          <a:cs typeface="Calibri"/>
                        </a:rPr>
                        <a:t>2xxxx</a:t>
                      </a:r>
                      <a:endParaRPr sz="1800">
                        <a:latin typeface="Calibri"/>
                        <a:cs typeface="Calibri"/>
                      </a:endParaRPr>
                    </a:p>
                  </a:txBody>
                  <a:tcPr marL="0" marR="0" marT="0" marB="0"/>
                </a:tc>
                <a:tc>
                  <a:txBody>
                    <a:bodyPr/>
                    <a:lstStyle/>
                    <a:p>
                      <a:pPr marR="24130" algn="r">
                        <a:lnSpc>
                          <a:spcPts val="1770"/>
                        </a:lnSpc>
                      </a:pPr>
                      <a:r>
                        <a:rPr sz="1800" spc="-20" dirty="0">
                          <a:latin typeface="Calibri"/>
                          <a:cs typeface="Calibri"/>
                        </a:rPr>
                        <a:t>$100</a:t>
                      </a:r>
                      <a:endParaRPr sz="1800" dirty="0">
                        <a:latin typeface="Calibri"/>
                        <a:cs typeface="Calibri"/>
                      </a:endParaRPr>
                    </a:p>
                  </a:txBody>
                  <a:tcPr marL="0" marR="0" marT="0" marB="0"/>
                </a:tc>
                <a:extLst>
                  <a:ext uri="{0D108BD9-81ED-4DB2-BD59-A6C34878D82A}">
                    <a16:rowId xmlns:a16="http://schemas.microsoft.com/office/drawing/2014/main" val="10001"/>
                  </a:ext>
                </a:extLst>
              </a:tr>
            </a:tbl>
          </a:graphicData>
        </a:graphic>
      </p:graphicFrame>
      <p:sp>
        <p:nvSpPr>
          <p:cNvPr id="4" name="object 4"/>
          <p:cNvSpPr txBox="1"/>
          <p:nvPr/>
        </p:nvSpPr>
        <p:spPr>
          <a:xfrm>
            <a:off x="564515" y="1219200"/>
            <a:ext cx="6979285" cy="4881465"/>
          </a:xfrm>
          <a:prstGeom prst="rect">
            <a:avLst/>
          </a:prstGeom>
        </p:spPr>
        <p:txBody>
          <a:bodyPr vert="horz" wrap="square" lIns="0" tIns="43815" rIns="0" bIns="0" rtlCol="0">
            <a:spAutoFit/>
          </a:bodyPr>
          <a:lstStyle/>
          <a:p>
            <a:pPr marL="92075" marR="5080">
              <a:lnSpc>
                <a:spcPts val="1939"/>
              </a:lnSpc>
              <a:spcBef>
                <a:spcPts val="345"/>
              </a:spcBef>
            </a:pPr>
            <a:r>
              <a:rPr sz="1800" spc="-10" dirty="0">
                <a:latin typeface="Calibri"/>
                <a:cs typeface="Calibri"/>
              </a:rPr>
              <a:t>Expenses</a:t>
            </a:r>
            <a:r>
              <a:rPr sz="1800" spc="-60" dirty="0">
                <a:latin typeface="Calibri"/>
                <a:cs typeface="Calibri"/>
              </a:rPr>
              <a:t> </a:t>
            </a:r>
            <a:r>
              <a:rPr sz="1800" dirty="0">
                <a:latin typeface="Calibri"/>
                <a:cs typeface="Calibri"/>
              </a:rPr>
              <a:t>for</a:t>
            </a:r>
            <a:r>
              <a:rPr sz="1800" spc="-60" dirty="0">
                <a:latin typeface="Calibri"/>
                <a:cs typeface="Calibri"/>
              </a:rPr>
              <a:t> </a:t>
            </a:r>
            <a:r>
              <a:rPr sz="1800" dirty="0">
                <a:latin typeface="Calibri"/>
                <a:cs typeface="Calibri"/>
              </a:rPr>
              <a:t>future</a:t>
            </a:r>
            <a:r>
              <a:rPr sz="1800" spc="-60" dirty="0">
                <a:latin typeface="Calibri"/>
                <a:cs typeface="Calibri"/>
              </a:rPr>
              <a:t> </a:t>
            </a:r>
            <a:r>
              <a:rPr sz="1800" dirty="0">
                <a:latin typeface="Calibri"/>
                <a:cs typeface="Calibri"/>
              </a:rPr>
              <a:t>fiscal</a:t>
            </a:r>
            <a:r>
              <a:rPr sz="1800" spc="-60" dirty="0">
                <a:latin typeface="Calibri"/>
                <a:cs typeface="Calibri"/>
              </a:rPr>
              <a:t> </a:t>
            </a:r>
            <a:r>
              <a:rPr sz="1800" dirty="0">
                <a:latin typeface="Calibri"/>
                <a:cs typeface="Calibri"/>
              </a:rPr>
              <a:t>years</a:t>
            </a:r>
            <a:r>
              <a:rPr sz="1800" spc="-60" dirty="0">
                <a:latin typeface="Calibri"/>
                <a:cs typeface="Calibri"/>
              </a:rPr>
              <a:t> </a:t>
            </a:r>
            <a:r>
              <a:rPr lang="en-US" sz="1800" spc="-60" dirty="0">
                <a:latin typeface="Calibri"/>
                <a:cs typeface="Calibri"/>
              </a:rPr>
              <a:t>can</a:t>
            </a:r>
            <a:r>
              <a:rPr sz="1800" spc="-55" dirty="0">
                <a:latin typeface="Calibri"/>
                <a:cs typeface="Calibri"/>
              </a:rPr>
              <a:t> </a:t>
            </a:r>
            <a:r>
              <a:rPr sz="1800" dirty="0">
                <a:latin typeface="Calibri"/>
                <a:cs typeface="Calibri"/>
              </a:rPr>
              <a:t>be</a:t>
            </a:r>
            <a:r>
              <a:rPr sz="1800" spc="-60" dirty="0">
                <a:latin typeface="Calibri"/>
                <a:cs typeface="Calibri"/>
              </a:rPr>
              <a:t> </a:t>
            </a:r>
            <a:r>
              <a:rPr sz="1800" dirty="0">
                <a:latin typeface="Calibri"/>
                <a:cs typeface="Calibri"/>
              </a:rPr>
              <a:t>coded</a:t>
            </a:r>
            <a:r>
              <a:rPr sz="1800" spc="-60" dirty="0">
                <a:latin typeface="Calibri"/>
                <a:cs typeface="Calibri"/>
              </a:rPr>
              <a:t> </a:t>
            </a:r>
            <a:r>
              <a:rPr sz="1800" dirty="0">
                <a:latin typeface="Calibri"/>
                <a:cs typeface="Calibri"/>
              </a:rPr>
              <a:t>to</a:t>
            </a:r>
            <a:r>
              <a:rPr sz="1800" spc="-60" dirty="0">
                <a:latin typeface="Calibri"/>
                <a:cs typeface="Calibri"/>
              </a:rPr>
              <a:t> </a:t>
            </a:r>
            <a:r>
              <a:rPr sz="1800" dirty="0">
                <a:latin typeface="Calibri"/>
                <a:cs typeface="Calibri"/>
              </a:rPr>
              <a:t>the</a:t>
            </a:r>
            <a:r>
              <a:rPr sz="1800" spc="-60" dirty="0">
                <a:latin typeface="Calibri"/>
                <a:cs typeface="Calibri"/>
              </a:rPr>
              <a:t> </a:t>
            </a:r>
            <a:r>
              <a:rPr sz="1800" spc="-10" dirty="0">
                <a:latin typeface="Calibri"/>
                <a:cs typeface="Calibri"/>
              </a:rPr>
              <a:t>appropriate</a:t>
            </a:r>
            <a:r>
              <a:rPr sz="1800" spc="-60" dirty="0">
                <a:latin typeface="Calibri"/>
                <a:cs typeface="Calibri"/>
              </a:rPr>
              <a:t> </a:t>
            </a:r>
            <a:r>
              <a:rPr sz="1800" spc="-10" dirty="0">
                <a:latin typeface="Calibri"/>
                <a:cs typeface="Calibri"/>
              </a:rPr>
              <a:t>prepaid expense</a:t>
            </a:r>
            <a:r>
              <a:rPr sz="1800" spc="-55" dirty="0">
                <a:latin typeface="Calibri"/>
                <a:cs typeface="Calibri"/>
              </a:rPr>
              <a:t> </a:t>
            </a:r>
            <a:r>
              <a:rPr sz="1800" spc="-10" dirty="0">
                <a:latin typeface="Calibri"/>
                <a:cs typeface="Calibri"/>
              </a:rPr>
              <a:t>account</a:t>
            </a:r>
            <a:r>
              <a:rPr sz="1800" spc="-55" dirty="0">
                <a:latin typeface="Calibri"/>
                <a:cs typeface="Calibri"/>
              </a:rPr>
              <a:t> </a:t>
            </a:r>
            <a:r>
              <a:rPr sz="1800" dirty="0">
                <a:latin typeface="Calibri"/>
                <a:cs typeface="Calibri"/>
              </a:rPr>
              <a:t>code</a:t>
            </a:r>
            <a:r>
              <a:rPr sz="1800" spc="-55" dirty="0">
                <a:latin typeface="Calibri"/>
                <a:cs typeface="Calibri"/>
              </a:rPr>
              <a:t> </a:t>
            </a:r>
            <a:r>
              <a:rPr sz="1800" dirty="0">
                <a:latin typeface="Calibri"/>
                <a:cs typeface="Calibri"/>
              </a:rPr>
              <a:t>when</a:t>
            </a:r>
            <a:r>
              <a:rPr sz="1800" spc="-50" dirty="0">
                <a:latin typeface="Calibri"/>
                <a:cs typeface="Calibri"/>
              </a:rPr>
              <a:t> </a:t>
            </a:r>
            <a:r>
              <a:rPr sz="1800" spc="-10" dirty="0">
                <a:latin typeface="Calibri"/>
                <a:cs typeface="Calibri"/>
              </a:rPr>
              <a:t>entered</a:t>
            </a:r>
            <a:r>
              <a:rPr sz="1800" spc="-55" dirty="0">
                <a:latin typeface="Calibri"/>
                <a:cs typeface="Calibri"/>
              </a:rPr>
              <a:t> </a:t>
            </a:r>
            <a:r>
              <a:rPr sz="1800" dirty="0">
                <a:latin typeface="Calibri"/>
                <a:cs typeface="Calibri"/>
              </a:rPr>
              <a:t>in</a:t>
            </a:r>
            <a:r>
              <a:rPr sz="1800" spc="-55" dirty="0">
                <a:latin typeface="Calibri"/>
                <a:cs typeface="Calibri"/>
              </a:rPr>
              <a:t> </a:t>
            </a:r>
            <a:r>
              <a:rPr sz="1800" spc="-10" dirty="0">
                <a:latin typeface="Calibri"/>
                <a:cs typeface="Calibri"/>
              </a:rPr>
              <a:t>Banner.</a:t>
            </a:r>
            <a:endParaRPr sz="1800" dirty="0">
              <a:latin typeface="Calibri"/>
              <a:cs typeface="Calibri"/>
            </a:endParaRPr>
          </a:p>
          <a:p>
            <a:pPr marL="92075" marR="464820">
              <a:lnSpc>
                <a:spcPts val="1939"/>
              </a:lnSpc>
              <a:spcBef>
                <a:spcPts val="710"/>
              </a:spcBef>
            </a:pPr>
            <a:r>
              <a:rPr sz="1800" b="1" dirty="0">
                <a:latin typeface="Calibri"/>
                <a:cs typeface="Calibri"/>
              </a:rPr>
              <a:t>If</a:t>
            </a:r>
            <a:r>
              <a:rPr sz="1800" b="1" spc="-45" dirty="0">
                <a:latin typeface="Calibri"/>
                <a:cs typeface="Calibri"/>
              </a:rPr>
              <a:t> </a:t>
            </a:r>
            <a:r>
              <a:rPr sz="1800" b="1" dirty="0">
                <a:latin typeface="Calibri"/>
                <a:cs typeface="Calibri"/>
              </a:rPr>
              <a:t>you</a:t>
            </a:r>
            <a:r>
              <a:rPr sz="1800" b="1" spc="-40" dirty="0">
                <a:latin typeface="Calibri"/>
                <a:cs typeface="Calibri"/>
              </a:rPr>
              <a:t> </a:t>
            </a:r>
            <a:r>
              <a:rPr sz="1800" b="1" dirty="0">
                <a:latin typeface="Calibri"/>
                <a:cs typeface="Calibri"/>
              </a:rPr>
              <a:t>have</a:t>
            </a:r>
            <a:r>
              <a:rPr sz="1800" b="1" spc="-45" dirty="0">
                <a:latin typeface="Calibri"/>
                <a:cs typeface="Calibri"/>
              </a:rPr>
              <a:t> </a:t>
            </a:r>
            <a:r>
              <a:rPr sz="1800" b="1" dirty="0">
                <a:latin typeface="Calibri"/>
                <a:cs typeface="Calibri"/>
              </a:rPr>
              <a:t>an</a:t>
            </a:r>
            <a:r>
              <a:rPr sz="1800" b="1" spc="-40" dirty="0">
                <a:latin typeface="Calibri"/>
                <a:cs typeface="Calibri"/>
              </a:rPr>
              <a:t> </a:t>
            </a:r>
            <a:r>
              <a:rPr sz="1800" b="1" dirty="0">
                <a:latin typeface="Calibri"/>
                <a:cs typeface="Calibri"/>
              </a:rPr>
              <a:t>invoice</a:t>
            </a:r>
            <a:r>
              <a:rPr sz="1800" b="1" spc="-45" dirty="0">
                <a:latin typeface="Calibri"/>
                <a:cs typeface="Calibri"/>
              </a:rPr>
              <a:t> </a:t>
            </a:r>
            <a:r>
              <a:rPr sz="1800" b="1" dirty="0">
                <a:latin typeface="Calibri"/>
                <a:cs typeface="Calibri"/>
              </a:rPr>
              <a:t>for</a:t>
            </a:r>
            <a:r>
              <a:rPr sz="1800" b="1" spc="-40" dirty="0">
                <a:latin typeface="Calibri"/>
                <a:cs typeface="Calibri"/>
              </a:rPr>
              <a:t> </a:t>
            </a:r>
            <a:r>
              <a:rPr sz="1800" b="1" dirty="0">
                <a:latin typeface="Calibri"/>
                <a:cs typeface="Calibri"/>
              </a:rPr>
              <a:t>prepaid</a:t>
            </a:r>
            <a:r>
              <a:rPr sz="1800" b="1" spc="-45" dirty="0">
                <a:latin typeface="Calibri"/>
                <a:cs typeface="Calibri"/>
              </a:rPr>
              <a:t> </a:t>
            </a:r>
            <a:r>
              <a:rPr sz="1800" b="1" dirty="0">
                <a:latin typeface="Calibri"/>
                <a:cs typeface="Calibri"/>
              </a:rPr>
              <a:t>expense,</a:t>
            </a:r>
            <a:r>
              <a:rPr sz="1800" b="1" spc="-40" dirty="0">
                <a:latin typeface="Calibri"/>
                <a:cs typeface="Calibri"/>
              </a:rPr>
              <a:t> </a:t>
            </a:r>
            <a:r>
              <a:rPr sz="1800" b="1" dirty="0">
                <a:latin typeface="Calibri"/>
                <a:cs typeface="Calibri"/>
              </a:rPr>
              <a:t>please</a:t>
            </a:r>
            <a:r>
              <a:rPr sz="1800" b="1" spc="-45" dirty="0">
                <a:latin typeface="Calibri"/>
                <a:cs typeface="Calibri"/>
              </a:rPr>
              <a:t> </a:t>
            </a:r>
            <a:r>
              <a:rPr sz="1800" b="1" dirty="0">
                <a:latin typeface="Calibri"/>
                <a:cs typeface="Calibri"/>
              </a:rPr>
              <a:t>follow</a:t>
            </a:r>
            <a:r>
              <a:rPr sz="1800" b="1" spc="-40" dirty="0">
                <a:latin typeface="Calibri"/>
                <a:cs typeface="Calibri"/>
              </a:rPr>
              <a:t> </a:t>
            </a:r>
            <a:r>
              <a:rPr sz="1800" b="1" dirty="0">
                <a:latin typeface="Calibri"/>
                <a:cs typeface="Calibri"/>
              </a:rPr>
              <a:t>the</a:t>
            </a:r>
            <a:r>
              <a:rPr sz="1800" b="1" spc="-45" dirty="0">
                <a:latin typeface="Calibri"/>
                <a:cs typeface="Calibri"/>
              </a:rPr>
              <a:t> </a:t>
            </a:r>
            <a:r>
              <a:rPr sz="1800" b="1" spc="-10" dirty="0">
                <a:latin typeface="Calibri"/>
                <a:cs typeface="Calibri"/>
              </a:rPr>
              <a:t>process below:</a:t>
            </a:r>
            <a:endParaRPr sz="1800" dirty="0">
              <a:latin typeface="Calibri"/>
              <a:cs typeface="Calibri"/>
            </a:endParaRPr>
          </a:p>
          <a:p>
            <a:pPr marL="92075" marR="118110" indent="-62230">
              <a:lnSpc>
                <a:spcPts val="1939"/>
              </a:lnSpc>
              <a:spcBef>
                <a:spcPts val="710"/>
              </a:spcBef>
              <a:buSzPct val="94444"/>
              <a:buAutoNum type="arabicPeriod"/>
              <a:tabLst>
                <a:tab pos="92075" algn="l"/>
                <a:tab pos="205740" algn="l"/>
              </a:tabLst>
            </a:pPr>
            <a:r>
              <a:rPr sz="1800" dirty="0">
                <a:latin typeface="Calibri"/>
                <a:cs typeface="Calibri"/>
              </a:rPr>
              <a:t>	Enter</a:t>
            </a:r>
            <a:r>
              <a:rPr sz="1800" spc="-65" dirty="0">
                <a:latin typeface="Calibri"/>
                <a:cs typeface="Calibri"/>
              </a:rPr>
              <a:t> </a:t>
            </a:r>
            <a:r>
              <a:rPr sz="1800" spc="-10" dirty="0">
                <a:latin typeface="Calibri"/>
                <a:cs typeface="Calibri"/>
              </a:rPr>
              <a:t>invoice</a:t>
            </a:r>
            <a:r>
              <a:rPr sz="1800" spc="-60" dirty="0">
                <a:latin typeface="Calibri"/>
                <a:cs typeface="Calibri"/>
              </a:rPr>
              <a:t> </a:t>
            </a:r>
            <a:r>
              <a:rPr sz="1800" dirty="0">
                <a:latin typeface="Calibri"/>
                <a:cs typeface="Calibri"/>
              </a:rPr>
              <a:t>like</a:t>
            </a:r>
            <a:r>
              <a:rPr sz="1800" spc="-60" dirty="0">
                <a:latin typeface="Calibri"/>
                <a:cs typeface="Calibri"/>
              </a:rPr>
              <a:t> </a:t>
            </a:r>
            <a:r>
              <a:rPr sz="1800" dirty="0">
                <a:latin typeface="Calibri"/>
                <a:cs typeface="Calibri"/>
              </a:rPr>
              <a:t>normal</a:t>
            </a:r>
            <a:r>
              <a:rPr lang="en-US" sz="1800" dirty="0">
                <a:latin typeface="Calibri"/>
                <a:cs typeface="Calibri"/>
              </a:rPr>
              <a:t> and make note that it is a prepaid (FY27 expense)</a:t>
            </a:r>
            <a:endParaRPr sz="1800" dirty="0">
              <a:latin typeface="Calibri"/>
              <a:cs typeface="Calibri"/>
            </a:endParaRPr>
          </a:p>
          <a:p>
            <a:pPr marL="92075" marR="144145" indent="-70485">
              <a:lnSpc>
                <a:spcPts val="1939"/>
              </a:lnSpc>
              <a:spcBef>
                <a:spcPts val="705"/>
              </a:spcBef>
              <a:buSzPct val="94444"/>
              <a:buAutoNum type="arabicPeriod"/>
              <a:tabLst>
                <a:tab pos="92075" algn="l"/>
                <a:tab pos="205740" algn="l"/>
              </a:tabLst>
            </a:pPr>
            <a:r>
              <a:rPr sz="1800" dirty="0">
                <a:latin typeface="Calibri"/>
                <a:cs typeface="Calibri"/>
              </a:rPr>
              <a:t>	</a:t>
            </a:r>
            <a:r>
              <a:rPr lang="en-US" sz="1800" dirty="0">
                <a:latin typeface="Calibri"/>
                <a:cs typeface="Calibri"/>
              </a:rPr>
              <a:t> At year end, budget authorities will see two JVs come through to move the expense from FY26 to FY27. The expense will be moved to A5002 (Prepaid Expense) in FY26 and moved to the appropriate expense account (2XXXX) in FY27. The adjusting JV will look like this:</a:t>
            </a:r>
          </a:p>
          <a:p>
            <a:pPr marL="21590" marR="144145">
              <a:lnSpc>
                <a:spcPts val="1939"/>
              </a:lnSpc>
              <a:spcBef>
                <a:spcPts val="705"/>
              </a:spcBef>
              <a:buSzPct val="94444"/>
              <a:tabLst>
                <a:tab pos="92075" algn="l"/>
                <a:tab pos="205740" algn="l"/>
              </a:tabLst>
            </a:pPr>
            <a:endParaRPr sz="1800" dirty="0">
              <a:latin typeface="Calibri"/>
              <a:cs typeface="Calibri"/>
            </a:endParaRPr>
          </a:p>
          <a:p>
            <a:pPr marL="549275">
              <a:lnSpc>
                <a:spcPts val="1920"/>
              </a:lnSpc>
            </a:pPr>
            <a:r>
              <a:rPr lang="en-US" u="heavy" dirty="0">
                <a:uFill>
                  <a:solidFill>
                    <a:srgbClr val="000000"/>
                  </a:solidFill>
                </a:uFill>
                <a:latin typeface="Calibri"/>
                <a:cs typeface="Calibri"/>
              </a:rPr>
              <a:t>FY26 Adjusting</a:t>
            </a:r>
            <a:r>
              <a:rPr sz="1800" u="heavy" spc="-90" dirty="0">
                <a:uFill>
                  <a:solidFill>
                    <a:srgbClr val="000000"/>
                  </a:solidFill>
                </a:uFill>
                <a:latin typeface="Calibri"/>
                <a:cs typeface="Calibri"/>
              </a:rPr>
              <a:t> </a:t>
            </a:r>
            <a:r>
              <a:rPr sz="1800" u="heavy" dirty="0">
                <a:uFill>
                  <a:solidFill>
                    <a:srgbClr val="000000"/>
                  </a:solidFill>
                </a:uFill>
                <a:latin typeface="Calibri"/>
                <a:cs typeface="Calibri"/>
              </a:rPr>
              <a:t>Journal</a:t>
            </a:r>
            <a:r>
              <a:rPr sz="1800" u="heavy" spc="-85" dirty="0">
                <a:uFill>
                  <a:solidFill>
                    <a:srgbClr val="000000"/>
                  </a:solidFill>
                </a:uFill>
                <a:latin typeface="Calibri"/>
                <a:cs typeface="Calibri"/>
              </a:rPr>
              <a:t> </a:t>
            </a:r>
            <a:r>
              <a:rPr sz="1800" u="heavy" spc="-10" dirty="0">
                <a:uFill>
                  <a:solidFill>
                    <a:srgbClr val="000000"/>
                  </a:solidFill>
                </a:uFill>
                <a:latin typeface="Calibri"/>
                <a:cs typeface="Calibri"/>
              </a:rPr>
              <a:t>Voucher:</a:t>
            </a:r>
            <a:endParaRPr sz="1800" dirty="0">
              <a:latin typeface="Calibri"/>
              <a:cs typeface="Calibri"/>
            </a:endParaRPr>
          </a:p>
          <a:p>
            <a:pPr>
              <a:lnSpc>
                <a:spcPct val="100000"/>
              </a:lnSpc>
            </a:pPr>
            <a:endParaRPr sz="1800" dirty="0">
              <a:latin typeface="Calibri"/>
              <a:cs typeface="Calibri"/>
            </a:endParaRPr>
          </a:p>
          <a:p>
            <a:pPr>
              <a:lnSpc>
                <a:spcPct val="100000"/>
              </a:lnSpc>
              <a:spcBef>
                <a:spcPts val="225"/>
              </a:spcBef>
            </a:pPr>
            <a:endParaRPr sz="1800" dirty="0">
              <a:latin typeface="Calibri"/>
              <a:cs typeface="Calibri"/>
            </a:endParaRPr>
          </a:p>
          <a:p>
            <a:pPr marL="92075" marR="135890" lvl="1" indent="113664">
              <a:lnSpc>
                <a:spcPts val="1939"/>
              </a:lnSpc>
              <a:buSzPct val="94444"/>
              <a:buFont typeface="Arial"/>
              <a:buChar char="•"/>
              <a:tabLst>
                <a:tab pos="205740" algn="l"/>
              </a:tabLst>
            </a:pPr>
            <a:endParaRPr lang="en-US" sz="1800" dirty="0">
              <a:latin typeface="Calibri"/>
              <a:cs typeface="Calibri"/>
            </a:endParaRPr>
          </a:p>
          <a:p>
            <a:pPr marL="92075" marR="135890" lvl="1" indent="113664">
              <a:lnSpc>
                <a:spcPts val="1939"/>
              </a:lnSpc>
              <a:buSzPct val="94444"/>
              <a:buFont typeface="Arial"/>
              <a:buChar char="•"/>
              <a:tabLst>
                <a:tab pos="205740" algn="l"/>
              </a:tabLst>
            </a:pPr>
            <a:endParaRPr lang="en-US" dirty="0">
              <a:latin typeface="Calibri"/>
              <a:cs typeface="Calibri"/>
            </a:endParaRPr>
          </a:p>
          <a:p>
            <a:pPr marL="92075" marR="135890" lvl="1" indent="113664">
              <a:lnSpc>
                <a:spcPts val="1939"/>
              </a:lnSpc>
              <a:buSzPct val="94444"/>
              <a:buFont typeface="Arial"/>
              <a:buChar char="•"/>
              <a:tabLst>
                <a:tab pos="205740" algn="l"/>
              </a:tabLst>
            </a:pPr>
            <a:r>
              <a:rPr sz="1800" dirty="0">
                <a:latin typeface="Calibri"/>
                <a:cs typeface="Calibri"/>
              </a:rPr>
              <a:t>Notify</a:t>
            </a:r>
            <a:r>
              <a:rPr sz="1800" spc="-50" dirty="0">
                <a:latin typeface="Calibri"/>
                <a:cs typeface="Calibri"/>
              </a:rPr>
              <a:t> </a:t>
            </a:r>
            <a:r>
              <a:rPr sz="1800" dirty="0">
                <a:latin typeface="Calibri"/>
                <a:cs typeface="Calibri"/>
              </a:rPr>
              <a:t>AP</a:t>
            </a:r>
            <a:r>
              <a:rPr sz="1800" spc="-45" dirty="0">
                <a:latin typeface="Calibri"/>
                <a:cs typeface="Calibri"/>
              </a:rPr>
              <a:t> </a:t>
            </a:r>
            <a:r>
              <a:rPr sz="1800" dirty="0">
                <a:latin typeface="Calibri"/>
                <a:cs typeface="Calibri"/>
              </a:rPr>
              <a:t>of</a:t>
            </a:r>
            <a:r>
              <a:rPr sz="1800" spc="-50" dirty="0">
                <a:latin typeface="Calibri"/>
                <a:cs typeface="Calibri"/>
              </a:rPr>
              <a:t> </a:t>
            </a:r>
            <a:r>
              <a:rPr sz="1800" dirty="0">
                <a:latin typeface="Calibri"/>
                <a:cs typeface="Calibri"/>
              </a:rPr>
              <a:t>any</a:t>
            </a:r>
            <a:r>
              <a:rPr sz="1800" spc="-45" dirty="0">
                <a:latin typeface="Calibri"/>
                <a:cs typeface="Calibri"/>
              </a:rPr>
              <a:t> </a:t>
            </a:r>
            <a:r>
              <a:rPr sz="1800" spc="-10" dirty="0">
                <a:latin typeface="Calibri"/>
                <a:cs typeface="Calibri"/>
              </a:rPr>
              <a:t>prepaid</a:t>
            </a:r>
            <a:r>
              <a:rPr sz="1800" spc="-50" dirty="0">
                <a:latin typeface="Calibri"/>
                <a:cs typeface="Calibri"/>
              </a:rPr>
              <a:t> </a:t>
            </a:r>
            <a:r>
              <a:rPr sz="1800" spc="-10" dirty="0">
                <a:latin typeface="Calibri"/>
                <a:cs typeface="Calibri"/>
              </a:rPr>
              <a:t>expenses</a:t>
            </a:r>
            <a:r>
              <a:rPr sz="1800" spc="-45" dirty="0">
                <a:latin typeface="Calibri"/>
                <a:cs typeface="Calibri"/>
              </a:rPr>
              <a:t> </a:t>
            </a:r>
            <a:r>
              <a:rPr sz="1800" dirty="0">
                <a:latin typeface="Calibri"/>
                <a:cs typeface="Calibri"/>
              </a:rPr>
              <a:t>that</a:t>
            </a:r>
            <a:r>
              <a:rPr sz="1800" spc="-50" dirty="0">
                <a:latin typeface="Calibri"/>
                <a:cs typeface="Calibri"/>
              </a:rPr>
              <a:t> </a:t>
            </a:r>
            <a:r>
              <a:rPr sz="1800" dirty="0">
                <a:latin typeface="Calibri"/>
                <a:cs typeface="Calibri"/>
              </a:rPr>
              <a:t>have</a:t>
            </a:r>
            <a:r>
              <a:rPr sz="1800" spc="-45" dirty="0">
                <a:latin typeface="Calibri"/>
                <a:cs typeface="Calibri"/>
              </a:rPr>
              <a:t> </a:t>
            </a:r>
            <a:r>
              <a:rPr sz="1800" dirty="0">
                <a:latin typeface="Calibri"/>
                <a:cs typeface="Calibri"/>
              </a:rPr>
              <a:t>been</a:t>
            </a:r>
            <a:r>
              <a:rPr sz="1800" spc="-50" dirty="0">
                <a:latin typeface="Calibri"/>
                <a:cs typeface="Calibri"/>
              </a:rPr>
              <a:t> </a:t>
            </a:r>
            <a:r>
              <a:rPr sz="1800" dirty="0">
                <a:latin typeface="Calibri"/>
                <a:cs typeface="Calibri"/>
              </a:rPr>
              <a:t>paid</a:t>
            </a:r>
            <a:r>
              <a:rPr sz="1800" spc="-45" dirty="0">
                <a:latin typeface="Calibri"/>
                <a:cs typeface="Calibri"/>
              </a:rPr>
              <a:t> </a:t>
            </a:r>
            <a:r>
              <a:rPr sz="1800" dirty="0">
                <a:latin typeface="Calibri"/>
                <a:cs typeface="Calibri"/>
              </a:rPr>
              <a:t>through</a:t>
            </a:r>
            <a:r>
              <a:rPr sz="1800" spc="-50" dirty="0">
                <a:latin typeface="Calibri"/>
                <a:cs typeface="Calibri"/>
              </a:rPr>
              <a:t> </a:t>
            </a:r>
            <a:r>
              <a:rPr lang="en-US" spc="-50" dirty="0">
                <a:latin typeface="Calibri"/>
                <a:cs typeface="Calibri"/>
              </a:rPr>
              <a:t>June 30th</a:t>
            </a:r>
            <a:r>
              <a:rPr sz="1800" spc="-20" dirty="0">
                <a:latin typeface="Calibri"/>
                <a:cs typeface="Calibri"/>
              </a:rPr>
              <a:t> </a:t>
            </a:r>
            <a:r>
              <a:rPr sz="1800" dirty="0">
                <a:latin typeface="Calibri"/>
                <a:cs typeface="Calibri"/>
              </a:rPr>
              <a:t>(i.e.</a:t>
            </a:r>
            <a:r>
              <a:rPr sz="1800" spc="-55" dirty="0">
                <a:latin typeface="Calibri"/>
                <a:cs typeface="Calibri"/>
              </a:rPr>
              <a:t> </a:t>
            </a:r>
            <a:r>
              <a:rPr sz="1800" spc="-10" dirty="0">
                <a:latin typeface="Calibri"/>
                <a:cs typeface="Calibri"/>
              </a:rPr>
              <a:t>airfare,</a:t>
            </a:r>
            <a:r>
              <a:rPr sz="1800" spc="-55" dirty="0">
                <a:latin typeface="Calibri"/>
                <a:cs typeface="Calibri"/>
              </a:rPr>
              <a:t> </a:t>
            </a:r>
            <a:r>
              <a:rPr sz="1800" dirty="0">
                <a:latin typeface="Calibri"/>
                <a:cs typeface="Calibri"/>
              </a:rPr>
              <a:t>hotel</a:t>
            </a:r>
            <a:r>
              <a:rPr sz="1800" spc="-55" dirty="0">
                <a:latin typeface="Calibri"/>
                <a:cs typeface="Calibri"/>
              </a:rPr>
              <a:t> </a:t>
            </a:r>
            <a:r>
              <a:rPr sz="1800" spc="-10" dirty="0">
                <a:latin typeface="Calibri"/>
                <a:cs typeface="Calibri"/>
              </a:rPr>
              <a:t>registration,</a:t>
            </a:r>
            <a:r>
              <a:rPr sz="1800" spc="-50" dirty="0">
                <a:latin typeface="Calibri"/>
                <a:cs typeface="Calibri"/>
              </a:rPr>
              <a:t> </a:t>
            </a:r>
            <a:r>
              <a:rPr sz="1800" spc="-20" dirty="0">
                <a:latin typeface="Calibri"/>
                <a:cs typeface="Calibri"/>
              </a:rPr>
              <a:t>conference</a:t>
            </a:r>
            <a:r>
              <a:rPr sz="1800" spc="-55" dirty="0">
                <a:latin typeface="Calibri"/>
                <a:cs typeface="Calibri"/>
              </a:rPr>
              <a:t> </a:t>
            </a:r>
            <a:r>
              <a:rPr sz="1800" spc="-10" dirty="0">
                <a:latin typeface="Calibri"/>
                <a:cs typeface="Calibri"/>
              </a:rPr>
              <a:t>registration,</a:t>
            </a:r>
            <a:r>
              <a:rPr sz="1800" spc="-55" dirty="0">
                <a:latin typeface="Calibri"/>
                <a:cs typeface="Calibri"/>
              </a:rPr>
              <a:t> </a:t>
            </a:r>
            <a:r>
              <a:rPr sz="1800" spc="-10" dirty="0">
                <a:latin typeface="Calibri"/>
                <a:cs typeface="Calibri"/>
              </a:rPr>
              <a:t>etc.)</a:t>
            </a:r>
            <a:endParaRPr sz="1800" dirty="0">
              <a:latin typeface="Calibri"/>
              <a:cs typeface="Calibri"/>
            </a:endParaRPr>
          </a:p>
        </p:txBody>
      </p:sp>
      <p:sp>
        <p:nvSpPr>
          <p:cNvPr id="5" name="object 3">
            <a:extLst>
              <a:ext uri="{FF2B5EF4-FFF2-40B4-BE49-F238E27FC236}">
                <a16:creationId xmlns:a16="http://schemas.microsoft.com/office/drawing/2014/main" id="{3478E430-AC4B-4C7D-A074-C22E8BC676E2}"/>
              </a:ext>
            </a:extLst>
          </p:cNvPr>
          <p:cNvSpPr/>
          <p:nvPr/>
        </p:nvSpPr>
        <p:spPr>
          <a:xfrm flipV="1">
            <a:off x="564515" y="857594"/>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97789"/>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Leases</a:t>
            </a:r>
            <a:r>
              <a:rPr u="none" spc="-120" dirty="0"/>
              <a:t> </a:t>
            </a:r>
            <a:r>
              <a:rPr u="none" dirty="0"/>
              <a:t>and</a:t>
            </a:r>
            <a:r>
              <a:rPr u="none" spc="-114" dirty="0"/>
              <a:t> </a:t>
            </a:r>
            <a:r>
              <a:rPr u="none" dirty="0"/>
              <a:t>Capital</a:t>
            </a:r>
            <a:r>
              <a:rPr u="none" spc="-120" dirty="0"/>
              <a:t> </a:t>
            </a:r>
            <a:r>
              <a:rPr u="none" spc="-10" dirty="0"/>
              <a:t>Assets</a:t>
            </a:r>
          </a:p>
        </p:txBody>
      </p:sp>
      <p:sp>
        <p:nvSpPr>
          <p:cNvPr id="3" name="object 3"/>
          <p:cNvSpPr txBox="1"/>
          <p:nvPr/>
        </p:nvSpPr>
        <p:spPr>
          <a:xfrm>
            <a:off x="799465" y="1371600"/>
            <a:ext cx="7545070" cy="3732529"/>
          </a:xfrm>
          <a:prstGeom prst="rect">
            <a:avLst/>
          </a:prstGeom>
        </p:spPr>
        <p:txBody>
          <a:bodyPr vert="horz" wrap="square" lIns="0" tIns="43815" rIns="0" bIns="0" rtlCol="0">
            <a:spAutoFit/>
          </a:bodyPr>
          <a:lstStyle/>
          <a:p>
            <a:pPr marL="25400" marR="104139">
              <a:lnSpc>
                <a:spcPts val="1939"/>
              </a:lnSpc>
              <a:spcBef>
                <a:spcPts val="345"/>
              </a:spcBef>
            </a:pPr>
            <a:r>
              <a:rPr sz="1800" spc="-10" dirty="0">
                <a:latin typeface="Calibri"/>
                <a:cs typeface="Calibri"/>
              </a:rPr>
              <a:t>Financial</a:t>
            </a:r>
            <a:r>
              <a:rPr sz="1800" spc="-45" dirty="0">
                <a:latin typeface="Calibri"/>
                <a:cs typeface="Calibri"/>
              </a:rPr>
              <a:t> </a:t>
            </a:r>
            <a:r>
              <a:rPr sz="1800" spc="-10" dirty="0">
                <a:latin typeface="Calibri"/>
                <a:cs typeface="Calibri"/>
              </a:rPr>
              <a:t>reporting</a:t>
            </a:r>
            <a:r>
              <a:rPr sz="1800" spc="-40" dirty="0">
                <a:latin typeface="Calibri"/>
                <a:cs typeface="Calibri"/>
              </a:rPr>
              <a:t> </a:t>
            </a:r>
            <a:r>
              <a:rPr sz="1800" spc="-10" dirty="0">
                <a:latin typeface="Calibri"/>
                <a:cs typeface="Calibri"/>
              </a:rPr>
              <a:t>requires</a:t>
            </a:r>
            <a:r>
              <a:rPr sz="1800" spc="-40" dirty="0">
                <a:latin typeface="Calibri"/>
                <a:cs typeface="Calibri"/>
              </a:rPr>
              <a:t> </a:t>
            </a:r>
            <a:r>
              <a:rPr sz="1800" dirty="0">
                <a:latin typeface="Calibri"/>
                <a:cs typeface="Calibri"/>
              </a:rPr>
              <a:t>that</a:t>
            </a:r>
            <a:r>
              <a:rPr sz="1800" spc="-40" dirty="0">
                <a:latin typeface="Calibri"/>
                <a:cs typeface="Calibri"/>
              </a:rPr>
              <a:t> </a:t>
            </a:r>
            <a:r>
              <a:rPr sz="1800" dirty="0">
                <a:latin typeface="Calibri"/>
                <a:cs typeface="Calibri"/>
              </a:rPr>
              <a:t>EOU</a:t>
            </a:r>
            <a:r>
              <a:rPr sz="1800" spc="-40" dirty="0">
                <a:latin typeface="Calibri"/>
                <a:cs typeface="Calibri"/>
              </a:rPr>
              <a:t> </a:t>
            </a:r>
            <a:r>
              <a:rPr sz="1800" spc="-10" dirty="0">
                <a:latin typeface="Calibri"/>
                <a:cs typeface="Calibri"/>
              </a:rPr>
              <a:t>analyzes</a:t>
            </a:r>
            <a:r>
              <a:rPr sz="1800" spc="-40" dirty="0">
                <a:latin typeface="Calibri"/>
                <a:cs typeface="Calibri"/>
              </a:rPr>
              <a:t> </a:t>
            </a:r>
            <a:r>
              <a:rPr sz="1800" dirty="0">
                <a:latin typeface="Calibri"/>
                <a:cs typeface="Calibri"/>
              </a:rPr>
              <a:t>all</a:t>
            </a:r>
            <a:r>
              <a:rPr sz="1800" spc="-45" dirty="0">
                <a:latin typeface="Calibri"/>
                <a:cs typeface="Calibri"/>
              </a:rPr>
              <a:t> </a:t>
            </a:r>
            <a:r>
              <a:rPr sz="1800" spc="-10" dirty="0">
                <a:latin typeface="Calibri"/>
                <a:cs typeface="Calibri"/>
              </a:rPr>
              <a:t>rentals</a:t>
            </a:r>
            <a:r>
              <a:rPr sz="1800" spc="-4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leases</a:t>
            </a:r>
            <a:r>
              <a:rPr sz="1800" spc="-40" dirty="0">
                <a:latin typeface="Calibri"/>
                <a:cs typeface="Calibri"/>
              </a:rPr>
              <a:t> </a:t>
            </a:r>
            <a:r>
              <a:rPr sz="1800" dirty="0">
                <a:latin typeface="Calibri"/>
                <a:cs typeface="Calibri"/>
              </a:rPr>
              <a:t>as</a:t>
            </a:r>
            <a:r>
              <a:rPr sz="1800" spc="-40" dirty="0">
                <a:latin typeface="Calibri"/>
                <a:cs typeface="Calibri"/>
              </a:rPr>
              <a:t> </a:t>
            </a:r>
            <a:r>
              <a:rPr sz="1800" spc="-10" dirty="0">
                <a:latin typeface="Calibri"/>
                <a:cs typeface="Calibri"/>
              </a:rPr>
              <a:t>capital</a:t>
            </a:r>
            <a:r>
              <a:rPr sz="1800" spc="-40" dirty="0">
                <a:latin typeface="Calibri"/>
                <a:cs typeface="Calibri"/>
              </a:rPr>
              <a:t> </a:t>
            </a:r>
            <a:r>
              <a:rPr sz="1800" spc="-25" dirty="0">
                <a:latin typeface="Calibri"/>
                <a:cs typeface="Calibri"/>
              </a:rPr>
              <a:t>or </a:t>
            </a:r>
            <a:r>
              <a:rPr sz="1800" spc="-10" dirty="0">
                <a:latin typeface="Calibri"/>
                <a:cs typeface="Calibri"/>
              </a:rPr>
              <a:t>operating</a:t>
            </a:r>
            <a:r>
              <a:rPr sz="1800" spc="-60" dirty="0">
                <a:latin typeface="Calibri"/>
                <a:cs typeface="Calibri"/>
              </a:rPr>
              <a:t> </a:t>
            </a:r>
            <a:r>
              <a:rPr sz="1800" dirty="0">
                <a:latin typeface="Calibri"/>
                <a:cs typeface="Calibri"/>
              </a:rPr>
              <a:t>and</a:t>
            </a:r>
            <a:r>
              <a:rPr sz="1800" spc="-55" dirty="0">
                <a:latin typeface="Calibri"/>
                <a:cs typeface="Calibri"/>
              </a:rPr>
              <a:t> </a:t>
            </a:r>
            <a:r>
              <a:rPr sz="1800" dirty="0">
                <a:latin typeface="Calibri"/>
                <a:cs typeface="Calibri"/>
              </a:rPr>
              <a:t>report</a:t>
            </a:r>
            <a:r>
              <a:rPr sz="1800" spc="-60" dirty="0">
                <a:latin typeface="Calibri"/>
                <a:cs typeface="Calibri"/>
              </a:rPr>
              <a:t> </a:t>
            </a:r>
            <a:r>
              <a:rPr sz="1800" spc="-10" dirty="0">
                <a:latin typeface="Calibri"/>
                <a:cs typeface="Calibri"/>
              </a:rPr>
              <a:t>current</a:t>
            </a:r>
            <a:r>
              <a:rPr sz="1800" spc="-55" dirty="0">
                <a:latin typeface="Calibri"/>
                <a:cs typeface="Calibri"/>
              </a:rPr>
              <a:t> </a:t>
            </a:r>
            <a:r>
              <a:rPr sz="1800" dirty="0">
                <a:latin typeface="Calibri"/>
                <a:cs typeface="Calibri"/>
              </a:rPr>
              <a:t>and</a:t>
            </a:r>
            <a:r>
              <a:rPr sz="1800" spc="-60" dirty="0">
                <a:latin typeface="Calibri"/>
                <a:cs typeface="Calibri"/>
              </a:rPr>
              <a:t> </a:t>
            </a:r>
            <a:r>
              <a:rPr sz="1800" dirty="0">
                <a:latin typeface="Calibri"/>
                <a:cs typeface="Calibri"/>
              </a:rPr>
              <a:t>future</a:t>
            </a:r>
            <a:r>
              <a:rPr sz="1800" spc="-55" dirty="0">
                <a:latin typeface="Calibri"/>
                <a:cs typeface="Calibri"/>
              </a:rPr>
              <a:t> </a:t>
            </a:r>
            <a:r>
              <a:rPr sz="1800" dirty="0">
                <a:latin typeface="Calibri"/>
                <a:cs typeface="Calibri"/>
              </a:rPr>
              <a:t>liability</a:t>
            </a:r>
            <a:r>
              <a:rPr sz="1800" spc="-60"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the</a:t>
            </a:r>
            <a:r>
              <a:rPr sz="1800" spc="-55" dirty="0">
                <a:latin typeface="Calibri"/>
                <a:cs typeface="Calibri"/>
              </a:rPr>
              <a:t> </a:t>
            </a:r>
            <a:r>
              <a:rPr sz="1800" spc="-10" dirty="0">
                <a:latin typeface="Calibri"/>
                <a:cs typeface="Calibri"/>
              </a:rPr>
              <a:t>University</a:t>
            </a:r>
            <a:endParaRPr sz="1800" dirty="0">
              <a:latin typeface="Calibri"/>
              <a:cs typeface="Calibri"/>
            </a:endParaRPr>
          </a:p>
          <a:p>
            <a:pPr marL="25400" marR="32384">
              <a:lnSpc>
                <a:spcPts val="1939"/>
              </a:lnSpc>
              <a:spcBef>
                <a:spcPts val="710"/>
              </a:spcBef>
            </a:pPr>
            <a:r>
              <a:rPr sz="1800" b="1" dirty="0">
                <a:latin typeface="Calibri"/>
                <a:cs typeface="Calibri"/>
              </a:rPr>
              <a:t>If</a:t>
            </a:r>
            <a:r>
              <a:rPr sz="1800" b="1" spc="-30" dirty="0">
                <a:latin typeface="Calibri"/>
                <a:cs typeface="Calibri"/>
              </a:rPr>
              <a:t> </a:t>
            </a:r>
            <a:r>
              <a:rPr sz="1800" b="1" dirty="0">
                <a:latin typeface="Calibri"/>
                <a:cs typeface="Calibri"/>
              </a:rPr>
              <a:t>your</a:t>
            </a:r>
            <a:r>
              <a:rPr sz="1800" b="1" spc="-30" dirty="0">
                <a:latin typeface="Calibri"/>
                <a:cs typeface="Calibri"/>
              </a:rPr>
              <a:t> </a:t>
            </a:r>
            <a:r>
              <a:rPr sz="1800" b="1" dirty="0">
                <a:latin typeface="Calibri"/>
                <a:cs typeface="Calibri"/>
              </a:rPr>
              <a:t>department</a:t>
            </a:r>
            <a:r>
              <a:rPr sz="1800" b="1" spc="-30" dirty="0">
                <a:latin typeface="Calibri"/>
                <a:cs typeface="Calibri"/>
              </a:rPr>
              <a:t> </a:t>
            </a:r>
            <a:r>
              <a:rPr sz="1800" b="1" dirty="0">
                <a:latin typeface="Calibri"/>
                <a:cs typeface="Calibri"/>
              </a:rPr>
              <a:t>had</a:t>
            </a:r>
            <a:r>
              <a:rPr sz="1800" b="1" spc="-30" dirty="0">
                <a:latin typeface="Calibri"/>
                <a:cs typeface="Calibri"/>
              </a:rPr>
              <a:t> </a:t>
            </a:r>
            <a:r>
              <a:rPr sz="1800" b="1" dirty="0">
                <a:latin typeface="Calibri"/>
                <a:cs typeface="Calibri"/>
              </a:rPr>
              <a:t>lease</a:t>
            </a:r>
            <a:r>
              <a:rPr sz="1800" b="1" spc="-25" dirty="0">
                <a:latin typeface="Calibri"/>
                <a:cs typeface="Calibri"/>
              </a:rPr>
              <a:t> </a:t>
            </a:r>
            <a:r>
              <a:rPr sz="1800" b="1" dirty="0">
                <a:latin typeface="Calibri"/>
                <a:cs typeface="Calibri"/>
              </a:rPr>
              <a:t>or</a:t>
            </a:r>
            <a:r>
              <a:rPr sz="1800" b="1" spc="-30" dirty="0">
                <a:latin typeface="Calibri"/>
                <a:cs typeface="Calibri"/>
              </a:rPr>
              <a:t> </a:t>
            </a:r>
            <a:r>
              <a:rPr sz="1800" b="1" dirty="0">
                <a:latin typeface="Calibri"/>
                <a:cs typeface="Calibri"/>
              </a:rPr>
              <a:t>rental</a:t>
            </a:r>
            <a:r>
              <a:rPr sz="1800" b="1" spc="-30" dirty="0">
                <a:latin typeface="Calibri"/>
                <a:cs typeface="Calibri"/>
              </a:rPr>
              <a:t> </a:t>
            </a:r>
            <a:r>
              <a:rPr sz="1800" b="1" spc="-10" dirty="0">
                <a:latin typeface="Calibri"/>
                <a:cs typeface="Calibri"/>
              </a:rPr>
              <a:t>expense/revenue</a:t>
            </a:r>
            <a:r>
              <a:rPr sz="1800" b="1" spc="-30" dirty="0">
                <a:latin typeface="Calibri"/>
                <a:cs typeface="Calibri"/>
              </a:rPr>
              <a:t> </a:t>
            </a:r>
            <a:r>
              <a:rPr sz="1800" b="1" dirty="0">
                <a:latin typeface="Calibri"/>
                <a:cs typeface="Calibri"/>
              </a:rPr>
              <a:t>during</a:t>
            </a:r>
            <a:r>
              <a:rPr sz="1800" b="1" spc="-30" dirty="0">
                <a:latin typeface="Calibri"/>
                <a:cs typeface="Calibri"/>
              </a:rPr>
              <a:t> </a:t>
            </a:r>
            <a:r>
              <a:rPr lang="en-US" sz="1800" b="1" dirty="0">
                <a:latin typeface="Calibri"/>
                <a:cs typeface="Calibri"/>
              </a:rPr>
              <a:t>FY26</a:t>
            </a:r>
            <a:r>
              <a:rPr sz="1800" b="1" dirty="0">
                <a:latin typeface="Calibri"/>
                <a:cs typeface="Calibri"/>
              </a:rPr>
              <a:t>,</a:t>
            </a:r>
            <a:r>
              <a:rPr sz="1800" b="1" spc="-25" dirty="0">
                <a:latin typeface="Calibri"/>
                <a:cs typeface="Calibri"/>
              </a:rPr>
              <a:t> </a:t>
            </a:r>
            <a:r>
              <a:rPr sz="1800" b="1" dirty="0">
                <a:latin typeface="Calibri"/>
                <a:cs typeface="Calibri"/>
              </a:rPr>
              <a:t>or</a:t>
            </a:r>
            <a:r>
              <a:rPr sz="1800" b="1" spc="-30" dirty="0">
                <a:latin typeface="Calibri"/>
                <a:cs typeface="Calibri"/>
              </a:rPr>
              <a:t> </a:t>
            </a:r>
            <a:r>
              <a:rPr sz="1800" b="1" spc="-10" dirty="0">
                <a:latin typeface="Calibri"/>
                <a:cs typeface="Calibri"/>
              </a:rPr>
              <a:t>signed </a:t>
            </a:r>
            <a:r>
              <a:rPr sz="1800" b="1" dirty="0">
                <a:latin typeface="Calibri"/>
                <a:cs typeface="Calibri"/>
              </a:rPr>
              <a:t>a</a:t>
            </a:r>
            <a:r>
              <a:rPr sz="1800" b="1" spc="-30" dirty="0">
                <a:latin typeface="Calibri"/>
                <a:cs typeface="Calibri"/>
              </a:rPr>
              <a:t> </a:t>
            </a:r>
            <a:r>
              <a:rPr sz="1800" b="1" dirty="0">
                <a:latin typeface="Calibri"/>
                <a:cs typeface="Calibri"/>
              </a:rPr>
              <a:t>lease</a:t>
            </a:r>
            <a:r>
              <a:rPr sz="1800" b="1" spc="-25" dirty="0">
                <a:latin typeface="Calibri"/>
                <a:cs typeface="Calibri"/>
              </a:rPr>
              <a:t> </a:t>
            </a:r>
            <a:r>
              <a:rPr sz="1800" b="1" dirty="0">
                <a:latin typeface="Calibri"/>
                <a:cs typeface="Calibri"/>
              </a:rPr>
              <a:t>for</a:t>
            </a:r>
            <a:r>
              <a:rPr sz="1800" b="1" spc="-25" dirty="0">
                <a:latin typeface="Calibri"/>
                <a:cs typeface="Calibri"/>
              </a:rPr>
              <a:t> </a:t>
            </a:r>
            <a:r>
              <a:rPr sz="1800" b="1" spc="-10" dirty="0">
                <a:latin typeface="Calibri"/>
                <a:cs typeface="Calibri"/>
              </a:rPr>
              <a:t>expenses/revenues</a:t>
            </a:r>
            <a:r>
              <a:rPr sz="1800" b="1" spc="-25" dirty="0">
                <a:latin typeface="Calibri"/>
                <a:cs typeface="Calibri"/>
              </a:rPr>
              <a:t> </a:t>
            </a:r>
            <a:r>
              <a:rPr sz="1800" b="1" dirty="0">
                <a:latin typeface="Calibri"/>
                <a:cs typeface="Calibri"/>
              </a:rPr>
              <a:t>in</a:t>
            </a:r>
            <a:r>
              <a:rPr sz="1800" b="1" spc="-30" dirty="0">
                <a:latin typeface="Calibri"/>
                <a:cs typeface="Calibri"/>
              </a:rPr>
              <a:t> </a:t>
            </a:r>
            <a:r>
              <a:rPr sz="1800" b="1" dirty="0">
                <a:latin typeface="Calibri"/>
                <a:cs typeface="Calibri"/>
              </a:rPr>
              <a:t>future</a:t>
            </a:r>
            <a:r>
              <a:rPr sz="1800" b="1" spc="-25" dirty="0">
                <a:latin typeface="Calibri"/>
                <a:cs typeface="Calibri"/>
              </a:rPr>
              <a:t> </a:t>
            </a:r>
            <a:r>
              <a:rPr sz="1800" b="1" dirty="0">
                <a:latin typeface="Calibri"/>
                <a:cs typeface="Calibri"/>
              </a:rPr>
              <a:t>years,</a:t>
            </a:r>
            <a:r>
              <a:rPr sz="1800" b="1" spc="-25" dirty="0">
                <a:latin typeface="Calibri"/>
                <a:cs typeface="Calibri"/>
              </a:rPr>
              <a:t> </a:t>
            </a:r>
            <a:r>
              <a:rPr sz="1800" b="1" dirty="0">
                <a:latin typeface="Calibri"/>
                <a:cs typeface="Calibri"/>
              </a:rPr>
              <a:t>please</a:t>
            </a:r>
            <a:r>
              <a:rPr sz="1800" b="1" spc="-25" dirty="0">
                <a:latin typeface="Calibri"/>
                <a:cs typeface="Calibri"/>
              </a:rPr>
              <a:t> </a:t>
            </a:r>
            <a:r>
              <a:rPr sz="1800" b="1" dirty="0">
                <a:latin typeface="Calibri"/>
                <a:cs typeface="Calibri"/>
              </a:rPr>
              <a:t>notify</a:t>
            </a:r>
            <a:r>
              <a:rPr sz="1800" b="1" spc="-30" dirty="0">
                <a:latin typeface="Calibri"/>
                <a:cs typeface="Calibri"/>
              </a:rPr>
              <a:t> </a:t>
            </a:r>
            <a:r>
              <a:rPr sz="1800" b="1" spc="-25" dirty="0">
                <a:latin typeface="Calibri"/>
                <a:cs typeface="Calibri"/>
              </a:rPr>
              <a:t>F&amp;A</a:t>
            </a:r>
            <a:endParaRPr sz="1800" dirty="0">
              <a:latin typeface="Calibri"/>
              <a:cs typeface="Calibri"/>
            </a:endParaRPr>
          </a:p>
          <a:p>
            <a:pPr marL="139065" indent="-88900">
              <a:lnSpc>
                <a:spcPct val="100000"/>
              </a:lnSpc>
              <a:spcBef>
                <a:spcPts val="459"/>
              </a:spcBef>
              <a:buSzPct val="94444"/>
              <a:buFont typeface="Arial"/>
              <a:buChar char="•"/>
              <a:tabLst>
                <a:tab pos="139065" algn="l"/>
              </a:tabLst>
            </a:pPr>
            <a:r>
              <a:rPr dirty="0"/>
              <a:t>June 12</a:t>
            </a:r>
            <a:r>
              <a:rPr lang="en-US" baseline="30000" dirty="0"/>
              <a:t>th</a:t>
            </a:r>
            <a:r>
              <a:rPr lang="en-US" dirty="0"/>
              <a:t> </a:t>
            </a:r>
            <a:r>
              <a:rPr dirty="0"/>
              <a:t>– Send list of all departmental leases to F&amp;A</a:t>
            </a:r>
            <a:endParaRPr sz="1800" dirty="0">
              <a:latin typeface="Calibri"/>
              <a:cs typeface="Calibri"/>
            </a:endParaRPr>
          </a:p>
          <a:p>
            <a:pPr marL="538480" marR="99695" lvl="1" indent="-136525">
              <a:lnSpc>
                <a:spcPts val="1939"/>
              </a:lnSpc>
              <a:spcBef>
                <a:spcPts val="330"/>
              </a:spcBef>
              <a:buFont typeface="Arial"/>
              <a:buChar char="•"/>
              <a:tabLst>
                <a:tab pos="539750" algn="l"/>
              </a:tabLst>
            </a:pPr>
            <a:r>
              <a:rPr sz="1800" dirty="0">
                <a:latin typeface="Calibri"/>
                <a:cs typeface="Calibri"/>
              </a:rPr>
              <a:t>Include</a:t>
            </a:r>
            <a:r>
              <a:rPr sz="1800" spc="-70" dirty="0">
                <a:latin typeface="Calibri"/>
                <a:cs typeface="Calibri"/>
              </a:rPr>
              <a:t> </a:t>
            </a:r>
            <a:r>
              <a:rPr sz="1800" dirty="0">
                <a:latin typeface="Calibri"/>
                <a:cs typeface="Calibri"/>
              </a:rPr>
              <a:t>vendor</a:t>
            </a:r>
            <a:r>
              <a:rPr sz="1800" spc="-65" dirty="0">
                <a:latin typeface="Calibri"/>
                <a:cs typeface="Calibri"/>
              </a:rPr>
              <a:t> </a:t>
            </a:r>
            <a:r>
              <a:rPr sz="1800" dirty="0">
                <a:latin typeface="Calibri"/>
                <a:cs typeface="Calibri"/>
              </a:rPr>
              <a:t>name,</a:t>
            </a:r>
            <a:r>
              <a:rPr sz="1800" spc="-65" dirty="0">
                <a:latin typeface="Calibri"/>
                <a:cs typeface="Calibri"/>
              </a:rPr>
              <a:t> </a:t>
            </a:r>
            <a:r>
              <a:rPr sz="1800" dirty="0">
                <a:latin typeface="Calibri"/>
                <a:cs typeface="Calibri"/>
              </a:rPr>
              <a:t>amount,</a:t>
            </a:r>
            <a:r>
              <a:rPr sz="1800" spc="-70" dirty="0">
                <a:latin typeface="Calibri"/>
                <a:cs typeface="Calibri"/>
              </a:rPr>
              <a:t> </a:t>
            </a:r>
            <a:r>
              <a:rPr sz="1800" dirty="0">
                <a:latin typeface="Calibri"/>
                <a:cs typeface="Calibri"/>
              </a:rPr>
              <a:t>lease</a:t>
            </a:r>
            <a:r>
              <a:rPr sz="1800" spc="-65" dirty="0">
                <a:latin typeface="Calibri"/>
                <a:cs typeface="Calibri"/>
              </a:rPr>
              <a:t> </a:t>
            </a:r>
            <a:r>
              <a:rPr sz="1800" dirty="0">
                <a:latin typeface="Calibri"/>
                <a:cs typeface="Calibri"/>
              </a:rPr>
              <a:t>start</a:t>
            </a:r>
            <a:r>
              <a:rPr sz="1800" spc="-65" dirty="0">
                <a:latin typeface="Calibri"/>
                <a:cs typeface="Calibri"/>
              </a:rPr>
              <a:t> </a:t>
            </a:r>
            <a:r>
              <a:rPr sz="1800" dirty="0">
                <a:latin typeface="Calibri"/>
                <a:cs typeface="Calibri"/>
              </a:rPr>
              <a:t>date,</a:t>
            </a:r>
            <a:r>
              <a:rPr sz="1800" spc="-70" dirty="0">
                <a:latin typeface="Calibri"/>
                <a:cs typeface="Calibri"/>
              </a:rPr>
              <a:t> </a:t>
            </a:r>
            <a:r>
              <a:rPr sz="1800" dirty="0">
                <a:latin typeface="Calibri"/>
                <a:cs typeface="Calibri"/>
              </a:rPr>
              <a:t>lease</a:t>
            </a:r>
            <a:r>
              <a:rPr sz="1800" spc="-65" dirty="0">
                <a:latin typeface="Calibri"/>
                <a:cs typeface="Calibri"/>
              </a:rPr>
              <a:t> </a:t>
            </a:r>
            <a:r>
              <a:rPr sz="1800" dirty="0">
                <a:latin typeface="Calibri"/>
                <a:cs typeface="Calibri"/>
              </a:rPr>
              <a:t>end</a:t>
            </a:r>
            <a:r>
              <a:rPr sz="1800" spc="-65" dirty="0">
                <a:latin typeface="Calibri"/>
                <a:cs typeface="Calibri"/>
              </a:rPr>
              <a:t> </a:t>
            </a:r>
            <a:r>
              <a:rPr sz="1800" dirty="0">
                <a:latin typeface="Calibri"/>
                <a:cs typeface="Calibri"/>
              </a:rPr>
              <a:t>date,</a:t>
            </a:r>
            <a:r>
              <a:rPr sz="1800" spc="-65" dirty="0">
                <a:latin typeface="Calibri"/>
                <a:cs typeface="Calibri"/>
              </a:rPr>
              <a:t> </a:t>
            </a:r>
            <a:r>
              <a:rPr sz="1800" dirty="0">
                <a:latin typeface="Calibri"/>
                <a:cs typeface="Calibri"/>
              </a:rPr>
              <a:t>and</a:t>
            </a:r>
            <a:r>
              <a:rPr sz="1800" spc="-70" dirty="0">
                <a:latin typeface="Calibri"/>
                <a:cs typeface="Calibri"/>
              </a:rPr>
              <a:t> </a:t>
            </a:r>
            <a:r>
              <a:rPr sz="1800" dirty="0">
                <a:latin typeface="Calibri"/>
                <a:cs typeface="Calibri"/>
              </a:rPr>
              <a:t>a</a:t>
            </a:r>
            <a:r>
              <a:rPr sz="1800" spc="-65" dirty="0">
                <a:latin typeface="Calibri"/>
                <a:cs typeface="Calibri"/>
              </a:rPr>
              <a:t> </a:t>
            </a:r>
            <a:r>
              <a:rPr sz="1800" spc="-20" dirty="0">
                <a:latin typeface="Calibri"/>
                <a:cs typeface="Calibri"/>
              </a:rPr>
              <a:t>copy 	</a:t>
            </a:r>
            <a:r>
              <a:rPr sz="1800" dirty="0">
                <a:latin typeface="Calibri"/>
                <a:cs typeface="Calibri"/>
              </a:rPr>
              <a:t>of</a:t>
            </a:r>
            <a:r>
              <a:rPr sz="1800" spc="-4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lease</a:t>
            </a:r>
            <a:r>
              <a:rPr sz="1800" spc="-45" dirty="0">
                <a:latin typeface="Calibri"/>
                <a:cs typeface="Calibri"/>
              </a:rPr>
              <a:t> </a:t>
            </a:r>
            <a:r>
              <a:rPr sz="1800" dirty="0">
                <a:latin typeface="Calibri"/>
                <a:cs typeface="Calibri"/>
              </a:rPr>
              <a:t>(if</a:t>
            </a:r>
            <a:r>
              <a:rPr sz="1800" spc="-45" dirty="0">
                <a:latin typeface="Calibri"/>
                <a:cs typeface="Calibri"/>
              </a:rPr>
              <a:t> </a:t>
            </a:r>
            <a:r>
              <a:rPr sz="1800" dirty="0">
                <a:latin typeface="Calibri"/>
                <a:cs typeface="Calibri"/>
              </a:rPr>
              <a:t>not</a:t>
            </a:r>
            <a:r>
              <a:rPr sz="1800" spc="-45" dirty="0">
                <a:latin typeface="Calibri"/>
                <a:cs typeface="Calibri"/>
              </a:rPr>
              <a:t> </a:t>
            </a:r>
            <a:r>
              <a:rPr sz="1800" dirty="0">
                <a:latin typeface="Calibri"/>
                <a:cs typeface="Calibri"/>
              </a:rPr>
              <a:t>already</a:t>
            </a:r>
            <a:r>
              <a:rPr sz="1800" spc="-45" dirty="0">
                <a:latin typeface="Calibri"/>
                <a:cs typeface="Calibri"/>
              </a:rPr>
              <a:t> </a:t>
            </a:r>
            <a:r>
              <a:rPr sz="1800" dirty="0">
                <a:latin typeface="Calibri"/>
                <a:cs typeface="Calibri"/>
              </a:rPr>
              <a:t>in</a:t>
            </a:r>
            <a:r>
              <a:rPr sz="1800" spc="-45" dirty="0">
                <a:latin typeface="Calibri"/>
                <a:cs typeface="Calibri"/>
              </a:rPr>
              <a:t> </a:t>
            </a:r>
            <a:r>
              <a:rPr sz="1800" spc="-20" dirty="0">
                <a:latin typeface="Calibri"/>
                <a:cs typeface="Calibri"/>
              </a:rPr>
              <a:t>F&amp;A)</a:t>
            </a:r>
            <a:endParaRPr sz="1800" dirty="0">
              <a:latin typeface="Calibri"/>
              <a:cs typeface="Calibri"/>
            </a:endParaRPr>
          </a:p>
          <a:p>
            <a:pPr marL="538480" lvl="1" indent="-136525">
              <a:lnSpc>
                <a:spcPct val="100000"/>
              </a:lnSpc>
              <a:spcBef>
                <a:spcPts val="60"/>
              </a:spcBef>
              <a:buFont typeface="Arial"/>
              <a:buChar char="•"/>
              <a:tabLst>
                <a:tab pos="538480" algn="l"/>
              </a:tabLst>
            </a:pPr>
            <a:r>
              <a:rPr sz="1800" dirty="0">
                <a:latin typeface="Calibri"/>
                <a:cs typeface="Calibri"/>
              </a:rPr>
              <a:t>The</a:t>
            </a:r>
            <a:r>
              <a:rPr sz="1800" spc="-50" dirty="0">
                <a:latin typeface="Calibri"/>
                <a:cs typeface="Calibri"/>
              </a:rPr>
              <a:t> </a:t>
            </a:r>
            <a:r>
              <a:rPr sz="1800" dirty="0">
                <a:latin typeface="Calibri"/>
                <a:cs typeface="Calibri"/>
              </a:rPr>
              <a:t>most</a:t>
            </a:r>
            <a:r>
              <a:rPr sz="1800" spc="-45" dirty="0">
                <a:latin typeface="Calibri"/>
                <a:cs typeface="Calibri"/>
              </a:rPr>
              <a:t> </a:t>
            </a:r>
            <a:r>
              <a:rPr sz="1800" spc="-10" dirty="0">
                <a:latin typeface="Calibri"/>
                <a:cs typeface="Calibri"/>
              </a:rPr>
              <a:t>common</a:t>
            </a:r>
            <a:r>
              <a:rPr sz="1800" spc="-45" dirty="0">
                <a:latin typeface="Calibri"/>
                <a:cs typeface="Calibri"/>
              </a:rPr>
              <a:t> </a:t>
            </a:r>
            <a:r>
              <a:rPr sz="1800" dirty="0">
                <a:latin typeface="Calibri"/>
                <a:cs typeface="Calibri"/>
              </a:rPr>
              <a:t>leases</a:t>
            </a:r>
            <a:r>
              <a:rPr sz="1800" spc="-45" dirty="0">
                <a:latin typeface="Calibri"/>
                <a:cs typeface="Calibri"/>
              </a:rPr>
              <a:t> </a:t>
            </a:r>
            <a:r>
              <a:rPr sz="1800" dirty="0">
                <a:latin typeface="Calibri"/>
                <a:cs typeface="Calibri"/>
              </a:rPr>
              <a:t>at</a:t>
            </a:r>
            <a:r>
              <a:rPr sz="1800" spc="-45" dirty="0">
                <a:latin typeface="Calibri"/>
                <a:cs typeface="Calibri"/>
              </a:rPr>
              <a:t> </a:t>
            </a:r>
            <a:r>
              <a:rPr sz="1800" dirty="0">
                <a:latin typeface="Calibri"/>
                <a:cs typeface="Calibri"/>
              </a:rPr>
              <a:t>EOU</a:t>
            </a:r>
            <a:r>
              <a:rPr sz="1800" spc="-45" dirty="0">
                <a:latin typeface="Calibri"/>
                <a:cs typeface="Calibri"/>
              </a:rPr>
              <a:t> </a:t>
            </a:r>
            <a:r>
              <a:rPr sz="1800" dirty="0">
                <a:latin typeface="Calibri"/>
                <a:cs typeface="Calibri"/>
              </a:rPr>
              <a:t>are</a:t>
            </a:r>
            <a:r>
              <a:rPr sz="1800" spc="-45" dirty="0">
                <a:latin typeface="Calibri"/>
                <a:cs typeface="Calibri"/>
              </a:rPr>
              <a:t> </a:t>
            </a:r>
            <a:r>
              <a:rPr sz="1800" dirty="0">
                <a:latin typeface="Calibri"/>
                <a:cs typeface="Calibri"/>
              </a:rPr>
              <a:t>for</a:t>
            </a:r>
            <a:r>
              <a:rPr sz="1800" spc="-45" dirty="0">
                <a:latin typeface="Calibri"/>
                <a:cs typeface="Calibri"/>
              </a:rPr>
              <a:t> </a:t>
            </a:r>
            <a:r>
              <a:rPr sz="1800" dirty="0">
                <a:latin typeface="Calibri"/>
                <a:cs typeface="Calibri"/>
              </a:rPr>
              <a:t>space</a:t>
            </a:r>
            <a:r>
              <a:rPr sz="1800" spc="-45" dirty="0">
                <a:latin typeface="Calibri"/>
                <a:cs typeface="Calibri"/>
              </a:rPr>
              <a:t> </a:t>
            </a:r>
            <a:r>
              <a:rPr sz="1800" dirty="0">
                <a:latin typeface="Calibri"/>
                <a:cs typeface="Calibri"/>
              </a:rPr>
              <a:t>or</a:t>
            </a:r>
            <a:r>
              <a:rPr sz="1800" spc="-45" dirty="0">
                <a:latin typeface="Calibri"/>
                <a:cs typeface="Calibri"/>
              </a:rPr>
              <a:t> </a:t>
            </a:r>
            <a:r>
              <a:rPr sz="1800" spc="-10" dirty="0">
                <a:latin typeface="Calibri"/>
                <a:cs typeface="Calibri"/>
              </a:rPr>
              <a:t>equipment</a:t>
            </a:r>
            <a:endParaRPr sz="1800" dirty="0">
              <a:latin typeface="Calibri"/>
              <a:cs typeface="Calibri"/>
            </a:endParaRPr>
          </a:p>
          <a:p>
            <a:pPr marL="25400" marR="17780">
              <a:lnSpc>
                <a:spcPts val="1939"/>
              </a:lnSpc>
              <a:spcBef>
                <a:spcPts val="735"/>
              </a:spcBef>
            </a:pPr>
            <a:r>
              <a:rPr sz="1800" b="1" dirty="0">
                <a:latin typeface="Calibri"/>
                <a:cs typeface="Calibri"/>
              </a:rPr>
              <a:t>Review</a:t>
            </a:r>
            <a:r>
              <a:rPr sz="1800" b="1" spc="-45" dirty="0">
                <a:latin typeface="Calibri"/>
                <a:cs typeface="Calibri"/>
              </a:rPr>
              <a:t> </a:t>
            </a:r>
            <a:r>
              <a:rPr sz="1800" b="1" dirty="0">
                <a:latin typeface="Calibri"/>
                <a:cs typeface="Calibri"/>
              </a:rPr>
              <a:t>budgets</a:t>
            </a:r>
            <a:r>
              <a:rPr sz="1800" b="1" spc="-40" dirty="0">
                <a:latin typeface="Calibri"/>
                <a:cs typeface="Calibri"/>
              </a:rPr>
              <a:t> </a:t>
            </a:r>
            <a:r>
              <a:rPr sz="1800" b="1" dirty="0">
                <a:latin typeface="Calibri"/>
                <a:cs typeface="Calibri"/>
              </a:rPr>
              <a:t>for</a:t>
            </a:r>
            <a:r>
              <a:rPr sz="1800" b="1" spc="-45" dirty="0">
                <a:latin typeface="Calibri"/>
                <a:cs typeface="Calibri"/>
              </a:rPr>
              <a:t> </a:t>
            </a:r>
            <a:r>
              <a:rPr sz="1800" b="1" dirty="0">
                <a:latin typeface="Calibri"/>
                <a:cs typeface="Calibri"/>
              </a:rPr>
              <a:t>purchases</a:t>
            </a:r>
            <a:r>
              <a:rPr sz="1800" b="1" spc="-40" dirty="0">
                <a:latin typeface="Calibri"/>
                <a:cs typeface="Calibri"/>
              </a:rPr>
              <a:t> </a:t>
            </a:r>
            <a:r>
              <a:rPr sz="1800" b="1" dirty="0">
                <a:latin typeface="Calibri"/>
                <a:cs typeface="Calibri"/>
              </a:rPr>
              <a:t>over</a:t>
            </a:r>
            <a:r>
              <a:rPr sz="1800" b="1" spc="-45" dirty="0">
                <a:latin typeface="Calibri"/>
                <a:cs typeface="Calibri"/>
              </a:rPr>
              <a:t> </a:t>
            </a:r>
            <a:r>
              <a:rPr sz="1800" b="1" dirty="0">
                <a:latin typeface="Calibri"/>
                <a:cs typeface="Calibri"/>
              </a:rPr>
              <a:t>$</a:t>
            </a:r>
            <a:r>
              <a:rPr lang="en-US" sz="1800" b="1" dirty="0">
                <a:latin typeface="Calibri"/>
                <a:cs typeface="Calibri"/>
              </a:rPr>
              <a:t>10</a:t>
            </a:r>
            <a:r>
              <a:rPr sz="1800" b="1" dirty="0">
                <a:latin typeface="Calibri"/>
                <a:cs typeface="Calibri"/>
              </a:rPr>
              <a:t>,000</a:t>
            </a:r>
            <a:r>
              <a:rPr sz="1800" b="1" spc="-40" dirty="0">
                <a:latin typeface="Calibri"/>
                <a:cs typeface="Calibri"/>
              </a:rPr>
              <a:t> </a:t>
            </a:r>
            <a:r>
              <a:rPr sz="1800" b="1" dirty="0">
                <a:latin typeface="Calibri"/>
                <a:cs typeface="Calibri"/>
              </a:rPr>
              <a:t>to</a:t>
            </a:r>
            <a:r>
              <a:rPr sz="1800" b="1" spc="-45" dirty="0">
                <a:latin typeface="Calibri"/>
                <a:cs typeface="Calibri"/>
              </a:rPr>
              <a:t> </a:t>
            </a:r>
            <a:r>
              <a:rPr sz="1800" b="1" dirty="0">
                <a:latin typeface="Calibri"/>
                <a:cs typeface="Calibri"/>
              </a:rPr>
              <a:t>ensure</a:t>
            </a:r>
            <a:r>
              <a:rPr sz="1800" b="1" spc="-40" dirty="0">
                <a:latin typeface="Calibri"/>
                <a:cs typeface="Calibri"/>
              </a:rPr>
              <a:t> </a:t>
            </a:r>
            <a:r>
              <a:rPr sz="1800" b="1" dirty="0">
                <a:latin typeface="Calibri"/>
                <a:cs typeface="Calibri"/>
              </a:rPr>
              <a:t>all</a:t>
            </a:r>
            <a:r>
              <a:rPr sz="1800" b="1" spc="-45" dirty="0">
                <a:latin typeface="Calibri"/>
                <a:cs typeface="Calibri"/>
              </a:rPr>
              <a:t> </a:t>
            </a:r>
            <a:r>
              <a:rPr sz="1800" b="1" dirty="0">
                <a:latin typeface="Calibri"/>
                <a:cs typeface="Calibri"/>
              </a:rPr>
              <a:t>assets</a:t>
            </a:r>
            <a:r>
              <a:rPr sz="1800" b="1" spc="-40" dirty="0">
                <a:latin typeface="Calibri"/>
                <a:cs typeface="Calibri"/>
              </a:rPr>
              <a:t> </a:t>
            </a:r>
            <a:r>
              <a:rPr sz="1800" b="1" dirty="0">
                <a:latin typeface="Calibri"/>
                <a:cs typeface="Calibri"/>
              </a:rPr>
              <a:t>that</a:t>
            </a:r>
            <a:r>
              <a:rPr sz="1800" b="1" spc="-45" dirty="0">
                <a:latin typeface="Calibri"/>
                <a:cs typeface="Calibri"/>
              </a:rPr>
              <a:t> </a:t>
            </a:r>
            <a:r>
              <a:rPr sz="1800" b="1" dirty="0">
                <a:latin typeface="Calibri"/>
                <a:cs typeface="Calibri"/>
              </a:rPr>
              <a:t>qualify</a:t>
            </a:r>
            <a:r>
              <a:rPr sz="1800" b="1" spc="-40" dirty="0">
                <a:latin typeface="Calibri"/>
                <a:cs typeface="Calibri"/>
              </a:rPr>
              <a:t> </a:t>
            </a:r>
            <a:r>
              <a:rPr sz="1800" b="1" spc="-20" dirty="0">
                <a:latin typeface="Calibri"/>
                <a:cs typeface="Calibri"/>
              </a:rPr>
              <a:t>have </a:t>
            </a:r>
            <a:r>
              <a:rPr sz="1800" b="1" dirty="0">
                <a:latin typeface="Calibri"/>
                <a:cs typeface="Calibri"/>
              </a:rPr>
              <a:t>been</a:t>
            </a:r>
            <a:r>
              <a:rPr sz="1800" b="1" spc="-20" dirty="0">
                <a:latin typeface="Calibri"/>
                <a:cs typeface="Calibri"/>
              </a:rPr>
              <a:t> </a:t>
            </a:r>
            <a:r>
              <a:rPr sz="1800" b="1" spc="-10" dirty="0">
                <a:latin typeface="Calibri"/>
                <a:cs typeface="Calibri"/>
              </a:rPr>
              <a:t>capitalized </a:t>
            </a:r>
            <a:r>
              <a:rPr sz="1800" b="1" dirty="0">
                <a:latin typeface="Calibri"/>
                <a:cs typeface="Calibri"/>
              </a:rPr>
              <a:t>in</a:t>
            </a:r>
            <a:r>
              <a:rPr sz="1800" b="1" spc="-5" dirty="0">
                <a:latin typeface="Calibri"/>
                <a:cs typeface="Calibri"/>
              </a:rPr>
              <a:t> </a:t>
            </a:r>
            <a:r>
              <a:rPr sz="1800" b="1" spc="-10" dirty="0">
                <a:latin typeface="Calibri"/>
                <a:cs typeface="Calibri"/>
              </a:rPr>
              <a:t>Banner</a:t>
            </a:r>
            <a:endParaRPr sz="1800" dirty="0">
              <a:latin typeface="Calibri"/>
              <a:cs typeface="Calibri"/>
            </a:endParaRPr>
          </a:p>
          <a:p>
            <a:pPr marL="139065" indent="-88900">
              <a:lnSpc>
                <a:spcPct val="100000"/>
              </a:lnSpc>
              <a:spcBef>
                <a:spcPts val="459"/>
              </a:spcBef>
              <a:buSzPct val="94444"/>
              <a:buFont typeface="Arial"/>
              <a:buChar char="•"/>
              <a:tabLst>
                <a:tab pos="139065" algn="l"/>
              </a:tabLst>
            </a:pPr>
            <a:r>
              <a:rPr dirty="0"/>
              <a:t>July 14</a:t>
            </a:r>
            <a:r>
              <a:rPr lang="en-US" baseline="30000" dirty="0"/>
              <a:t>th</a:t>
            </a:r>
            <a:r>
              <a:rPr dirty="0"/>
              <a:t> – Notify F&amp;A of capital asset adjustments during </a:t>
            </a:r>
            <a:r>
              <a:rPr lang="en-US" dirty="0"/>
              <a:t>FY26</a:t>
            </a:r>
            <a:endParaRPr sz="1800" dirty="0">
              <a:latin typeface="Calibri"/>
              <a:cs typeface="Calibri"/>
            </a:endParaRPr>
          </a:p>
          <a:p>
            <a:pPr marL="538480" marR="199390" lvl="1" indent="-136525">
              <a:lnSpc>
                <a:spcPts val="1939"/>
              </a:lnSpc>
              <a:spcBef>
                <a:spcPts val="330"/>
              </a:spcBef>
              <a:buFont typeface="Arial"/>
              <a:buChar char="•"/>
              <a:tabLst>
                <a:tab pos="539750" algn="l"/>
              </a:tabLst>
            </a:pPr>
            <a:r>
              <a:rPr sz="1800" dirty="0">
                <a:latin typeface="Calibri"/>
                <a:cs typeface="Calibri"/>
              </a:rPr>
              <a:t>Send</a:t>
            </a:r>
            <a:r>
              <a:rPr sz="1800" spc="-45" dirty="0">
                <a:latin typeface="Calibri"/>
                <a:cs typeface="Calibri"/>
              </a:rPr>
              <a:t> </a:t>
            </a:r>
            <a:r>
              <a:rPr sz="1800" dirty="0">
                <a:latin typeface="Calibri"/>
                <a:cs typeface="Calibri"/>
              </a:rPr>
              <a:t>list</a:t>
            </a:r>
            <a:r>
              <a:rPr sz="1800" spc="-4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any</a:t>
            </a:r>
            <a:r>
              <a:rPr sz="1800" spc="-45" dirty="0">
                <a:latin typeface="Calibri"/>
                <a:cs typeface="Calibri"/>
              </a:rPr>
              <a:t> </a:t>
            </a:r>
            <a:r>
              <a:rPr sz="1800" dirty="0">
                <a:latin typeface="Calibri"/>
                <a:cs typeface="Calibri"/>
              </a:rPr>
              <a:t>assets</a:t>
            </a:r>
            <a:r>
              <a:rPr sz="1800" spc="-40" dirty="0">
                <a:latin typeface="Calibri"/>
                <a:cs typeface="Calibri"/>
              </a:rPr>
              <a:t> </a:t>
            </a:r>
            <a:r>
              <a:rPr sz="1800" dirty="0">
                <a:latin typeface="Calibri"/>
                <a:cs typeface="Calibri"/>
              </a:rPr>
              <a:t>that</a:t>
            </a:r>
            <a:r>
              <a:rPr sz="1800" spc="-40" dirty="0">
                <a:latin typeface="Calibri"/>
                <a:cs typeface="Calibri"/>
              </a:rPr>
              <a:t> </a:t>
            </a:r>
            <a:r>
              <a:rPr sz="1800" dirty="0">
                <a:latin typeface="Calibri"/>
                <a:cs typeface="Calibri"/>
              </a:rPr>
              <a:t>were</a:t>
            </a:r>
            <a:r>
              <a:rPr sz="1800" spc="-45" dirty="0">
                <a:latin typeface="Calibri"/>
                <a:cs typeface="Calibri"/>
              </a:rPr>
              <a:t> </a:t>
            </a:r>
            <a:r>
              <a:rPr sz="1800" spc="-10" dirty="0">
                <a:latin typeface="Calibri"/>
                <a:cs typeface="Calibri"/>
              </a:rPr>
              <a:t>disposed</a:t>
            </a:r>
            <a:r>
              <a:rPr sz="1800" spc="-40"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during</a:t>
            </a:r>
            <a:r>
              <a:rPr sz="1800" spc="-45" dirty="0">
                <a:latin typeface="Calibri"/>
                <a:cs typeface="Calibri"/>
              </a:rPr>
              <a:t> </a:t>
            </a:r>
            <a:r>
              <a:rPr lang="en-US" sz="1800" dirty="0">
                <a:latin typeface="Calibri"/>
                <a:cs typeface="Calibri"/>
              </a:rPr>
              <a:t>FY26</a:t>
            </a:r>
            <a:r>
              <a:rPr sz="1800" dirty="0">
                <a:latin typeface="Calibri"/>
                <a:cs typeface="Calibri"/>
              </a:rPr>
              <a:t>,</a:t>
            </a:r>
            <a:r>
              <a:rPr sz="1800" spc="-40" dirty="0">
                <a:latin typeface="Calibri"/>
                <a:cs typeface="Calibri"/>
              </a:rPr>
              <a:t> </a:t>
            </a:r>
            <a:r>
              <a:rPr sz="1800" dirty="0">
                <a:latin typeface="Calibri"/>
                <a:cs typeface="Calibri"/>
              </a:rPr>
              <a:t>and</a:t>
            </a:r>
            <a:r>
              <a:rPr sz="1800" spc="-40" dirty="0">
                <a:latin typeface="Calibri"/>
                <a:cs typeface="Calibri"/>
              </a:rPr>
              <a:t> </a:t>
            </a:r>
            <a:r>
              <a:rPr sz="1800" dirty="0">
                <a:latin typeface="Calibri"/>
                <a:cs typeface="Calibri"/>
              </a:rPr>
              <a:t>a</a:t>
            </a:r>
            <a:r>
              <a:rPr sz="1800" spc="-45" dirty="0">
                <a:latin typeface="Calibri"/>
                <a:cs typeface="Calibri"/>
              </a:rPr>
              <a:t> </a:t>
            </a:r>
            <a:r>
              <a:rPr sz="1800" dirty="0">
                <a:latin typeface="Calibri"/>
                <a:cs typeface="Calibri"/>
              </a:rPr>
              <a:t>list</a:t>
            </a:r>
            <a:r>
              <a:rPr sz="1800" spc="-40" dirty="0">
                <a:latin typeface="Calibri"/>
                <a:cs typeface="Calibri"/>
              </a:rPr>
              <a:t> </a:t>
            </a:r>
            <a:r>
              <a:rPr sz="1800" dirty="0">
                <a:latin typeface="Calibri"/>
                <a:cs typeface="Calibri"/>
              </a:rPr>
              <a:t>of</a:t>
            </a:r>
            <a:r>
              <a:rPr sz="1800" spc="-40" dirty="0">
                <a:latin typeface="Calibri"/>
                <a:cs typeface="Calibri"/>
              </a:rPr>
              <a:t> </a:t>
            </a:r>
            <a:r>
              <a:rPr sz="1800" spc="-25" dirty="0">
                <a:latin typeface="Calibri"/>
                <a:cs typeface="Calibri"/>
              </a:rPr>
              <a:t>any 	</a:t>
            </a:r>
            <a:r>
              <a:rPr sz="1800" spc="-10" dirty="0">
                <a:latin typeface="Calibri"/>
                <a:cs typeface="Calibri"/>
              </a:rPr>
              <a:t>purchases</a:t>
            </a:r>
            <a:r>
              <a:rPr sz="1800" spc="-65" dirty="0">
                <a:latin typeface="Calibri"/>
                <a:cs typeface="Calibri"/>
              </a:rPr>
              <a:t> </a:t>
            </a:r>
            <a:r>
              <a:rPr sz="1800" dirty="0">
                <a:latin typeface="Calibri"/>
                <a:cs typeface="Calibri"/>
              </a:rPr>
              <a:t>that</a:t>
            </a:r>
            <a:r>
              <a:rPr sz="1800" spc="-65" dirty="0">
                <a:latin typeface="Calibri"/>
                <a:cs typeface="Calibri"/>
              </a:rPr>
              <a:t> </a:t>
            </a:r>
            <a:r>
              <a:rPr sz="1800" dirty="0">
                <a:latin typeface="Calibri"/>
                <a:cs typeface="Calibri"/>
              </a:rPr>
              <a:t>should</a:t>
            </a:r>
            <a:r>
              <a:rPr sz="1800" spc="-65" dirty="0">
                <a:latin typeface="Calibri"/>
                <a:cs typeface="Calibri"/>
              </a:rPr>
              <a:t> </a:t>
            </a:r>
            <a:r>
              <a:rPr sz="1800" dirty="0">
                <a:latin typeface="Calibri"/>
                <a:cs typeface="Calibri"/>
              </a:rPr>
              <a:t>have</a:t>
            </a:r>
            <a:r>
              <a:rPr sz="1800" spc="-65" dirty="0">
                <a:latin typeface="Calibri"/>
                <a:cs typeface="Calibri"/>
              </a:rPr>
              <a:t> </a:t>
            </a:r>
            <a:r>
              <a:rPr sz="1800" dirty="0">
                <a:latin typeface="Calibri"/>
                <a:cs typeface="Calibri"/>
              </a:rPr>
              <a:t>been</a:t>
            </a:r>
            <a:r>
              <a:rPr sz="1800" spc="-65" dirty="0">
                <a:latin typeface="Calibri"/>
                <a:cs typeface="Calibri"/>
              </a:rPr>
              <a:t> </a:t>
            </a:r>
            <a:r>
              <a:rPr sz="1800" spc="-10" dirty="0">
                <a:latin typeface="Calibri"/>
                <a:cs typeface="Calibri"/>
              </a:rPr>
              <a:t>capitalized</a:t>
            </a:r>
            <a:endParaRPr sz="1800" dirty="0">
              <a:latin typeface="Calibri"/>
              <a:cs typeface="Calibri"/>
            </a:endParaRPr>
          </a:p>
        </p:txBody>
      </p:sp>
      <p:sp>
        <p:nvSpPr>
          <p:cNvPr id="4" name="object 3">
            <a:extLst>
              <a:ext uri="{FF2B5EF4-FFF2-40B4-BE49-F238E27FC236}">
                <a16:creationId xmlns:a16="http://schemas.microsoft.com/office/drawing/2014/main" id="{1BD9D352-C8A6-4F8E-B75C-C13A0C48591A}"/>
              </a:ext>
            </a:extLst>
          </p:cNvPr>
          <p:cNvSpPr/>
          <p:nvPr/>
        </p:nvSpPr>
        <p:spPr>
          <a:xfrm flipV="1">
            <a:off x="609600" y="1017494"/>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4614-FCBC-3237-ECD2-62253E4C00F2}"/>
              </a:ext>
            </a:extLst>
          </p:cNvPr>
          <p:cNvSpPr>
            <a:spLocks noGrp="1"/>
          </p:cNvSpPr>
          <p:nvPr>
            <p:ph type="title"/>
          </p:nvPr>
        </p:nvSpPr>
        <p:spPr/>
        <p:txBody>
          <a:bodyPr/>
          <a:lstStyle/>
          <a:p>
            <a:r>
              <a:rPr lang="en-US" u="none" dirty="0"/>
              <a:t>Office Coverage</a:t>
            </a:r>
          </a:p>
        </p:txBody>
      </p:sp>
      <p:sp>
        <p:nvSpPr>
          <p:cNvPr id="3" name="Text Placeholder 2">
            <a:extLst>
              <a:ext uri="{FF2B5EF4-FFF2-40B4-BE49-F238E27FC236}">
                <a16:creationId xmlns:a16="http://schemas.microsoft.com/office/drawing/2014/main" id="{FE0C7F4E-5C60-9024-C7C5-56B154CA9D98}"/>
              </a:ext>
            </a:extLst>
          </p:cNvPr>
          <p:cNvSpPr>
            <a:spLocks noGrp="1"/>
          </p:cNvSpPr>
          <p:nvPr>
            <p:ph type="body" idx="1"/>
          </p:nvPr>
        </p:nvSpPr>
        <p:spPr>
          <a:xfrm>
            <a:off x="474953" y="1436928"/>
            <a:ext cx="3639847" cy="3554819"/>
          </a:xfrm>
        </p:spPr>
        <p:txBody>
          <a:bodyPr/>
          <a:lstStyle/>
          <a:p>
            <a:r>
              <a:rPr lang="en-US" dirty="0"/>
              <a:t>Office coverage requires a Budget Authority and at least one staff member to process invoices, journal vouchers, purchase orders, and other related transactions. </a:t>
            </a:r>
          </a:p>
          <a:p>
            <a:endParaRPr lang="en-US" dirty="0"/>
          </a:p>
          <a:p>
            <a:r>
              <a:rPr lang="en-US" dirty="0"/>
              <a:t>If needed, a proxy must be identified and coordinated. If a proxy cannot be secured, contact F&amp;A for support.</a:t>
            </a:r>
          </a:p>
        </p:txBody>
      </p:sp>
      <p:pic>
        <p:nvPicPr>
          <p:cNvPr id="4" name="Picture 3">
            <a:extLst>
              <a:ext uri="{FF2B5EF4-FFF2-40B4-BE49-F238E27FC236}">
                <a16:creationId xmlns:a16="http://schemas.microsoft.com/office/drawing/2014/main" id="{E0F155E6-6983-A471-81AB-E3EC4C40CC81}"/>
              </a:ext>
            </a:extLst>
          </p:cNvPr>
          <p:cNvPicPr>
            <a:picLocks noChangeAspect="1"/>
          </p:cNvPicPr>
          <p:nvPr/>
        </p:nvPicPr>
        <p:blipFill>
          <a:blip r:embed="rId2"/>
          <a:srcRect l="4884" t="4444" r="3082" b="7241"/>
          <a:stretch/>
        </p:blipFill>
        <p:spPr>
          <a:xfrm>
            <a:off x="4239768" y="152400"/>
            <a:ext cx="4876800" cy="6056580"/>
          </a:xfrm>
          <a:prstGeom prst="rect">
            <a:avLst/>
          </a:prstGeom>
        </p:spPr>
      </p:pic>
      <p:cxnSp>
        <p:nvCxnSpPr>
          <p:cNvPr id="6" name="Straight Arrow Connector 5">
            <a:extLst>
              <a:ext uri="{FF2B5EF4-FFF2-40B4-BE49-F238E27FC236}">
                <a16:creationId xmlns:a16="http://schemas.microsoft.com/office/drawing/2014/main" id="{AEA7E581-E5CC-78B2-4DD4-33C4C31B3C9A}"/>
              </a:ext>
            </a:extLst>
          </p:cNvPr>
          <p:cNvCxnSpPr>
            <a:cxnSpLocks/>
          </p:cNvCxnSpPr>
          <p:nvPr/>
        </p:nvCxnSpPr>
        <p:spPr>
          <a:xfrm>
            <a:off x="5105400" y="1371600"/>
            <a:ext cx="1676400" cy="0"/>
          </a:xfrm>
          <a:prstGeom prst="straightConnector1">
            <a:avLst/>
          </a:prstGeom>
          <a:ln w="76200">
            <a:solidFill>
              <a:srgbClr val="00297A"/>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3C70670-3EA2-49E2-3FEE-956D825B51E9}"/>
              </a:ext>
            </a:extLst>
          </p:cNvPr>
          <p:cNvCxnSpPr>
            <a:cxnSpLocks/>
          </p:cNvCxnSpPr>
          <p:nvPr/>
        </p:nvCxnSpPr>
        <p:spPr>
          <a:xfrm>
            <a:off x="6400800" y="1752600"/>
            <a:ext cx="1828800" cy="0"/>
          </a:xfrm>
          <a:prstGeom prst="straightConnector1">
            <a:avLst/>
          </a:prstGeom>
          <a:ln w="76200">
            <a:solidFill>
              <a:srgbClr val="00297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AAEA88F-9850-CC4F-48FD-78091D5417A2}"/>
              </a:ext>
            </a:extLst>
          </p:cNvPr>
          <p:cNvCxnSpPr>
            <a:cxnSpLocks/>
          </p:cNvCxnSpPr>
          <p:nvPr/>
        </p:nvCxnSpPr>
        <p:spPr>
          <a:xfrm>
            <a:off x="5105400" y="2133600"/>
            <a:ext cx="3124200" cy="0"/>
          </a:xfrm>
          <a:prstGeom prst="straightConnector1">
            <a:avLst/>
          </a:prstGeom>
          <a:ln w="76200">
            <a:solidFill>
              <a:srgbClr val="00297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6EF7634-4FBF-D9CA-1191-490657F8AF8E}"/>
              </a:ext>
            </a:extLst>
          </p:cNvPr>
          <p:cNvCxnSpPr>
            <a:cxnSpLocks/>
          </p:cNvCxnSpPr>
          <p:nvPr/>
        </p:nvCxnSpPr>
        <p:spPr>
          <a:xfrm>
            <a:off x="5105400" y="4495800"/>
            <a:ext cx="3124200" cy="0"/>
          </a:xfrm>
          <a:prstGeom prst="straightConnector1">
            <a:avLst/>
          </a:prstGeom>
          <a:ln w="76200">
            <a:solidFill>
              <a:srgbClr val="0029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4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7262A-7C04-1D40-1FFA-00C6B496A625}"/>
              </a:ext>
            </a:extLst>
          </p:cNvPr>
          <p:cNvSpPr>
            <a:spLocks noGrp="1"/>
          </p:cNvSpPr>
          <p:nvPr>
            <p:ph type="title"/>
          </p:nvPr>
        </p:nvSpPr>
        <p:spPr>
          <a:xfrm>
            <a:off x="461506" y="328933"/>
            <a:ext cx="6651625" cy="1107996"/>
          </a:xfrm>
        </p:spPr>
        <p:txBody>
          <a:bodyPr/>
          <a:lstStyle/>
          <a:p>
            <a:r>
              <a:rPr lang="en-US" b="1" u="none" dirty="0"/>
              <a:t>Top 5 Year-End Reminders</a:t>
            </a:r>
            <a:br>
              <a:rPr lang="en-US" b="1" u="none" dirty="0"/>
            </a:br>
            <a:endParaRPr lang="en-US" u="none" dirty="0"/>
          </a:p>
        </p:txBody>
      </p:sp>
      <p:sp>
        <p:nvSpPr>
          <p:cNvPr id="3" name="Text Placeholder 2">
            <a:extLst>
              <a:ext uri="{FF2B5EF4-FFF2-40B4-BE49-F238E27FC236}">
                <a16:creationId xmlns:a16="http://schemas.microsoft.com/office/drawing/2014/main" id="{1182C375-4F47-1187-B58F-31F6A833A17A}"/>
              </a:ext>
            </a:extLst>
          </p:cNvPr>
          <p:cNvSpPr>
            <a:spLocks noGrp="1"/>
          </p:cNvSpPr>
          <p:nvPr>
            <p:ph type="body" idx="1"/>
          </p:nvPr>
        </p:nvSpPr>
        <p:spPr>
          <a:xfrm>
            <a:off x="788352" y="990600"/>
            <a:ext cx="7567295" cy="5893921"/>
          </a:xfrm>
        </p:spPr>
        <p:txBody>
          <a:bodyPr/>
          <a:lstStyle/>
          <a:p>
            <a:pPr>
              <a:spcBef>
                <a:spcPts val="600"/>
              </a:spcBef>
              <a:buFont typeface="+mj-lt"/>
              <a:buAutoNum type="arabicPeriod"/>
            </a:pPr>
            <a:r>
              <a:rPr lang="en-US" b="1" dirty="0"/>
              <a:t> Add as much detail as possible in Banner &amp; documents</a:t>
            </a:r>
          </a:p>
          <a:p>
            <a:pPr lvl="1">
              <a:spcBef>
                <a:spcPts val="600"/>
              </a:spcBef>
            </a:pPr>
            <a:r>
              <a:rPr lang="en-US" dirty="0"/>
              <a:t>Invoice commodities, deposits, P-Card, JV, document text and PO descriptions etc.</a:t>
            </a:r>
          </a:p>
          <a:p>
            <a:pPr>
              <a:spcBef>
                <a:spcPts val="600"/>
              </a:spcBef>
              <a:buFont typeface="+mj-lt"/>
              <a:buAutoNum type="arabicPeriod"/>
            </a:pPr>
            <a:r>
              <a:rPr lang="en-US" b="1" dirty="0"/>
              <a:t> Deadlines matter</a:t>
            </a:r>
          </a:p>
          <a:p>
            <a:pPr lvl="1">
              <a:spcBef>
                <a:spcPts val="600"/>
              </a:spcBef>
            </a:pPr>
            <a:r>
              <a:rPr lang="en-US" dirty="0"/>
              <a:t>Missing cutoffs can push transactions into the wrong fiscal year and create more work for your office as well as F&amp;A.</a:t>
            </a:r>
          </a:p>
          <a:p>
            <a:pPr>
              <a:spcBef>
                <a:spcPts val="600"/>
              </a:spcBef>
              <a:buFont typeface="+mj-lt"/>
              <a:buAutoNum type="arabicPeriod"/>
            </a:pPr>
            <a:r>
              <a:rPr lang="en-US" b="1" dirty="0"/>
              <a:t> Ensure your office has coverage</a:t>
            </a:r>
          </a:p>
          <a:p>
            <a:pPr lvl="1">
              <a:spcBef>
                <a:spcPts val="600"/>
              </a:spcBef>
            </a:pPr>
            <a:r>
              <a:rPr lang="en-US" dirty="0"/>
              <a:t>Offices need Budget Authorities and document originators available especially during </a:t>
            </a:r>
            <a:r>
              <a:rPr lang="en-US" b="1" i="1" dirty="0">
                <a:solidFill>
                  <a:schemeClr val="tx2">
                    <a:lumMod val="75000"/>
                  </a:schemeClr>
                </a:solidFill>
              </a:rPr>
              <a:t>July and August.</a:t>
            </a:r>
            <a:r>
              <a:rPr lang="en-US" i="1" dirty="0">
                <a:solidFill>
                  <a:schemeClr val="tx2">
                    <a:lumMod val="75000"/>
                  </a:schemeClr>
                </a:solidFill>
              </a:rPr>
              <a:t>  </a:t>
            </a:r>
            <a:r>
              <a:rPr lang="en-US" sz="1600" i="1" dirty="0">
                <a:solidFill>
                  <a:srgbClr val="FF0000"/>
                </a:solidFill>
              </a:rPr>
              <a:t>If you are not available as the primary point of contact, PLEASE designate a backup and make sure they are available. PLEASE also ensure backup approvers are in the Banner approval queues.</a:t>
            </a:r>
          </a:p>
          <a:p>
            <a:pPr>
              <a:spcBef>
                <a:spcPts val="600"/>
              </a:spcBef>
              <a:buFont typeface="+mj-lt"/>
              <a:buAutoNum type="arabicPeriod"/>
            </a:pPr>
            <a:r>
              <a:rPr lang="en-US" b="1" dirty="0"/>
              <a:t> Submit everything early</a:t>
            </a:r>
          </a:p>
          <a:p>
            <a:pPr lvl="1">
              <a:spcBef>
                <a:spcPts val="600"/>
              </a:spcBef>
            </a:pPr>
            <a:r>
              <a:rPr lang="en-US" dirty="0"/>
              <a:t>Invoices, deposits, and documentation should not wait until the last day. </a:t>
            </a:r>
          </a:p>
          <a:p>
            <a:pPr>
              <a:spcBef>
                <a:spcPts val="600"/>
              </a:spcBef>
              <a:buFont typeface="+mj-lt"/>
              <a:buAutoNum type="arabicPeriod"/>
            </a:pPr>
            <a:r>
              <a:rPr lang="en-US" b="1" dirty="0"/>
              <a:t> Communicate with Finance &amp; AP</a:t>
            </a:r>
          </a:p>
          <a:p>
            <a:pPr lvl="1">
              <a:spcBef>
                <a:spcPts val="600"/>
              </a:spcBef>
            </a:pPr>
            <a:r>
              <a:rPr lang="en-US" dirty="0"/>
              <a:t>If something looks off (unearned revenue, missing invoices, etc.), flag it early.</a:t>
            </a:r>
          </a:p>
          <a:p>
            <a:pPr lvl="1"/>
            <a:endParaRPr lang="en-US" dirty="0"/>
          </a:p>
          <a:p>
            <a:endParaRPr lang="en-US" dirty="0"/>
          </a:p>
        </p:txBody>
      </p:sp>
      <p:sp>
        <p:nvSpPr>
          <p:cNvPr id="4" name="object 3">
            <a:extLst>
              <a:ext uri="{FF2B5EF4-FFF2-40B4-BE49-F238E27FC236}">
                <a16:creationId xmlns:a16="http://schemas.microsoft.com/office/drawing/2014/main" id="{A600E541-304D-4DCE-90A4-B96C922D67A3}"/>
              </a:ext>
            </a:extLst>
          </p:cNvPr>
          <p:cNvSpPr/>
          <p:nvPr/>
        </p:nvSpPr>
        <p:spPr>
          <a:xfrm flipV="1">
            <a:off x="481638" y="882931"/>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extLst>
      <p:ext uri="{BB962C8B-B14F-4D97-AF65-F5344CB8AC3E}">
        <p14:creationId xmlns:p14="http://schemas.microsoft.com/office/powerpoint/2010/main" val="21022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134937" y="0"/>
              <a:ext cx="8874124" cy="6857999"/>
            </a:xfrm>
            <a:prstGeom prst="rect">
              <a:avLst/>
            </a:prstGeom>
          </p:spPr>
        </p:pic>
      </p:grpSp>
      <p:sp>
        <p:nvSpPr>
          <p:cNvPr id="5" name="object 5"/>
          <p:cNvSpPr txBox="1">
            <a:spLocks noGrp="1"/>
          </p:cNvSpPr>
          <p:nvPr>
            <p:ph type="title"/>
          </p:nvPr>
        </p:nvSpPr>
        <p:spPr>
          <a:xfrm>
            <a:off x="3712170" y="5042408"/>
            <a:ext cx="1567180" cy="391160"/>
          </a:xfrm>
          <a:prstGeom prst="rect">
            <a:avLst/>
          </a:prstGeom>
        </p:spPr>
        <p:txBody>
          <a:bodyPr vert="horz" wrap="square" lIns="0" tIns="12700" rIns="0" bIns="0" rtlCol="0">
            <a:spAutoFit/>
          </a:bodyPr>
          <a:lstStyle/>
          <a:p>
            <a:pPr marL="12700">
              <a:lnSpc>
                <a:spcPct val="100000"/>
              </a:lnSpc>
              <a:spcBef>
                <a:spcPts val="100"/>
              </a:spcBef>
            </a:pPr>
            <a:r>
              <a:rPr sz="2400" b="0" u="none" spc="-10" dirty="0">
                <a:solidFill>
                  <a:srgbClr val="FFFFFF"/>
                </a:solidFill>
                <a:latin typeface="Arial"/>
                <a:cs typeface="Arial"/>
              </a:rPr>
              <a:t>Questions?</a:t>
            </a:r>
            <a:endParaRPr sz="2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21589"/>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June</a:t>
            </a:r>
            <a:r>
              <a:rPr u="none" spc="-95" dirty="0"/>
              <a:t> </a:t>
            </a:r>
            <a:r>
              <a:rPr u="none" dirty="0"/>
              <a:t>Fiscal</a:t>
            </a:r>
            <a:r>
              <a:rPr u="none" spc="-95" dirty="0"/>
              <a:t> </a:t>
            </a:r>
            <a:r>
              <a:rPr u="none" spc="-50" dirty="0"/>
              <a:t>Year</a:t>
            </a:r>
            <a:r>
              <a:rPr u="none" spc="-95" dirty="0"/>
              <a:t> </a:t>
            </a:r>
            <a:r>
              <a:rPr u="none" dirty="0"/>
              <a:t>End</a:t>
            </a:r>
            <a:r>
              <a:rPr u="none" spc="-90" dirty="0"/>
              <a:t> </a:t>
            </a:r>
            <a:r>
              <a:rPr u="none" spc="-10" dirty="0"/>
              <a:t>Deadlines</a:t>
            </a:r>
          </a:p>
        </p:txBody>
      </p:sp>
      <p:sp>
        <p:nvSpPr>
          <p:cNvPr id="3" name="object 3"/>
          <p:cNvSpPr txBox="1"/>
          <p:nvPr/>
        </p:nvSpPr>
        <p:spPr>
          <a:xfrm>
            <a:off x="879146" y="1411629"/>
            <a:ext cx="7385708" cy="3416320"/>
          </a:xfrm>
          <a:prstGeom prst="rect">
            <a:avLst/>
          </a:prstGeom>
        </p:spPr>
        <p:txBody>
          <a:bodyPr vert="horz" wrap="square" lIns="0" tIns="12700" rIns="0" bIns="0" rtlCol="0">
            <a:spAutoFit/>
          </a:bodyPr>
          <a:lstStyle/>
          <a:p>
            <a:pPr marL="174625" indent="-136525">
              <a:lnSpc>
                <a:spcPct val="100000"/>
              </a:lnSpc>
              <a:spcBef>
                <a:spcPts val="100"/>
              </a:spcBef>
              <a:buFont typeface="Arial"/>
              <a:buChar char="•"/>
              <a:tabLst>
                <a:tab pos="174625" algn="l"/>
              </a:tabLst>
            </a:pPr>
            <a:r>
              <a:rPr sz="1800" dirty="0">
                <a:latin typeface="Calibri"/>
                <a:cs typeface="Calibri"/>
              </a:rPr>
              <a:t>June</a:t>
            </a:r>
            <a:r>
              <a:rPr sz="1800" spc="-55" dirty="0">
                <a:latin typeface="Calibri"/>
                <a:cs typeface="Calibri"/>
              </a:rPr>
              <a:t> </a:t>
            </a:r>
            <a:r>
              <a:rPr sz="1800" spc="-25" dirty="0">
                <a:latin typeface="Calibri"/>
                <a:cs typeface="Calibri"/>
              </a:rPr>
              <a:t>1</a:t>
            </a:r>
            <a:r>
              <a:rPr sz="1800" spc="-37" baseline="30092" dirty="0">
                <a:latin typeface="Calibri"/>
                <a:cs typeface="Calibri"/>
              </a:rPr>
              <a:t>st</a:t>
            </a:r>
            <a:endParaRPr sz="1800" baseline="30092" dirty="0">
              <a:latin typeface="Calibri"/>
              <a:cs typeface="Calibri"/>
            </a:endParaRPr>
          </a:p>
          <a:p>
            <a:pPr marL="516890" marR="30480" lvl="1" indent="-136525">
              <a:lnSpc>
                <a:spcPts val="1939"/>
              </a:lnSpc>
              <a:spcBef>
                <a:spcPts val="330"/>
              </a:spcBef>
              <a:buFont typeface="Arial"/>
              <a:buChar char="•"/>
              <a:tabLst>
                <a:tab pos="518159" algn="l"/>
              </a:tabLst>
            </a:pPr>
            <a:r>
              <a:rPr sz="1800" dirty="0">
                <a:latin typeface="Calibri"/>
                <a:cs typeface="Calibri"/>
              </a:rPr>
              <a:t>Start</a:t>
            </a:r>
            <a:r>
              <a:rPr sz="1800" spc="-55" dirty="0">
                <a:latin typeface="Calibri"/>
                <a:cs typeface="Calibri"/>
              </a:rPr>
              <a:t> </a:t>
            </a:r>
            <a:r>
              <a:rPr sz="1800" dirty="0">
                <a:latin typeface="Calibri"/>
                <a:cs typeface="Calibri"/>
              </a:rPr>
              <a:t>writing</a:t>
            </a:r>
            <a:r>
              <a:rPr sz="1800" spc="-55" dirty="0">
                <a:latin typeface="Calibri"/>
                <a:cs typeface="Calibri"/>
              </a:rPr>
              <a:t> </a:t>
            </a:r>
            <a:r>
              <a:rPr sz="1800" dirty="0">
                <a:latin typeface="Calibri"/>
                <a:cs typeface="Calibri"/>
              </a:rPr>
              <a:t>the</a:t>
            </a:r>
            <a:r>
              <a:rPr sz="1800" spc="-55" dirty="0">
                <a:latin typeface="Calibri"/>
                <a:cs typeface="Calibri"/>
              </a:rPr>
              <a:t> </a:t>
            </a:r>
            <a:r>
              <a:rPr sz="1800" dirty="0">
                <a:latin typeface="Calibri"/>
                <a:cs typeface="Calibri"/>
              </a:rPr>
              <a:t>date</a:t>
            </a:r>
            <a:r>
              <a:rPr sz="1800" spc="-55" dirty="0">
                <a:latin typeface="Calibri"/>
                <a:cs typeface="Calibri"/>
              </a:rPr>
              <a:t> </a:t>
            </a:r>
            <a:r>
              <a:rPr sz="1800" dirty="0">
                <a:latin typeface="Calibri"/>
                <a:cs typeface="Calibri"/>
              </a:rPr>
              <a:t>goods</a:t>
            </a:r>
            <a:r>
              <a:rPr sz="1800" spc="-55" dirty="0">
                <a:latin typeface="Calibri"/>
                <a:cs typeface="Calibri"/>
              </a:rPr>
              <a:t> </a:t>
            </a:r>
            <a:r>
              <a:rPr sz="1800" dirty="0">
                <a:latin typeface="Calibri"/>
                <a:cs typeface="Calibri"/>
              </a:rPr>
              <a:t>or</a:t>
            </a:r>
            <a:r>
              <a:rPr sz="1800" spc="-50" dirty="0">
                <a:latin typeface="Calibri"/>
                <a:cs typeface="Calibri"/>
              </a:rPr>
              <a:t> </a:t>
            </a:r>
            <a:r>
              <a:rPr sz="1800" dirty="0">
                <a:latin typeface="Calibri"/>
                <a:cs typeface="Calibri"/>
              </a:rPr>
              <a:t>services</a:t>
            </a:r>
            <a:r>
              <a:rPr sz="1800" spc="-55" dirty="0">
                <a:latin typeface="Calibri"/>
                <a:cs typeface="Calibri"/>
              </a:rPr>
              <a:t> </a:t>
            </a:r>
            <a:r>
              <a:rPr lang="en-US" sz="1800" dirty="0">
                <a:latin typeface="Calibri"/>
                <a:cs typeface="Calibri"/>
              </a:rPr>
              <a:t>are</a:t>
            </a:r>
            <a:r>
              <a:rPr sz="1800" spc="-55" dirty="0">
                <a:latin typeface="Calibri"/>
                <a:cs typeface="Calibri"/>
              </a:rPr>
              <a:t> </a:t>
            </a:r>
            <a:r>
              <a:rPr sz="1800" spc="-10" dirty="0">
                <a:latin typeface="Calibri"/>
                <a:cs typeface="Calibri"/>
              </a:rPr>
              <a:t>received</a:t>
            </a:r>
            <a:r>
              <a:rPr sz="1800" spc="-55" dirty="0">
                <a:latin typeface="Calibri"/>
                <a:cs typeface="Calibri"/>
              </a:rPr>
              <a:t> </a:t>
            </a:r>
            <a:r>
              <a:rPr sz="1800" dirty="0">
                <a:latin typeface="Calibri"/>
                <a:cs typeface="Calibri"/>
              </a:rPr>
              <a:t>on</a:t>
            </a:r>
            <a:r>
              <a:rPr sz="1800" spc="-15" dirty="0">
                <a:latin typeface="Calibri"/>
                <a:cs typeface="Calibri"/>
              </a:rPr>
              <a:t> </a:t>
            </a:r>
            <a:r>
              <a:rPr sz="1800" u="heavy" dirty="0">
                <a:uFill>
                  <a:solidFill>
                    <a:srgbClr val="000000"/>
                  </a:solidFill>
                </a:uFill>
                <a:latin typeface="Calibri"/>
                <a:cs typeface="Calibri"/>
              </a:rPr>
              <a:t>ALL</a:t>
            </a:r>
            <a:r>
              <a:rPr sz="1800" u="none" spc="-50" dirty="0">
                <a:latin typeface="Calibri"/>
                <a:cs typeface="Calibri"/>
              </a:rPr>
              <a:t> </a:t>
            </a:r>
            <a:r>
              <a:rPr sz="1800" u="none" spc="-10" dirty="0">
                <a:latin typeface="Calibri"/>
                <a:cs typeface="Calibri"/>
              </a:rPr>
              <a:t>invoices</a:t>
            </a:r>
            <a:r>
              <a:rPr lang="en-US" sz="1800" u="none" spc="-10" dirty="0">
                <a:latin typeface="Calibri"/>
                <a:cs typeface="Calibri"/>
              </a:rPr>
              <a:t> and receipts </a:t>
            </a:r>
            <a:r>
              <a:rPr sz="1800" u="none" spc="-10" dirty="0">
                <a:latin typeface="Calibri"/>
                <a:cs typeface="Calibri"/>
              </a:rPr>
              <a:t>before</a:t>
            </a:r>
            <a:r>
              <a:rPr sz="1800" u="none" spc="-65" dirty="0">
                <a:latin typeface="Calibri"/>
                <a:cs typeface="Calibri"/>
              </a:rPr>
              <a:t> </a:t>
            </a:r>
            <a:r>
              <a:rPr sz="1800" u="none" spc="-10" dirty="0">
                <a:latin typeface="Calibri"/>
                <a:cs typeface="Calibri"/>
              </a:rPr>
              <a:t>processing,</a:t>
            </a:r>
            <a:r>
              <a:rPr sz="1800" u="none" spc="-65" dirty="0">
                <a:latin typeface="Calibri"/>
                <a:cs typeface="Calibri"/>
              </a:rPr>
              <a:t> </a:t>
            </a:r>
            <a:r>
              <a:rPr sz="1800" u="none" dirty="0">
                <a:latin typeface="Calibri"/>
                <a:cs typeface="Calibri"/>
              </a:rPr>
              <a:t>and</a:t>
            </a:r>
            <a:r>
              <a:rPr sz="1800" u="none" spc="-65" dirty="0">
                <a:latin typeface="Calibri"/>
                <a:cs typeface="Calibri"/>
              </a:rPr>
              <a:t> </a:t>
            </a:r>
            <a:r>
              <a:rPr sz="1800" u="none" spc="-10" dirty="0">
                <a:latin typeface="Calibri"/>
                <a:cs typeface="Calibri"/>
              </a:rPr>
              <a:t>continue</a:t>
            </a:r>
            <a:r>
              <a:rPr sz="1800" u="none" spc="-65" dirty="0">
                <a:latin typeface="Calibri"/>
                <a:cs typeface="Calibri"/>
              </a:rPr>
              <a:t> </a:t>
            </a:r>
            <a:r>
              <a:rPr sz="1800" u="none" dirty="0">
                <a:latin typeface="Calibri"/>
                <a:cs typeface="Calibri"/>
              </a:rPr>
              <a:t>through</a:t>
            </a:r>
            <a:r>
              <a:rPr sz="1800" u="none" spc="-65" dirty="0">
                <a:latin typeface="Calibri"/>
                <a:cs typeface="Calibri"/>
              </a:rPr>
              <a:t> </a:t>
            </a:r>
            <a:r>
              <a:rPr sz="1800" u="none" dirty="0">
                <a:latin typeface="Calibri"/>
                <a:cs typeface="Calibri"/>
              </a:rPr>
              <a:t>August</a:t>
            </a:r>
            <a:r>
              <a:rPr sz="1800" u="none" spc="-65" dirty="0">
                <a:latin typeface="Calibri"/>
                <a:cs typeface="Calibri"/>
              </a:rPr>
              <a:t> </a:t>
            </a:r>
            <a:r>
              <a:rPr sz="1800" u="none" spc="-20" dirty="0">
                <a:latin typeface="Calibri"/>
                <a:cs typeface="Calibri"/>
              </a:rPr>
              <a:t>1</a:t>
            </a:r>
            <a:r>
              <a:rPr lang="en-US" sz="1800" u="none" spc="-20" dirty="0">
                <a:latin typeface="Calibri"/>
                <a:cs typeface="Calibri"/>
              </a:rPr>
              <a:t>4</a:t>
            </a:r>
            <a:r>
              <a:rPr sz="1800" u="none" spc="-30" baseline="30092" dirty="0">
                <a:latin typeface="Calibri"/>
                <a:cs typeface="Calibri"/>
              </a:rPr>
              <a:t>th</a:t>
            </a:r>
            <a:endParaRPr sz="1800" baseline="30092" dirty="0">
              <a:latin typeface="Calibri"/>
              <a:cs typeface="Calibri"/>
            </a:endParaRPr>
          </a:p>
          <a:p>
            <a:pPr marL="174625" indent="-136525">
              <a:lnSpc>
                <a:spcPct val="100000"/>
              </a:lnSpc>
              <a:spcBef>
                <a:spcPts val="1160"/>
              </a:spcBef>
              <a:buFont typeface="Arial"/>
              <a:buChar char="•"/>
              <a:tabLst>
                <a:tab pos="174625" algn="l"/>
              </a:tabLst>
            </a:pPr>
            <a:r>
              <a:rPr dirty="0"/>
              <a:t>June 12</a:t>
            </a:r>
            <a:r>
              <a:rPr lang="en-US" baseline="30000" dirty="0"/>
              <a:t>th</a:t>
            </a:r>
            <a:r>
              <a:rPr lang="en-US" dirty="0"/>
              <a:t> </a:t>
            </a:r>
            <a:r>
              <a:rPr dirty="0"/>
              <a:t> – Send list of all departmental leases to F&amp;A</a:t>
            </a:r>
            <a:endParaRPr sz="1800" dirty="0">
              <a:latin typeface="Calibri"/>
              <a:cs typeface="Calibri"/>
            </a:endParaRPr>
          </a:p>
          <a:p>
            <a:pPr marL="174625" indent="-136525">
              <a:lnSpc>
                <a:spcPct val="100000"/>
              </a:lnSpc>
              <a:spcBef>
                <a:spcPts val="484"/>
              </a:spcBef>
              <a:buFont typeface="Arial"/>
              <a:buChar char="•"/>
              <a:tabLst>
                <a:tab pos="174625" algn="l"/>
              </a:tabLst>
            </a:pPr>
            <a:r>
              <a:rPr dirty="0"/>
              <a:t>June 1</a:t>
            </a:r>
            <a:r>
              <a:rPr lang="en-US" dirty="0"/>
              <a:t>8</a:t>
            </a:r>
            <a:r>
              <a:rPr lang="en-US" baseline="30000" dirty="0"/>
              <a:t>th</a:t>
            </a:r>
            <a:r>
              <a:rPr lang="en-US" dirty="0"/>
              <a:t> </a:t>
            </a:r>
            <a:r>
              <a:rPr dirty="0"/>
              <a:t> – Last day to use </a:t>
            </a:r>
            <a:r>
              <a:rPr dirty="0" err="1"/>
              <a:t>PCard</a:t>
            </a:r>
            <a:endParaRPr sz="1800" dirty="0">
              <a:latin typeface="Calibri"/>
              <a:cs typeface="Calibri"/>
            </a:endParaRPr>
          </a:p>
          <a:p>
            <a:pPr marL="174625" indent="-136525">
              <a:lnSpc>
                <a:spcPct val="100000"/>
              </a:lnSpc>
              <a:spcBef>
                <a:spcPts val="480"/>
              </a:spcBef>
              <a:buFont typeface="Arial"/>
              <a:buChar char="•"/>
              <a:tabLst>
                <a:tab pos="174625" algn="l"/>
              </a:tabLst>
            </a:pPr>
            <a:r>
              <a:rPr dirty="0"/>
              <a:t>June 26</a:t>
            </a:r>
            <a:r>
              <a:rPr lang="en-US" baseline="30000" dirty="0"/>
              <a:t>th</a:t>
            </a:r>
            <a:r>
              <a:rPr lang="en-US" dirty="0"/>
              <a:t> </a:t>
            </a:r>
            <a:r>
              <a:rPr dirty="0"/>
              <a:t> – Last day to re-class </a:t>
            </a:r>
            <a:r>
              <a:rPr dirty="0" err="1"/>
              <a:t>PCard</a:t>
            </a:r>
            <a:r>
              <a:rPr dirty="0"/>
              <a:t> transactions in Banner</a:t>
            </a:r>
            <a:endParaRPr sz="1800" dirty="0">
              <a:latin typeface="Calibri"/>
              <a:cs typeface="Calibri"/>
            </a:endParaRPr>
          </a:p>
          <a:p>
            <a:pPr marL="174625" indent="-136525">
              <a:lnSpc>
                <a:spcPct val="100000"/>
              </a:lnSpc>
              <a:spcBef>
                <a:spcPts val="484"/>
              </a:spcBef>
              <a:buFont typeface="Arial"/>
              <a:buChar char="•"/>
              <a:tabLst>
                <a:tab pos="174625" algn="l"/>
              </a:tabLst>
            </a:pPr>
            <a:r>
              <a:rPr sz="1800" dirty="0">
                <a:latin typeface="Calibri"/>
                <a:cs typeface="Calibri"/>
              </a:rPr>
              <a:t>June</a:t>
            </a:r>
            <a:r>
              <a:rPr sz="1800" spc="-55" dirty="0">
                <a:latin typeface="Calibri"/>
                <a:cs typeface="Calibri"/>
              </a:rPr>
              <a:t> </a:t>
            </a:r>
            <a:r>
              <a:rPr lang="en-US" spc="-20" dirty="0">
                <a:latin typeface="Calibri"/>
                <a:cs typeface="Calibri"/>
              </a:rPr>
              <a:t>30</a:t>
            </a:r>
            <a:r>
              <a:rPr sz="1800" spc="-30" baseline="30092" dirty="0">
                <a:latin typeface="Calibri"/>
                <a:cs typeface="Calibri"/>
              </a:rPr>
              <a:t>th</a:t>
            </a:r>
            <a:endParaRPr sz="1800" baseline="30092" dirty="0">
              <a:latin typeface="Calibri"/>
              <a:cs typeface="Calibri"/>
            </a:endParaRPr>
          </a:p>
          <a:p>
            <a:pPr marL="517525" lvl="1" indent="-136525">
              <a:lnSpc>
                <a:spcPct val="100000"/>
              </a:lnSpc>
              <a:spcBef>
                <a:spcPts val="85"/>
              </a:spcBef>
              <a:buFont typeface="Arial"/>
              <a:buChar char="•"/>
              <a:tabLst>
                <a:tab pos="517525" algn="l"/>
              </a:tabLst>
            </a:pPr>
            <a:r>
              <a:rPr sz="1800" dirty="0">
                <a:latin typeface="Calibri"/>
                <a:cs typeface="Calibri"/>
              </a:rPr>
              <a:t>Deposit</a:t>
            </a:r>
            <a:r>
              <a:rPr sz="1800" spc="-55" dirty="0">
                <a:latin typeface="Calibri"/>
                <a:cs typeface="Calibri"/>
              </a:rPr>
              <a:t> </a:t>
            </a:r>
            <a:r>
              <a:rPr sz="1800" dirty="0">
                <a:latin typeface="Calibri"/>
                <a:cs typeface="Calibri"/>
              </a:rPr>
              <a:t>all</a:t>
            </a:r>
            <a:r>
              <a:rPr sz="1800" spc="-50" dirty="0">
                <a:latin typeface="Calibri"/>
                <a:cs typeface="Calibri"/>
              </a:rPr>
              <a:t> </a:t>
            </a:r>
            <a:r>
              <a:rPr sz="1800" spc="-10" dirty="0">
                <a:latin typeface="Calibri"/>
                <a:cs typeface="Calibri"/>
              </a:rPr>
              <a:t>cash/checks</a:t>
            </a:r>
            <a:r>
              <a:rPr sz="1800" spc="-55" dirty="0">
                <a:latin typeface="Calibri"/>
                <a:cs typeface="Calibri"/>
              </a:rPr>
              <a:t> </a:t>
            </a:r>
            <a:r>
              <a:rPr sz="1800" dirty="0">
                <a:latin typeface="Calibri"/>
                <a:cs typeface="Calibri"/>
              </a:rPr>
              <a:t>in</a:t>
            </a:r>
            <a:r>
              <a:rPr sz="1800" spc="-50" dirty="0">
                <a:latin typeface="Calibri"/>
                <a:cs typeface="Calibri"/>
              </a:rPr>
              <a:t> </a:t>
            </a:r>
            <a:r>
              <a:rPr sz="1800" dirty="0">
                <a:latin typeface="Calibri"/>
                <a:cs typeface="Calibri"/>
              </a:rPr>
              <a:t>Student</a:t>
            </a:r>
            <a:r>
              <a:rPr sz="1800" spc="-55" dirty="0">
                <a:latin typeface="Calibri"/>
                <a:cs typeface="Calibri"/>
              </a:rPr>
              <a:t> </a:t>
            </a:r>
            <a:r>
              <a:rPr sz="1800" spc="-10" dirty="0">
                <a:latin typeface="Calibri"/>
                <a:cs typeface="Calibri"/>
              </a:rPr>
              <a:t>Financial</a:t>
            </a:r>
            <a:r>
              <a:rPr sz="1800" spc="-50" dirty="0">
                <a:latin typeface="Calibri"/>
                <a:cs typeface="Calibri"/>
              </a:rPr>
              <a:t> </a:t>
            </a:r>
            <a:r>
              <a:rPr sz="1800" dirty="0">
                <a:latin typeface="Calibri"/>
                <a:cs typeface="Calibri"/>
              </a:rPr>
              <a:t>Services</a:t>
            </a:r>
            <a:r>
              <a:rPr sz="1800" spc="-55" dirty="0">
                <a:latin typeface="Calibri"/>
                <a:cs typeface="Calibri"/>
              </a:rPr>
              <a:t> </a:t>
            </a:r>
            <a:r>
              <a:rPr sz="1800" dirty="0">
                <a:latin typeface="Calibri"/>
                <a:cs typeface="Calibri"/>
              </a:rPr>
              <a:t>by</a:t>
            </a:r>
            <a:r>
              <a:rPr sz="1800" spc="-50" dirty="0">
                <a:latin typeface="Calibri"/>
                <a:cs typeface="Calibri"/>
              </a:rPr>
              <a:t> </a:t>
            </a:r>
            <a:r>
              <a:rPr sz="1800" spc="-10" dirty="0">
                <a:latin typeface="Calibri"/>
                <a:cs typeface="Calibri"/>
              </a:rPr>
              <a:t>12:00pm</a:t>
            </a:r>
            <a:endParaRPr sz="1800" dirty="0">
              <a:latin typeface="Calibri"/>
              <a:cs typeface="Calibri"/>
            </a:endParaRPr>
          </a:p>
          <a:p>
            <a:pPr marL="517525" lvl="1" indent="-136525">
              <a:lnSpc>
                <a:spcPct val="100000"/>
              </a:lnSpc>
              <a:spcBef>
                <a:spcPts val="85"/>
              </a:spcBef>
              <a:buFont typeface="Arial"/>
              <a:buChar char="•"/>
              <a:tabLst>
                <a:tab pos="517525" algn="l"/>
              </a:tabLst>
            </a:pPr>
            <a:r>
              <a:rPr sz="1800" dirty="0">
                <a:latin typeface="Calibri"/>
                <a:cs typeface="Calibri"/>
              </a:rPr>
              <a:t>Update</a:t>
            </a:r>
            <a:r>
              <a:rPr sz="1800" spc="-70" dirty="0">
                <a:latin typeface="Calibri"/>
                <a:cs typeface="Calibri"/>
              </a:rPr>
              <a:t> </a:t>
            </a:r>
            <a:r>
              <a:rPr sz="1800" dirty="0">
                <a:latin typeface="Calibri"/>
                <a:cs typeface="Calibri"/>
              </a:rPr>
              <a:t>all</a:t>
            </a:r>
            <a:r>
              <a:rPr sz="1800" spc="-70" dirty="0">
                <a:latin typeface="Calibri"/>
                <a:cs typeface="Calibri"/>
              </a:rPr>
              <a:t> </a:t>
            </a:r>
            <a:r>
              <a:rPr sz="1800" dirty="0">
                <a:latin typeface="Calibri"/>
                <a:cs typeface="Calibri"/>
              </a:rPr>
              <a:t>manual</a:t>
            </a:r>
            <a:r>
              <a:rPr sz="1800" spc="-65" dirty="0">
                <a:latin typeface="Calibri"/>
                <a:cs typeface="Calibri"/>
              </a:rPr>
              <a:t> </a:t>
            </a:r>
            <a:r>
              <a:rPr sz="1800" dirty="0">
                <a:latin typeface="Calibri"/>
                <a:cs typeface="Calibri"/>
              </a:rPr>
              <a:t>payroll</a:t>
            </a:r>
            <a:r>
              <a:rPr sz="1800" spc="-70" dirty="0">
                <a:latin typeface="Calibri"/>
                <a:cs typeface="Calibri"/>
              </a:rPr>
              <a:t> </a:t>
            </a:r>
            <a:r>
              <a:rPr sz="1800" dirty="0">
                <a:latin typeface="Calibri"/>
                <a:cs typeface="Calibri"/>
              </a:rPr>
              <a:t>checks</a:t>
            </a:r>
            <a:r>
              <a:rPr sz="1800" spc="-65" dirty="0">
                <a:latin typeface="Calibri"/>
                <a:cs typeface="Calibri"/>
              </a:rPr>
              <a:t> </a:t>
            </a:r>
            <a:r>
              <a:rPr sz="1800" dirty="0">
                <a:latin typeface="Calibri"/>
                <a:cs typeface="Calibri"/>
              </a:rPr>
              <a:t>by</a:t>
            </a:r>
            <a:r>
              <a:rPr sz="1800" spc="-70" dirty="0">
                <a:latin typeface="Calibri"/>
                <a:cs typeface="Calibri"/>
              </a:rPr>
              <a:t> </a:t>
            </a:r>
            <a:r>
              <a:rPr sz="1800" spc="-10" dirty="0">
                <a:latin typeface="Calibri"/>
                <a:cs typeface="Calibri"/>
              </a:rPr>
              <a:t>5:00pm</a:t>
            </a:r>
            <a:endParaRPr sz="1800" dirty="0">
              <a:latin typeface="Calibri"/>
              <a:cs typeface="Calibri"/>
            </a:endParaRPr>
          </a:p>
          <a:p>
            <a:pPr lvl="1">
              <a:lnSpc>
                <a:spcPct val="100000"/>
              </a:lnSpc>
              <a:spcBef>
                <a:spcPts val="130"/>
              </a:spcBef>
              <a:buFont typeface="Arial"/>
              <a:buChar char="•"/>
            </a:pPr>
            <a:endParaRPr sz="1800" dirty="0">
              <a:latin typeface="Calibri"/>
              <a:cs typeface="Calibri"/>
            </a:endParaRPr>
          </a:p>
          <a:p>
            <a:pPr marL="517525" lvl="1" indent="-136525">
              <a:lnSpc>
                <a:spcPct val="100000"/>
              </a:lnSpc>
              <a:buFont typeface="Arial"/>
              <a:buChar char="•"/>
              <a:tabLst>
                <a:tab pos="517525" algn="l"/>
              </a:tabLst>
            </a:pPr>
            <a:r>
              <a:rPr b="1" dirty="0">
                <a:solidFill>
                  <a:srgbClr val="FF0000"/>
                </a:solidFill>
              </a:rPr>
              <a:t>END OF FISCAL YEAR 2026</a:t>
            </a:r>
            <a:endParaRPr sz="1800" b="1" dirty="0">
              <a:solidFill>
                <a:srgbClr val="FF0000"/>
              </a:solidFill>
              <a:latin typeface="Calibri"/>
              <a:cs typeface="Calibri"/>
            </a:endParaRPr>
          </a:p>
        </p:txBody>
      </p:sp>
      <p:sp>
        <p:nvSpPr>
          <p:cNvPr id="4" name="object 3">
            <a:extLst>
              <a:ext uri="{FF2B5EF4-FFF2-40B4-BE49-F238E27FC236}">
                <a16:creationId xmlns:a16="http://schemas.microsoft.com/office/drawing/2014/main" id="{5D050042-ADDF-4541-AA44-50D271F3B428}"/>
              </a:ext>
            </a:extLst>
          </p:cNvPr>
          <p:cNvSpPr/>
          <p:nvPr/>
        </p:nvSpPr>
        <p:spPr>
          <a:xfrm flipV="1">
            <a:off x="609600" y="9144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37266"/>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July</a:t>
            </a:r>
            <a:r>
              <a:rPr u="none" spc="-90" dirty="0"/>
              <a:t> </a:t>
            </a:r>
            <a:r>
              <a:rPr u="none" dirty="0"/>
              <a:t>Fiscal</a:t>
            </a:r>
            <a:r>
              <a:rPr u="none" spc="-85" dirty="0"/>
              <a:t> </a:t>
            </a:r>
            <a:r>
              <a:rPr u="none" spc="-50" dirty="0"/>
              <a:t>Year</a:t>
            </a:r>
            <a:r>
              <a:rPr u="none" spc="-85" dirty="0"/>
              <a:t> </a:t>
            </a:r>
            <a:r>
              <a:rPr u="none" dirty="0"/>
              <a:t>End</a:t>
            </a:r>
            <a:r>
              <a:rPr u="none" spc="-90" dirty="0"/>
              <a:t> </a:t>
            </a:r>
            <a:r>
              <a:rPr u="none" spc="-10" dirty="0"/>
              <a:t>Deadlines</a:t>
            </a:r>
          </a:p>
        </p:txBody>
      </p:sp>
      <p:sp>
        <p:nvSpPr>
          <p:cNvPr id="3" name="object 3"/>
          <p:cNvSpPr txBox="1">
            <a:spLocks noGrp="1"/>
          </p:cNvSpPr>
          <p:nvPr>
            <p:ph type="body" idx="1"/>
          </p:nvPr>
        </p:nvSpPr>
        <p:spPr>
          <a:xfrm>
            <a:off x="779476" y="1295400"/>
            <a:ext cx="7585048" cy="4049472"/>
          </a:xfrm>
          <a:prstGeom prst="rect">
            <a:avLst/>
          </a:prstGeom>
        </p:spPr>
        <p:txBody>
          <a:bodyPr vert="horz" wrap="square" lIns="0" tIns="12700" rIns="0" bIns="0" rtlCol="0">
            <a:spAutoFit/>
          </a:bodyPr>
          <a:lstStyle/>
          <a:p>
            <a:pPr marL="810260" indent="-136525">
              <a:lnSpc>
                <a:spcPct val="100000"/>
              </a:lnSpc>
              <a:spcBef>
                <a:spcPts val="100"/>
              </a:spcBef>
              <a:buFont typeface="Arial"/>
              <a:buChar char="•"/>
              <a:tabLst>
                <a:tab pos="810260" algn="l"/>
              </a:tabLst>
            </a:pPr>
            <a:r>
              <a:rPr sz="1800" dirty="0"/>
              <a:t>July</a:t>
            </a:r>
            <a:r>
              <a:rPr sz="1800" spc="-50" dirty="0"/>
              <a:t> </a:t>
            </a:r>
            <a:r>
              <a:rPr sz="1800" spc="-25" dirty="0"/>
              <a:t>1</a:t>
            </a:r>
            <a:r>
              <a:rPr sz="1800" spc="-37" baseline="30092" dirty="0"/>
              <a:t>st</a:t>
            </a:r>
            <a:endParaRPr sz="1800" baseline="30092" dirty="0"/>
          </a:p>
          <a:p>
            <a:pPr marL="1153160" lvl="1" indent="-136525">
              <a:lnSpc>
                <a:spcPct val="100000"/>
              </a:lnSpc>
              <a:spcBef>
                <a:spcPts val="60"/>
              </a:spcBef>
              <a:buFont typeface="Arial"/>
              <a:buChar char="•"/>
              <a:tabLst>
                <a:tab pos="1153160" algn="l"/>
              </a:tabLst>
            </a:pPr>
            <a:r>
              <a:rPr sz="1800" spc="-10" dirty="0">
                <a:latin typeface="Calibri"/>
                <a:cs typeface="Calibri"/>
              </a:rPr>
              <a:t>Resume</a:t>
            </a:r>
            <a:r>
              <a:rPr sz="1800" spc="-45" dirty="0">
                <a:latin typeface="Calibri"/>
                <a:cs typeface="Calibri"/>
              </a:rPr>
              <a:t> </a:t>
            </a:r>
            <a:r>
              <a:rPr sz="1800" dirty="0">
                <a:latin typeface="Calibri"/>
                <a:cs typeface="Calibri"/>
              </a:rPr>
              <a:t>use</a:t>
            </a:r>
            <a:r>
              <a:rPr sz="1800" spc="-4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PCard,</a:t>
            </a:r>
            <a:r>
              <a:rPr sz="1800" spc="-45" dirty="0">
                <a:latin typeface="Calibri"/>
                <a:cs typeface="Calibri"/>
              </a:rPr>
              <a:t> </a:t>
            </a:r>
            <a:r>
              <a:rPr sz="1800" dirty="0">
                <a:latin typeface="Calibri"/>
                <a:cs typeface="Calibri"/>
              </a:rPr>
              <a:t>but</a:t>
            </a:r>
            <a:r>
              <a:rPr sz="1800" spc="-45" dirty="0">
                <a:latin typeface="Calibri"/>
                <a:cs typeface="Calibri"/>
              </a:rPr>
              <a:t> </a:t>
            </a:r>
            <a:r>
              <a:rPr sz="1800" b="1" dirty="0">
                <a:solidFill>
                  <a:srgbClr val="FF0000"/>
                </a:solidFill>
                <a:latin typeface="Calibri"/>
                <a:cs typeface="Calibri"/>
              </a:rPr>
              <a:t>only</a:t>
            </a:r>
            <a:r>
              <a:rPr sz="1800" b="1" spc="-40" dirty="0">
                <a:solidFill>
                  <a:srgbClr val="FF0000"/>
                </a:solidFill>
                <a:latin typeface="Calibri"/>
                <a:cs typeface="Calibri"/>
              </a:rPr>
              <a:t> </a:t>
            </a:r>
            <a:r>
              <a:rPr sz="1800" b="1" dirty="0">
                <a:solidFill>
                  <a:srgbClr val="FF0000"/>
                </a:solidFill>
                <a:latin typeface="Calibri"/>
                <a:cs typeface="Calibri"/>
              </a:rPr>
              <a:t>for</a:t>
            </a:r>
            <a:r>
              <a:rPr sz="1800" b="1" spc="-45" dirty="0">
                <a:solidFill>
                  <a:srgbClr val="FF0000"/>
                </a:solidFill>
                <a:latin typeface="Calibri"/>
                <a:cs typeface="Calibri"/>
              </a:rPr>
              <a:t> </a:t>
            </a:r>
            <a:r>
              <a:rPr lang="en-US" sz="1800" b="1" dirty="0">
                <a:solidFill>
                  <a:srgbClr val="FF0000"/>
                </a:solidFill>
                <a:latin typeface="Calibri"/>
                <a:cs typeface="Calibri"/>
              </a:rPr>
              <a:t>FY27</a:t>
            </a:r>
            <a:r>
              <a:rPr sz="1800" b="1" spc="-45" dirty="0">
                <a:solidFill>
                  <a:srgbClr val="FF0000"/>
                </a:solidFill>
                <a:latin typeface="Calibri"/>
                <a:cs typeface="Calibri"/>
              </a:rPr>
              <a:t> </a:t>
            </a:r>
            <a:r>
              <a:rPr sz="1800" spc="-10" dirty="0">
                <a:latin typeface="Calibri"/>
                <a:cs typeface="Calibri"/>
              </a:rPr>
              <a:t>purchases</a:t>
            </a:r>
            <a:endParaRPr sz="1800" dirty="0">
              <a:latin typeface="Calibri"/>
              <a:cs typeface="Calibri"/>
            </a:endParaRPr>
          </a:p>
          <a:p>
            <a:pPr marL="1152525" marR="271145" lvl="1" indent="-136525">
              <a:lnSpc>
                <a:spcPts val="1939"/>
              </a:lnSpc>
              <a:spcBef>
                <a:spcPts val="334"/>
              </a:spcBef>
              <a:buFont typeface="Arial"/>
              <a:buChar char="•"/>
              <a:tabLst>
                <a:tab pos="1153795" algn="l"/>
              </a:tabLst>
            </a:pPr>
            <a:r>
              <a:rPr sz="1800" spc="-10" dirty="0">
                <a:latin typeface="Calibri"/>
                <a:cs typeface="Calibri"/>
              </a:rPr>
              <a:t>Review</a:t>
            </a:r>
            <a:r>
              <a:rPr sz="1800" spc="-55" dirty="0">
                <a:latin typeface="Calibri"/>
                <a:cs typeface="Calibri"/>
              </a:rPr>
              <a:t> </a:t>
            </a:r>
            <a:r>
              <a:rPr sz="1800" dirty="0">
                <a:latin typeface="Calibri"/>
                <a:cs typeface="Calibri"/>
              </a:rPr>
              <a:t>any</a:t>
            </a:r>
            <a:r>
              <a:rPr sz="1800" spc="-50" dirty="0">
                <a:latin typeface="Calibri"/>
                <a:cs typeface="Calibri"/>
              </a:rPr>
              <a:t> </a:t>
            </a:r>
            <a:r>
              <a:rPr sz="1800" dirty="0">
                <a:latin typeface="Calibri"/>
                <a:cs typeface="Calibri"/>
              </a:rPr>
              <a:t>deposits</a:t>
            </a:r>
            <a:r>
              <a:rPr sz="1800" spc="-50" dirty="0">
                <a:latin typeface="Calibri"/>
                <a:cs typeface="Calibri"/>
              </a:rPr>
              <a:t> </a:t>
            </a:r>
            <a:r>
              <a:rPr sz="1800" dirty="0">
                <a:latin typeface="Calibri"/>
                <a:cs typeface="Calibri"/>
              </a:rPr>
              <a:t>made</a:t>
            </a:r>
            <a:r>
              <a:rPr sz="1800" spc="-50" dirty="0">
                <a:latin typeface="Calibri"/>
                <a:cs typeface="Calibri"/>
              </a:rPr>
              <a:t> </a:t>
            </a:r>
            <a:r>
              <a:rPr sz="1800" dirty="0">
                <a:latin typeface="Calibri"/>
                <a:cs typeface="Calibri"/>
              </a:rPr>
              <a:t>in</a:t>
            </a:r>
            <a:r>
              <a:rPr sz="1800" spc="-50" dirty="0">
                <a:latin typeface="Calibri"/>
                <a:cs typeface="Calibri"/>
              </a:rPr>
              <a:t> </a:t>
            </a:r>
            <a:r>
              <a:rPr lang="en-US" sz="1800" dirty="0">
                <a:latin typeface="Calibri"/>
                <a:cs typeface="Calibri"/>
              </a:rPr>
              <a:t>FY26 </a:t>
            </a:r>
            <a:r>
              <a:rPr sz="1800" dirty="0">
                <a:latin typeface="Calibri"/>
                <a:cs typeface="Calibri"/>
              </a:rPr>
              <a:t>and</a:t>
            </a:r>
            <a:r>
              <a:rPr sz="1800" spc="-50" dirty="0">
                <a:latin typeface="Calibri"/>
                <a:cs typeface="Calibri"/>
              </a:rPr>
              <a:t> </a:t>
            </a:r>
            <a:r>
              <a:rPr sz="1800" dirty="0">
                <a:latin typeface="Calibri"/>
                <a:cs typeface="Calibri"/>
              </a:rPr>
              <a:t>notify</a:t>
            </a:r>
            <a:r>
              <a:rPr sz="1800" spc="-50" dirty="0">
                <a:latin typeface="Calibri"/>
                <a:cs typeface="Calibri"/>
              </a:rPr>
              <a:t> </a:t>
            </a:r>
            <a:r>
              <a:rPr sz="1800" dirty="0">
                <a:latin typeface="Calibri"/>
                <a:cs typeface="Calibri"/>
              </a:rPr>
              <a:t>F&amp;A</a:t>
            </a:r>
            <a:r>
              <a:rPr sz="1800" spc="-55" dirty="0">
                <a:latin typeface="Calibri"/>
                <a:cs typeface="Calibri"/>
              </a:rPr>
              <a:t> </a:t>
            </a:r>
            <a:r>
              <a:rPr sz="1800" dirty="0">
                <a:latin typeface="Calibri"/>
                <a:cs typeface="Calibri"/>
              </a:rPr>
              <a:t>if</a:t>
            </a:r>
            <a:r>
              <a:rPr sz="1800" spc="-50" dirty="0">
                <a:latin typeface="Calibri"/>
                <a:cs typeface="Calibri"/>
              </a:rPr>
              <a:t> </a:t>
            </a:r>
            <a:r>
              <a:rPr sz="1800" dirty="0">
                <a:latin typeface="Calibri"/>
                <a:cs typeface="Calibri"/>
              </a:rPr>
              <a:t>any</a:t>
            </a:r>
            <a:r>
              <a:rPr sz="1800" spc="-50" dirty="0">
                <a:latin typeface="Calibri"/>
                <a:cs typeface="Calibri"/>
              </a:rPr>
              <a:t> </a:t>
            </a:r>
            <a:r>
              <a:rPr sz="1800" dirty="0">
                <a:latin typeface="Calibri"/>
                <a:cs typeface="Calibri"/>
              </a:rPr>
              <a:t>portion</a:t>
            </a:r>
            <a:r>
              <a:rPr sz="1800" spc="-50" dirty="0">
                <a:latin typeface="Calibri"/>
                <a:cs typeface="Calibri"/>
              </a:rPr>
              <a:t> </a:t>
            </a:r>
            <a:r>
              <a:rPr sz="1800" spc="-25" dirty="0">
                <a:latin typeface="Calibri"/>
                <a:cs typeface="Calibri"/>
              </a:rPr>
              <a:t>of 	</a:t>
            </a:r>
            <a:r>
              <a:rPr sz="1800" dirty="0">
                <a:latin typeface="Calibri"/>
                <a:cs typeface="Calibri"/>
              </a:rPr>
              <a:t>that</a:t>
            </a:r>
            <a:r>
              <a:rPr sz="1800" spc="-55" dirty="0">
                <a:latin typeface="Calibri"/>
                <a:cs typeface="Calibri"/>
              </a:rPr>
              <a:t> </a:t>
            </a:r>
            <a:r>
              <a:rPr sz="1800" dirty="0">
                <a:latin typeface="Calibri"/>
                <a:cs typeface="Calibri"/>
              </a:rPr>
              <a:t>won’t</a:t>
            </a:r>
            <a:r>
              <a:rPr sz="1800" spc="-50" dirty="0">
                <a:latin typeface="Calibri"/>
                <a:cs typeface="Calibri"/>
              </a:rPr>
              <a:t> </a:t>
            </a:r>
            <a:r>
              <a:rPr sz="1800" dirty="0">
                <a:latin typeface="Calibri"/>
                <a:cs typeface="Calibri"/>
              </a:rPr>
              <a:t>be</a:t>
            </a:r>
            <a:r>
              <a:rPr sz="1800" spc="-50" dirty="0">
                <a:latin typeface="Calibri"/>
                <a:cs typeface="Calibri"/>
              </a:rPr>
              <a:t> </a:t>
            </a:r>
            <a:r>
              <a:rPr sz="1800" dirty="0">
                <a:latin typeface="Calibri"/>
                <a:cs typeface="Calibri"/>
              </a:rPr>
              <a:t>earned</a:t>
            </a:r>
            <a:r>
              <a:rPr sz="1800" spc="-50" dirty="0">
                <a:latin typeface="Calibri"/>
                <a:cs typeface="Calibri"/>
              </a:rPr>
              <a:t> </a:t>
            </a:r>
            <a:r>
              <a:rPr sz="1800" dirty="0">
                <a:latin typeface="Calibri"/>
                <a:cs typeface="Calibri"/>
              </a:rPr>
              <a:t>until</a:t>
            </a:r>
            <a:r>
              <a:rPr sz="1800" spc="-50" dirty="0">
                <a:latin typeface="Calibri"/>
                <a:cs typeface="Calibri"/>
              </a:rPr>
              <a:t> </a:t>
            </a:r>
            <a:r>
              <a:rPr lang="en-US" sz="1800" dirty="0">
                <a:latin typeface="Calibri"/>
                <a:cs typeface="Calibri"/>
              </a:rPr>
              <a:t>FY27</a:t>
            </a:r>
            <a:r>
              <a:rPr sz="1800" spc="-50" dirty="0">
                <a:latin typeface="Calibri"/>
                <a:cs typeface="Calibri"/>
              </a:rPr>
              <a:t> </a:t>
            </a:r>
            <a:r>
              <a:rPr sz="1800" dirty="0">
                <a:latin typeface="Calibri"/>
                <a:cs typeface="Calibri"/>
              </a:rPr>
              <a:t>(see</a:t>
            </a:r>
            <a:r>
              <a:rPr sz="1800" spc="-50" dirty="0">
                <a:latin typeface="Calibri"/>
                <a:cs typeface="Calibri"/>
              </a:rPr>
              <a:t> </a:t>
            </a:r>
            <a:r>
              <a:rPr sz="1800" spc="-10" dirty="0">
                <a:latin typeface="Calibri"/>
                <a:cs typeface="Calibri"/>
              </a:rPr>
              <a:t>unearned</a:t>
            </a:r>
            <a:r>
              <a:rPr sz="1800" spc="-50" dirty="0">
                <a:latin typeface="Calibri"/>
                <a:cs typeface="Calibri"/>
              </a:rPr>
              <a:t> </a:t>
            </a:r>
            <a:r>
              <a:rPr sz="1800" spc="-10" dirty="0">
                <a:latin typeface="Calibri"/>
                <a:cs typeface="Calibri"/>
              </a:rPr>
              <a:t>revenue</a:t>
            </a:r>
            <a:r>
              <a:rPr sz="1800" spc="-50" dirty="0">
                <a:latin typeface="Calibri"/>
                <a:cs typeface="Calibri"/>
              </a:rPr>
              <a:t> </a:t>
            </a:r>
            <a:r>
              <a:rPr sz="1800" spc="-10" dirty="0">
                <a:latin typeface="Calibri"/>
                <a:cs typeface="Calibri"/>
              </a:rPr>
              <a:t>slide)</a:t>
            </a:r>
            <a:endParaRPr lang="en-US" spc="-10" dirty="0">
              <a:latin typeface="Calibri"/>
              <a:cs typeface="Calibri"/>
            </a:endParaRPr>
          </a:p>
          <a:p>
            <a:pPr marL="1152525" marR="271145" lvl="1" indent="-136525">
              <a:lnSpc>
                <a:spcPts val="1939"/>
              </a:lnSpc>
              <a:spcBef>
                <a:spcPts val="334"/>
              </a:spcBef>
              <a:buFont typeface="Arial"/>
              <a:buChar char="•"/>
              <a:tabLst>
                <a:tab pos="1153795" algn="l"/>
              </a:tabLst>
            </a:pPr>
            <a:r>
              <a:rPr lang="en-US" dirty="0">
                <a:latin typeface="Calibri"/>
                <a:cs typeface="Calibri"/>
              </a:rPr>
              <a:t>Email</a:t>
            </a:r>
            <a:r>
              <a:rPr lang="en-US" spc="-75" dirty="0">
                <a:latin typeface="Calibri"/>
                <a:cs typeface="Calibri"/>
              </a:rPr>
              <a:t> </a:t>
            </a:r>
            <a:r>
              <a:rPr lang="en-US" u="heavy" spc="-10" dirty="0">
                <a:uFill>
                  <a:solidFill>
                    <a:srgbClr val="000000"/>
                  </a:solidFill>
                </a:uFill>
                <a:latin typeface="Arial"/>
                <a:cs typeface="Arial"/>
                <a:hlinkClick r:id="rId2"/>
              </a:rPr>
              <a:t>ap@eou.edu</a:t>
            </a:r>
            <a:r>
              <a:rPr lang="en-US" u="none" spc="-114" dirty="0">
                <a:latin typeface="Arial"/>
                <a:cs typeface="Arial"/>
              </a:rPr>
              <a:t> </a:t>
            </a:r>
            <a:r>
              <a:rPr lang="en-US" u="none" dirty="0">
                <a:latin typeface="Calibri"/>
                <a:cs typeface="Calibri"/>
              </a:rPr>
              <a:t>details</a:t>
            </a:r>
            <a:r>
              <a:rPr lang="en-US" u="none" spc="-50" dirty="0">
                <a:latin typeface="Calibri"/>
                <a:cs typeface="Calibri"/>
              </a:rPr>
              <a:t> </a:t>
            </a:r>
            <a:r>
              <a:rPr lang="en-US" u="none" dirty="0">
                <a:latin typeface="Calibri"/>
                <a:cs typeface="Calibri"/>
              </a:rPr>
              <a:t>for</a:t>
            </a:r>
            <a:r>
              <a:rPr lang="en-US" u="none" spc="-50" dirty="0">
                <a:latin typeface="Calibri"/>
                <a:cs typeface="Calibri"/>
              </a:rPr>
              <a:t> </a:t>
            </a:r>
            <a:r>
              <a:rPr lang="en-US" u="none" spc="-10" dirty="0">
                <a:latin typeface="Calibri"/>
                <a:cs typeface="Calibri"/>
              </a:rPr>
              <a:t>payments</a:t>
            </a:r>
            <a:r>
              <a:rPr lang="en-US" u="none" spc="-50" dirty="0">
                <a:latin typeface="Calibri"/>
                <a:cs typeface="Calibri"/>
              </a:rPr>
              <a:t> </a:t>
            </a:r>
            <a:r>
              <a:rPr lang="en-US" u="none" dirty="0">
                <a:latin typeface="Calibri"/>
                <a:cs typeface="Calibri"/>
              </a:rPr>
              <a:t>made</a:t>
            </a:r>
            <a:r>
              <a:rPr lang="en-US" u="none" spc="-50" dirty="0">
                <a:latin typeface="Calibri"/>
                <a:cs typeface="Calibri"/>
              </a:rPr>
              <a:t> in June </a:t>
            </a:r>
            <a:r>
              <a:rPr lang="en-US" u="none" dirty="0">
                <a:latin typeface="Calibri"/>
                <a:cs typeface="Calibri"/>
              </a:rPr>
              <a:t>where</a:t>
            </a:r>
            <a:r>
              <a:rPr lang="en-US" u="none" spc="-50" dirty="0">
                <a:latin typeface="Calibri"/>
                <a:cs typeface="Calibri"/>
              </a:rPr>
              <a:t> </a:t>
            </a:r>
            <a:r>
              <a:rPr lang="en-US" u="none" dirty="0">
                <a:latin typeface="Calibri"/>
                <a:cs typeface="Calibri"/>
              </a:rPr>
              <a:t>goods</a:t>
            </a:r>
            <a:r>
              <a:rPr lang="en-US" u="none" spc="-50" dirty="0">
                <a:latin typeface="Calibri"/>
                <a:cs typeface="Calibri"/>
              </a:rPr>
              <a:t> or</a:t>
            </a:r>
            <a:r>
              <a:rPr lang="en-US" sz="2100" u="none" spc="-50" dirty="0">
                <a:latin typeface="Calibri"/>
                <a:cs typeface="Calibri"/>
              </a:rPr>
              <a:t> </a:t>
            </a:r>
            <a:r>
              <a:rPr lang="en-US" dirty="0">
                <a:latin typeface="Calibri"/>
                <a:cs typeface="Calibri"/>
              </a:rPr>
              <a:t>services</a:t>
            </a:r>
            <a:r>
              <a:rPr lang="en-US" spc="-55" dirty="0">
                <a:latin typeface="Calibri"/>
                <a:cs typeface="Calibri"/>
              </a:rPr>
              <a:t> </a:t>
            </a:r>
            <a:r>
              <a:rPr lang="en-US" dirty="0">
                <a:latin typeface="Calibri"/>
                <a:cs typeface="Calibri"/>
              </a:rPr>
              <a:t>were</a:t>
            </a:r>
            <a:r>
              <a:rPr lang="en-US" spc="-50" dirty="0">
                <a:latin typeface="Calibri"/>
                <a:cs typeface="Calibri"/>
              </a:rPr>
              <a:t> </a:t>
            </a:r>
            <a:r>
              <a:rPr lang="en-US" dirty="0">
                <a:latin typeface="Calibri"/>
                <a:cs typeface="Calibri"/>
              </a:rPr>
              <a:t>not</a:t>
            </a:r>
            <a:r>
              <a:rPr lang="en-US" spc="-55" dirty="0">
                <a:latin typeface="Calibri"/>
                <a:cs typeface="Calibri"/>
              </a:rPr>
              <a:t> </a:t>
            </a:r>
            <a:r>
              <a:rPr lang="en-US" spc="-10" dirty="0">
                <a:latin typeface="Calibri"/>
                <a:cs typeface="Calibri"/>
              </a:rPr>
              <a:t>received</a:t>
            </a:r>
            <a:r>
              <a:rPr lang="en-US" spc="-50" dirty="0">
                <a:latin typeface="Calibri"/>
                <a:cs typeface="Calibri"/>
              </a:rPr>
              <a:t> </a:t>
            </a:r>
            <a:r>
              <a:rPr lang="en-US" dirty="0">
                <a:latin typeface="Calibri"/>
                <a:cs typeface="Calibri"/>
              </a:rPr>
              <a:t>by</a:t>
            </a:r>
            <a:r>
              <a:rPr lang="en-US" spc="-50" dirty="0">
                <a:latin typeface="Calibri"/>
                <a:cs typeface="Calibri"/>
              </a:rPr>
              <a:t> </a:t>
            </a:r>
            <a:r>
              <a:rPr lang="en-US" dirty="0">
                <a:latin typeface="Calibri"/>
                <a:cs typeface="Calibri"/>
              </a:rPr>
              <a:t>June</a:t>
            </a:r>
            <a:r>
              <a:rPr lang="en-US" spc="-55" dirty="0">
                <a:latin typeface="Calibri"/>
                <a:cs typeface="Calibri"/>
              </a:rPr>
              <a:t> </a:t>
            </a:r>
            <a:r>
              <a:rPr lang="en-US" dirty="0">
                <a:latin typeface="Calibri"/>
                <a:cs typeface="Calibri"/>
              </a:rPr>
              <a:t>30</a:t>
            </a:r>
            <a:r>
              <a:rPr lang="en-US" baseline="32407" dirty="0">
                <a:latin typeface="Calibri"/>
                <a:cs typeface="Calibri"/>
              </a:rPr>
              <a:t>th</a:t>
            </a:r>
            <a:r>
              <a:rPr lang="en-US" spc="135" baseline="32407" dirty="0">
                <a:latin typeface="Calibri"/>
                <a:cs typeface="Calibri"/>
              </a:rPr>
              <a:t> </a:t>
            </a:r>
            <a:r>
              <a:rPr lang="en-US" dirty="0">
                <a:latin typeface="Calibri"/>
                <a:cs typeface="Calibri"/>
              </a:rPr>
              <a:t>and</a:t>
            </a:r>
            <a:r>
              <a:rPr lang="en-US" spc="-55" dirty="0">
                <a:latin typeface="Calibri"/>
                <a:cs typeface="Calibri"/>
              </a:rPr>
              <a:t> </a:t>
            </a:r>
            <a:r>
              <a:rPr lang="en-US" spc="-10" dirty="0">
                <a:latin typeface="Calibri"/>
                <a:cs typeface="Calibri"/>
              </a:rPr>
              <a:t>continue</a:t>
            </a:r>
            <a:r>
              <a:rPr lang="en-US" spc="-50" dirty="0">
                <a:latin typeface="Calibri"/>
                <a:cs typeface="Calibri"/>
              </a:rPr>
              <a:t> </a:t>
            </a:r>
            <a:r>
              <a:rPr lang="en-US" dirty="0">
                <a:latin typeface="Calibri"/>
                <a:cs typeface="Calibri"/>
              </a:rPr>
              <a:t>through</a:t>
            </a:r>
            <a:r>
              <a:rPr lang="en-US" spc="-55" dirty="0">
                <a:latin typeface="Calibri"/>
                <a:cs typeface="Calibri"/>
              </a:rPr>
              <a:t> </a:t>
            </a:r>
            <a:r>
              <a:rPr lang="en-US" spc="-10" dirty="0">
                <a:latin typeface="Calibri"/>
                <a:cs typeface="Calibri"/>
              </a:rPr>
              <a:t>August 11</a:t>
            </a:r>
            <a:r>
              <a:rPr lang="en-US" spc="-10" baseline="30000" dirty="0">
                <a:latin typeface="Calibri"/>
                <a:cs typeface="Calibri"/>
              </a:rPr>
              <a:t>th</a:t>
            </a:r>
            <a:r>
              <a:rPr lang="en-US" spc="-10" dirty="0">
                <a:latin typeface="Calibri"/>
                <a:cs typeface="Calibri"/>
              </a:rPr>
              <a:t> </a:t>
            </a:r>
            <a:endParaRPr sz="1800" dirty="0">
              <a:latin typeface="Calibri"/>
              <a:cs typeface="Calibri"/>
            </a:endParaRPr>
          </a:p>
          <a:p>
            <a:pPr marL="810260" indent="-136525">
              <a:lnSpc>
                <a:spcPct val="100000"/>
              </a:lnSpc>
              <a:spcBef>
                <a:spcPts val="455"/>
              </a:spcBef>
              <a:buFont typeface="Arial"/>
              <a:buChar char="•"/>
              <a:tabLst>
                <a:tab pos="810260" algn="l"/>
              </a:tabLst>
            </a:pPr>
            <a:r>
              <a:rPr dirty="0"/>
              <a:t>July </a:t>
            </a:r>
            <a:r>
              <a:rPr lang="en-US" dirty="0"/>
              <a:t>6</a:t>
            </a:r>
            <a:r>
              <a:rPr lang="en-US" baseline="30000" dirty="0"/>
              <a:t>th</a:t>
            </a:r>
            <a:r>
              <a:rPr lang="en-US" dirty="0"/>
              <a:t> </a:t>
            </a:r>
            <a:endParaRPr sz="1800" baseline="30092" dirty="0"/>
          </a:p>
          <a:p>
            <a:pPr marL="1153160" lvl="1" indent="-136525">
              <a:lnSpc>
                <a:spcPct val="100000"/>
              </a:lnSpc>
              <a:spcBef>
                <a:spcPts val="85"/>
              </a:spcBef>
              <a:buFont typeface="Arial"/>
              <a:buChar char="•"/>
              <a:tabLst>
                <a:tab pos="1153160" algn="l"/>
              </a:tabLst>
            </a:pPr>
            <a:r>
              <a:rPr sz="1800" dirty="0">
                <a:latin typeface="Calibri"/>
                <a:cs typeface="Calibri"/>
              </a:rPr>
              <a:t>Submit</a:t>
            </a:r>
            <a:r>
              <a:rPr sz="1800" spc="-35" dirty="0">
                <a:latin typeface="Calibri"/>
                <a:cs typeface="Calibri"/>
              </a:rPr>
              <a:t> </a:t>
            </a:r>
            <a:r>
              <a:rPr sz="1800" dirty="0">
                <a:latin typeface="Calibri"/>
                <a:cs typeface="Calibri"/>
              </a:rPr>
              <a:t>all</a:t>
            </a:r>
            <a:r>
              <a:rPr sz="1800" spc="-35" dirty="0">
                <a:latin typeface="Calibri"/>
                <a:cs typeface="Calibri"/>
              </a:rPr>
              <a:t> </a:t>
            </a:r>
            <a:r>
              <a:rPr lang="en-US" sz="1800" dirty="0">
                <a:latin typeface="Calibri"/>
                <a:cs typeface="Calibri"/>
              </a:rPr>
              <a:t>FY26</a:t>
            </a:r>
            <a:r>
              <a:rPr sz="1800" spc="-35" dirty="0">
                <a:latin typeface="Calibri"/>
                <a:cs typeface="Calibri"/>
              </a:rPr>
              <a:t> </a:t>
            </a:r>
            <a:r>
              <a:rPr sz="1800" spc="-10" dirty="0">
                <a:latin typeface="Calibri"/>
                <a:cs typeface="Calibri"/>
              </a:rPr>
              <a:t>invoices</a:t>
            </a:r>
            <a:r>
              <a:rPr sz="1800" spc="-3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AP</a:t>
            </a:r>
            <a:r>
              <a:rPr sz="1800" spc="-35" dirty="0">
                <a:latin typeface="Calibri"/>
                <a:cs typeface="Calibri"/>
              </a:rPr>
              <a:t> </a:t>
            </a:r>
            <a:r>
              <a:rPr sz="1800" dirty="0">
                <a:latin typeface="Calibri"/>
                <a:cs typeface="Calibri"/>
              </a:rPr>
              <a:t>by</a:t>
            </a:r>
            <a:r>
              <a:rPr sz="1800" spc="-35" dirty="0">
                <a:latin typeface="Calibri"/>
                <a:cs typeface="Calibri"/>
              </a:rPr>
              <a:t> </a:t>
            </a:r>
            <a:r>
              <a:rPr sz="1800" spc="-10" dirty="0">
                <a:latin typeface="Calibri"/>
                <a:cs typeface="Calibri"/>
              </a:rPr>
              <a:t>12:00pm</a:t>
            </a:r>
            <a:endParaRPr sz="1800" dirty="0">
              <a:latin typeface="Calibri"/>
              <a:cs typeface="Calibri"/>
            </a:endParaRPr>
          </a:p>
          <a:p>
            <a:pPr marL="1153160" lvl="1" indent="-136525">
              <a:lnSpc>
                <a:spcPct val="100000"/>
              </a:lnSpc>
              <a:spcBef>
                <a:spcPts val="85"/>
              </a:spcBef>
              <a:buFont typeface="Arial"/>
              <a:buChar char="•"/>
              <a:tabLst>
                <a:tab pos="1153160" algn="l"/>
              </a:tabLst>
            </a:pPr>
            <a:r>
              <a:rPr sz="1800" dirty="0">
                <a:latin typeface="Calibri"/>
                <a:cs typeface="Calibri"/>
              </a:rPr>
              <a:t>Notify</a:t>
            </a:r>
            <a:r>
              <a:rPr sz="1800" spc="-45" dirty="0">
                <a:latin typeface="Calibri"/>
                <a:cs typeface="Calibri"/>
              </a:rPr>
              <a:t> </a:t>
            </a:r>
            <a:r>
              <a:rPr sz="1800" dirty="0">
                <a:latin typeface="Calibri"/>
                <a:cs typeface="Calibri"/>
              </a:rPr>
              <a:t>AP</a:t>
            </a:r>
            <a:r>
              <a:rPr sz="1800" spc="-45" dirty="0">
                <a:latin typeface="Calibri"/>
                <a:cs typeface="Calibri"/>
              </a:rPr>
              <a:t> </a:t>
            </a:r>
            <a:r>
              <a:rPr sz="1800" dirty="0">
                <a:latin typeface="Calibri"/>
                <a:cs typeface="Calibri"/>
              </a:rPr>
              <a:t>of</a:t>
            </a:r>
            <a:r>
              <a:rPr sz="1800" spc="-40" dirty="0">
                <a:latin typeface="Calibri"/>
                <a:cs typeface="Calibri"/>
              </a:rPr>
              <a:t> </a:t>
            </a:r>
            <a:r>
              <a:rPr sz="1800" dirty="0">
                <a:latin typeface="Calibri"/>
                <a:cs typeface="Calibri"/>
              </a:rPr>
              <a:t>any</a:t>
            </a:r>
            <a:r>
              <a:rPr sz="1800" spc="-45" dirty="0">
                <a:latin typeface="Calibri"/>
                <a:cs typeface="Calibri"/>
              </a:rPr>
              <a:t> </a:t>
            </a:r>
            <a:r>
              <a:rPr sz="1800" spc="-10" dirty="0">
                <a:latin typeface="Calibri"/>
                <a:cs typeface="Calibri"/>
              </a:rPr>
              <a:t>prepaid</a:t>
            </a:r>
            <a:r>
              <a:rPr sz="1800" spc="-45" dirty="0">
                <a:latin typeface="Calibri"/>
                <a:cs typeface="Calibri"/>
              </a:rPr>
              <a:t> </a:t>
            </a:r>
            <a:r>
              <a:rPr sz="1800" spc="-10" dirty="0">
                <a:latin typeface="Calibri"/>
                <a:cs typeface="Calibri"/>
              </a:rPr>
              <a:t>expenses</a:t>
            </a:r>
            <a:r>
              <a:rPr sz="1800" spc="-40" dirty="0">
                <a:latin typeface="Calibri"/>
                <a:cs typeface="Calibri"/>
              </a:rPr>
              <a:t> </a:t>
            </a:r>
            <a:r>
              <a:rPr sz="1800" dirty="0">
                <a:latin typeface="Calibri"/>
                <a:cs typeface="Calibri"/>
              </a:rPr>
              <a:t>that</a:t>
            </a:r>
            <a:r>
              <a:rPr sz="1800" spc="-45" dirty="0">
                <a:latin typeface="Calibri"/>
                <a:cs typeface="Calibri"/>
              </a:rPr>
              <a:t> </a:t>
            </a:r>
            <a:r>
              <a:rPr sz="1800" dirty="0">
                <a:latin typeface="Calibri"/>
                <a:cs typeface="Calibri"/>
              </a:rPr>
              <a:t>were</a:t>
            </a:r>
            <a:r>
              <a:rPr sz="1800" spc="-45" dirty="0">
                <a:latin typeface="Calibri"/>
                <a:cs typeface="Calibri"/>
              </a:rPr>
              <a:t> </a:t>
            </a:r>
            <a:r>
              <a:rPr sz="1800" spc="-10" dirty="0">
                <a:latin typeface="Calibri"/>
                <a:cs typeface="Calibri"/>
              </a:rPr>
              <a:t>posted</a:t>
            </a:r>
            <a:r>
              <a:rPr sz="1800" spc="-40" dirty="0">
                <a:latin typeface="Calibri"/>
                <a:cs typeface="Calibri"/>
              </a:rPr>
              <a:t> </a:t>
            </a:r>
            <a:r>
              <a:rPr sz="1800" dirty="0">
                <a:latin typeface="Calibri"/>
                <a:cs typeface="Calibri"/>
              </a:rPr>
              <a:t>to</a:t>
            </a:r>
            <a:r>
              <a:rPr sz="1800" spc="-45" dirty="0">
                <a:latin typeface="Calibri"/>
                <a:cs typeface="Calibri"/>
              </a:rPr>
              <a:t> </a:t>
            </a:r>
            <a:r>
              <a:rPr lang="en-US" sz="1800" spc="-20" dirty="0">
                <a:latin typeface="Calibri"/>
                <a:cs typeface="Calibri"/>
              </a:rPr>
              <a:t>FY26</a:t>
            </a:r>
            <a:endParaRPr sz="1800" dirty="0">
              <a:latin typeface="Calibri"/>
              <a:cs typeface="Calibri"/>
            </a:endParaRPr>
          </a:p>
          <a:p>
            <a:pPr marL="810260" indent="-136525">
              <a:lnSpc>
                <a:spcPct val="100000"/>
              </a:lnSpc>
              <a:spcBef>
                <a:spcPts val="484"/>
              </a:spcBef>
              <a:buFont typeface="Arial"/>
              <a:buChar char="•"/>
              <a:tabLst>
                <a:tab pos="810260" algn="l"/>
              </a:tabLst>
            </a:pPr>
            <a:r>
              <a:rPr dirty="0"/>
              <a:t>July </a:t>
            </a:r>
            <a:r>
              <a:rPr lang="en-US" dirty="0"/>
              <a:t>8</a:t>
            </a:r>
            <a:r>
              <a:rPr lang="en-US" baseline="30000" dirty="0"/>
              <a:t>th</a:t>
            </a:r>
            <a:r>
              <a:rPr lang="en-US" dirty="0"/>
              <a:t> </a:t>
            </a:r>
            <a:endParaRPr sz="1800" baseline="30092" dirty="0"/>
          </a:p>
          <a:p>
            <a:pPr marL="1553210" lvl="1" indent="-307975">
              <a:lnSpc>
                <a:spcPct val="100000"/>
              </a:lnSpc>
              <a:spcBef>
                <a:spcPts val="480"/>
              </a:spcBef>
              <a:buFont typeface="Arial"/>
              <a:buChar char="•"/>
              <a:tabLst>
                <a:tab pos="1553210" algn="l"/>
              </a:tabLst>
            </a:pPr>
            <a:r>
              <a:rPr sz="1800" dirty="0">
                <a:latin typeface="Calibri"/>
                <a:cs typeface="Calibri"/>
              </a:rPr>
              <a:t>Close</a:t>
            </a:r>
            <a:r>
              <a:rPr sz="1800" spc="-50" dirty="0">
                <a:latin typeface="Calibri"/>
                <a:cs typeface="Calibri"/>
              </a:rPr>
              <a:t> </a:t>
            </a:r>
            <a:r>
              <a:rPr sz="1800" dirty="0">
                <a:latin typeface="Calibri"/>
                <a:cs typeface="Calibri"/>
              </a:rPr>
              <a:t>out</a:t>
            </a:r>
            <a:r>
              <a:rPr sz="1800" spc="-50" dirty="0">
                <a:latin typeface="Calibri"/>
                <a:cs typeface="Calibri"/>
              </a:rPr>
              <a:t> </a:t>
            </a:r>
            <a:r>
              <a:rPr sz="1800" dirty="0">
                <a:latin typeface="Calibri"/>
                <a:cs typeface="Calibri"/>
              </a:rPr>
              <a:t>all</a:t>
            </a:r>
            <a:r>
              <a:rPr sz="1800" spc="-50" dirty="0">
                <a:latin typeface="Calibri"/>
                <a:cs typeface="Calibri"/>
              </a:rPr>
              <a:t> </a:t>
            </a:r>
            <a:r>
              <a:rPr sz="1800" spc="-10" dirty="0">
                <a:latin typeface="Calibri"/>
                <a:cs typeface="Calibri"/>
              </a:rPr>
              <a:t>encumbrances</a:t>
            </a:r>
            <a:r>
              <a:rPr sz="1800" spc="-50" dirty="0">
                <a:latin typeface="Calibri"/>
                <a:cs typeface="Calibri"/>
              </a:rPr>
              <a:t> </a:t>
            </a:r>
            <a:r>
              <a:rPr sz="1800" dirty="0">
                <a:latin typeface="Calibri"/>
                <a:cs typeface="Calibri"/>
              </a:rPr>
              <a:t>and</a:t>
            </a:r>
            <a:r>
              <a:rPr sz="1800" spc="-50" dirty="0">
                <a:latin typeface="Calibri"/>
                <a:cs typeface="Calibri"/>
              </a:rPr>
              <a:t> </a:t>
            </a:r>
            <a:r>
              <a:rPr sz="1800" spc="-10" dirty="0">
                <a:latin typeface="Calibri"/>
                <a:cs typeface="Calibri"/>
              </a:rPr>
              <a:t>purchase</a:t>
            </a:r>
            <a:r>
              <a:rPr sz="1800" spc="-50" dirty="0">
                <a:latin typeface="Calibri"/>
                <a:cs typeface="Calibri"/>
              </a:rPr>
              <a:t> </a:t>
            </a:r>
            <a:r>
              <a:rPr sz="1800" spc="-10" dirty="0">
                <a:latin typeface="Calibri"/>
                <a:cs typeface="Calibri"/>
              </a:rPr>
              <a:t>orders</a:t>
            </a:r>
            <a:r>
              <a:rPr sz="1800" spc="-50" dirty="0">
                <a:latin typeface="Calibri"/>
                <a:cs typeface="Calibri"/>
              </a:rPr>
              <a:t> </a:t>
            </a:r>
            <a:r>
              <a:rPr sz="1800" dirty="0">
                <a:latin typeface="Calibri"/>
                <a:cs typeface="Calibri"/>
              </a:rPr>
              <a:t>for</a:t>
            </a:r>
            <a:r>
              <a:rPr sz="1800" spc="-50" dirty="0">
                <a:latin typeface="Calibri"/>
                <a:cs typeface="Calibri"/>
              </a:rPr>
              <a:t> </a:t>
            </a:r>
            <a:r>
              <a:rPr lang="en-US" sz="1800" spc="-20" dirty="0">
                <a:latin typeface="Calibri"/>
                <a:cs typeface="Calibri"/>
              </a:rPr>
              <a:t>FY26</a:t>
            </a:r>
            <a:endParaRPr sz="1800" dirty="0">
              <a:latin typeface="Calibri"/>
              <a:cs typeface="Calibri"/>
            </a:endParaRPr>
          </a:p>
          <a:p>
            <a:pPr marL="1553210" lvl="1" indent="-307975">
              <a:lnSpc>
                <a:spcPct val="100000"/>
              </a:lnSpc>
              <a:spcBef>
                <a:spcPts val="484"/>
              </a:spcBef>
              <a:buClr>
                <a:srgbClr val="000000"/>
              </a:buClr>
              <a:buFont typeface="Arial"/>
              <a:buChar char="•"/>
              <a:tabLst>
                <a:tab pos="1553210" algn="l"/>
              </a:tabLst>
            </a:pPr>
            <a:r>
              <a:rPr sz="1800" b="1" dirty="0">
                <a:solidFill>
                  <a:srgbClr val="FF0000"/>
                </a:solidFill>
                <a:latin typeface="Calibri"/>
                <a:cs typeface="Calibri"/>
              </a:rPr>
              <a:t>PERIOD</a:t>
            </a:r>
            <a:r>
              <a:rPr sz="1800" b="1" spc="-30" dirty="0">
                <a:solidFill>
                  <a:srgbClr val="FF0000"/>
                </a:solidFill>
                <a:latin typeface="Calibri"/>
                <a:cs typeface="Calibri"/>
              </a:rPr>
              <a:t> </a:t>
            </a:r>
            <a:r>
              <a:rPr sz="1800" b="1" dirty="0">
                <a:solidFill>
                  <a:srgbClr val="FF0000"/>
                </a:solidFill>
                <a:latin typeface="Calibri"/>
                <a:cs typeface="Calibri"/>
              </a:rPr>
              <a:t>12</a:t>
            </a:r>
            <a:r>
              <a:rPr sz="1800" b="1" spc="-30" dirty="0">
                <a:solidFill>
                  <a:srgbClr val="FF0000"/>
                </a:solidFill>
                <a:latin typeface="Calibri"/>
                <a:cs typeface="Calibri"/>
              </a:rPr>
              <a:t> </a:t>
            </a:r>
            <a:r>
              <a:rPr sz="1800" b="1" spc="-10" dirty="0">
                <a:solidFill>
                  <a:srgbClr val="FF0000"/>
                </a:solidFill>
                <a:latin typeface="Calibri"/>
                <a:cs typeface="Calibri"/>
              </a:rPr>
              <a:t>CLOSE</a:t>
            </a:r>
            <a:endParaRPr sz="1800" dirty="0">
              <a:latin typeface="Calibri"/>
              <a:cs typeface="Calibri"/>
            </a:endParaRPr>
          </a:p>
        </p:txBody>
      </p:sp>
      <p:sp>
        <p:nvSpPr>
          <p:cNvPr id="4" name="object 3">
            <a:extLst>
              <a:ext uri="{FF2B5EF4-FFF2-40B4-BE49-F238E27FC236}">
                <a16:creationId xmlns:a16="http://schemas.microsoft.com/office/drawing/2014/main" id="{06262642-7902-4280-AB77-3BBBFA7793A0}"/>
              </a:ext>
            </a:extLst>
          </p:cNvPr>
          <p:cNvSpPr/>
          <p:nvPr/>
        </p:nvSpPr>
        <p:spPr>
          <a:xfrm flipV="1">
            <a:off x="609600" y="9144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465"/>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July</a:t>
            </a:r>
            <a:r>
              <a:rPr u="none" spc="-90" dirty="0"/>
              <a:t> </a:t>
            </a:r>
            <a:r>
              <a:rPr u="none" dirty="0"/>
              <a:t>Fiscal</a:t>
            </a:r>
            <a:r>
              <a:rPr u="none" spc="-85" dirty="0"/>
              <a:t> </a:t>
            </a:r>
            <a:r>
              <a:rPr u="none" spc="-50" dirty="0"/>
              <a:t>Year</a:t>
            </a:r>
            <a:r>
              <a:rPr u="none" spc="-85" dirty="0"/>
              <a:t> </a:t>
            </a:r>
            <a:r>
              <a:rPr u="none" dirty="0"/>
              <a:t>End</a:t>
            </a:r>
            <a:r>
              <a:rPr u="none" spc="-90" dirty="0"/>
              <a:t> </a:t>
            </a:r>
            <a:r>
              <a:rPr u="none" spc="-10" dirty="0"/>
              <a:t>Deadlines</a:t>
            </a:r>
          </a:p>
        </p:txBody>
      </p:sp>
      <p:sp>
        <p:nvSpPr>
          <p:cNvPr id="3" name="object 3"/>
          <p:cNvSpPr txBox="1"/>
          <p:nvPr/>
        </p:nvSpPr>
        <p:spPr>
          <a:xfrm>
            <a:off x="1121886" y="1075765"/>
            <a:ext cx="6900227" cy="4721805"/>
          </a:xfrm>
          <a:prstGeom prst="rect">
            <a:avLst/>
          </a:prstGeom>
        </p:spPr>
        <p:txBody>
          <a:bodyPr vert="horz" wrap="square" lIns="0" tIns="12700" rIns="0" bIns="0" rtlCol="0">
            <a:spAutoFit/>
          </a:bodyPr>
          <a:lstStyle/>
          <a:p>
            <a:pPr marL="187325" indent="-136525">
              <a:spcBef>
                <a:spcPts val="480"/>
              </a:spcBef>
              <a:buFont typeface="Arial"/>
              <a:buChar char="•"/>
              <a:tabLst>
                <a:tab pos="187325" algn="l"/>
              </a:tabLst>
            </a:pPr>
            <a:r>
              <a:rPr dirty="0"/>
              <a:t>July </a:t>
            </a:r>
            <a:r>
              <a:rPr lang="en-US" dirty="0"/>
              <a:t>9</a:t>
            </a:r>
            <a:r>
              <a:rPr lang="en-US" baseline="30000" dirty="0"/>
              <a:t>th</a:t>
            </a:r>
            <a:r>
              <a:rPr lang="en-US" dirty="0"/>
              <a:t> </a:t>
            </a:r>
          </a:p>
          <a:p>
            <a:pPr marL="635000" lvl="1" indent="-136525">
              <a:spcBef>
                <a:spcPts val="100"/>
              </a:spcBef>
              <a:buFont typeface="Arial"/>
              <a:buChar char="•"/>
              <a:tabLst>
                <a:tab pos="187325" algn="l"/>
              </a:tabLst>
            </a:pPr>
            <a:r>
              <a:rPr dirty="0">
                <a:latin typeface="Calibri"/>
                <a:cs typeface="Calibri"/>
              </a:rPr>
              <a:t>Submit all June PCard packets to AP</a:t>
            </a:r>
            <a:endParaRPr lang="en-US" dirty="0">
              <a:latin typeface="Calibri"/>
              <a:cs typeface="Calibri"/>
            </a:endParaRPr>
          </a:p>
          <a:p>
            <a:pPr marL="635000" lvl="1" indent="-136525">
              <a:spcBef>
                <a:spcPts val="100"/>
              </a:spcBef>
              <a:buFont typeface="Arial"/>
              <a:buChar char="•"/>
              <a:tabLst>
                <a:tab pos="187325" algn="l"/>
              </a:tabLst>
            </a:pPr>
            <a:r>
              <a:rPr dirty="0">
                <a:latin typeface="Calibri"/>
                <a:cs typeface="Calibri"/>
              </a:rPr>
              <a:t>Notify AP if you see P-Card Transactions feed through for </a:t>
            </a:r>
            <a:r>
              <a:rPr lang="en-US" dirty="0">
                <a:latin typeface="Calibri"/>
                <a:cs typeface="Calibri"/>
              </a:rPr>
              <a:t>FY26</a:t>
            </a:r>
          </a:p>
          <a:p>
            <a:pPr marL="635000" lvl="1" indent="-136525">
              <a:spcBef>
                <a:spcPts val="100"/>
              </a:spcBef>
              <a:buFont typeface="Arial"/>
              <a:buChar char="•"/>
              <a:tabLst>
                <a:tab pos="187325" algn="l"/>
              </a:tabLst>
            </a:pPr>
            <a:r>
              <a:rPr dirty="0">
                <a:latin typeface="Calibri"/>
                <a:cs typeface="Calibri"/>
              </a:rPr>
              <a:t>Resume reclassing PCard transactions for </a:t>
            </a:r>
            <a:r>
              <a:rPr lang="en-US" dirty="0">
                <a:latin typeface="Calibri"/>
                <a:cs typeface="Calibri"/>
              </a:rPr>
              <a:t>FY27</a:t>
            </a:r>
          </a:p>
          <a:p>
            <a:pPr marL="635000" lvl="1" indent="-136525">
              <a:spcBef>
                <a:spcPts val="100"/>
              </a:spcBef>
              <a:buFont typeface="Arial"/>
              <a:buChar char="•"/>
              <a:tabLst>
                <a:tab pos="187325" algn="l"/>
              </a:tabLst>
            </a:pPr>
            <a:r>
              <a:rPr lang="en-US" dirty="0">
                <a:latin typeface="Calibri"/>
                <a:cs typeface="Calibri"/>
              </a:rPr>
              <a:t>Email </a:t>
            </a:r>
            <a:r>
              <a:rPr lang="en-US" dirty="0">
                <a:latin typeface="Calibri"/>
                <a:cs typeface="Calibri"/>
                <a:hlinkClick r:id="rId2">
                  <a:extLst>
                    <a:ext uri="{A12FA001-AC4F-418D-AE19-62706E023703}">
                      <ahyp:hlinkClr xmlns:ahyp="http://schemas.microsoft.com/office/drawing/2018/hyperlinkcolor" val="tx"/>
                    </a:ext>
                  </a:extLst>
                </a:hlinkClick>
              </a:rPr>
              <a:t>ap@eou.edu</a:t>
            </a:r>
            <a:r>
              <a:rPr lang="en-US" dirty="0">
                <a:latin typeface="Calibri"/>
                <a:cs typeface="Calibri"/>
              </a:rPr>
              <a:t> if any invoices received are for </a:t>
            </a:r>
            <a:r>
              <a:rPr lang="en-US" dirty="0">
                <a:solidFill>
                  <a:srgbClr val="FF0000"/>
                </a:solidFill>
                <a:latin typeface="Calibri"/>
                <a:cs typeface="Calibri"/>
              </a:rPr>
              <a:t>FY26</a:t>
            </a:r>
            <a:r>
              <a:rPr lang="en-US" dirty="0">
                <a:latin typeface="Calibri"/>
                <a:cs typeface="Calibri"/>
              </a:rPr>
              <a:t> goods or services, continue until August 11</a:t>
            </a:r>
            <a:r>
              <a:rPr lang="en-US" baseline="30000" dirty="0">
                <a:latin typeface="Calibri"/>
                <a:cs typeface="Calibri"/>
              </a:rPr>
              <a:t>th</a:t>
            </a:r>
            <a:r>
              <a:rPr lang="en-US" dirty="0">
                <a:latin typeface="Calibri"/>
                <a:cs typeface="Calibri"/>
              </a:rPr>
              <a:t> </a:t>
            </a:r>
            <a:endParaRPr dirty="0">
              <a:latin typeface="Calibri"/>
              <a:cs typeface="Calibri"/>
            </a:endParaRPr>
          </a:p>
          <a:p>
            <a:pPr marL="187325" indent="-136525">
              <a:lnSpc>
                <a:spcPct val="100000"/>
              </a:lnSpc>
              <a:spcBef>
                <a:spcPts val="480"/>
              </a:spcBef>
              <a:buFont typeface="Arial"/>
              <a:buChar char="•"/>
              <a:tabLst>
                <a:tab pos="187325" algn="l"/>
              </a:tabLst>
            </a:pPr>
            <a:r>
              <a:rPr dirty="0"/>
              <a:t>July 14</a:t>
            </a:r>
            <a:r>
              <a:rPr lang="en-US" baseline="30000" dirty="0"/>
              <a:t>th</a:t>
            </a:r>
            <a:r>
              <a:rPr lang="en-US" dirty="0"/>
              <a:t> </a:t>
            </a:r>
            <a:endParaRPr sz="1800" baseline="30092" dirty="0">
              <a:latin typeface="Calibri"/>
              <a:cs typeface="Calibri"/>
            </a:endParaRPr>
          </a:p>
          <a:p>
            <a:pPr marL="530225" lvl="1" indent="-136525">
              <a:lnSpc>
                <a:spcPct val="100000"/>
              </a:lnSpc>
              <a:spcBef>
                <a:spcPts val="85"/>
              </a:spcBef>
              <a:buFont typeface="Arial"/>
              <a:buChar char="•"/>
              <a:tabLst>
                <a:tab pos="530225" algn="l"/>
              </a:tabLst>
            </a:pPr>
            <a:r>
              <a:rPr sz="1800" dirty="0">
                <a:latin typeface="Calibri"/>
                <a:cs typeface="Calibri"/>
              </a:rPr>
              <a:t>Submit</a:t>
            </a:r>
            <a:r>
              <a:rPr sz="1800" spc="-55" dirty="0">
                <a:latin typeface="Calibri"/>
                <a:cs typeface="Calibri"/>
              </a:rPr>
              <a:t> </a:t>
            </a:r>
            <a:r>
              <a:rPr sz="1800" dirty="0">
                <a:latin typeface="Calibri"/>
                <a:cs typeface="Calibri"/>
              </a:rPr>
              <a:t>Library</a:t>
            </a:r>
            <a:r>
              <a:rPr sz="1800" spc="-50" dirty="0">
                <a:latin typeface="Calibri"/>
                <a:cs typeface="Calibri"/>
              </a:rPr>
              <a:t> </a:t>
            </a:r>
            <a:r>
              <a:rPr sz="1800" spc="-10" dirty="0">
                <a:latin typeface="Calibri"/>
                <a:cs typeface="Calibri"/>
              </a:rPr>
              <a:t>schedule</a:t>
            </a:r>
            <a:r>
              <a:rPr sz="1800" spc="-50" dirty="0">
                <a:latin typeface="Calibri"/>
                <a:cs typeface="Calibri"/>
              </a:rPr>
              <a:t> </a:t>
            </a:r>
            <a:r>
              <a:rPr sz="1800" dirty="0">
                <a:latin typeface="Calibri"/>
                <a:cs typeface="Calibri"/>
              </a:rPr>
              <a:t>for</a:t>
            </a:r>
            <a:r>
              <a:rPr sz="1800" spc="-50" dirty="0">
                <a:latin typeface="Calibri"/>
                <a:cs typeface="Calibri"/>
              </a:rPr>
              <a:t> </a:t>
            </a:r>
            <a:r>
              <a:rPr lang="en-US" sz="1800" dirty="0">
                <a:latin typeface="Calibri"/>
                <a:cs typeface="Calibri"/>
              </a:rPr>
              <a:t>FY26</a:t>
            </a:r>
            <a:r>
              <a:rPr sz="1800" spc="-50" dirty="0">
                <a:latin typeface="Calibri"/>
                <a:cs typeface="Calibri"/>
              </a:rPr>
              <a:t> </a:t>
            </a:r>
            <a:r>
              <a:rPr sz="1800" dirty="0">
                <a:latin typeface="Calibri"/>
                <a:cs typeface="Calibri"/>
              </a:rPr>
              <a:t>to</a:t>
            </a:r>
            <a:r>
              <a:rPr sz="1800" spc="-50" dirty="0">
                <a:latin typeface="Calibri"/>
                <a:cs typeface="Calibri"/>
              </a:rPr>
              <a:t> </a:t>
            </a:r>
            <a:r>
              <a:rPr sz="1800" spc="-25" dirty="0">
                <a:latin typeface="Calibri"/>
                <a:cs typeface="Calibri"/>
              </a:rPr>
              <a:t>F&amp;A</a:t>
            </a:r>
            <a:endParaRPr sz="1800" dirty="0">
              <a:latin typeface="Calibri"/>
              <a:cs typeface="Calibri"/>
            </a:endParaRPr>
          </a:p>
          <a:p>
            <a:pPr marL="529590" marR="43180" lvl="1" indent="-136525">
              <a:lnSpc>
                <a:spcPts val="1939"/>
              </a:lnSpc>
              <a:spcBef>
                <a:spcPts val="330"/>
              </a:spcBef>
              <a:buFont typeface="Arial"/>
              <a:buChar char="•"/>
              <a:tabLst>
                <a:tab pos="530860" algn="l"/>
              </a:tabLst>
            </a:pPr>
            <a:r>
              <a:rPr sz="1800" dirty="0">
                <a:latin typeface="Calibri"/>
                <a:cs typeface="Calibri"/>
              </a:rPr>
              <a:t>Notify</a:t>
            </a:r>
            <a:r>
              <a:rPr sz="1800" spc="-40" dirty="0">
                <a:latin typeface="Calibri"/>
                <a:cs typeface="Calibri"/>
              </a:rPr>
              <a:t> </a:t>
            </a:r>
            <a:r>
              <a:rPr sz="1800" dirty="0">
                <a:latin typeface="Calibri"/>
                <a:cs typeface="Calibri"/>
              </a:rPr>
              <a:t>F&amp;A</a:t>
            </a:r>
            <a:r>
              <a:rPr sz="1800" spc="-35"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any</a:t>
            </a:r>
            <a:r>
              <a:rPr sz="1800" spc="-35" dirty="0">
                <a:latin typeface="Calibri"/>
                <a:cs typeface="Calibri"/>
              </a:rPr>
              <a:t> </a:t>
            </a:r>
            <a:r>
              <a:rPr sz="1800" spc="-10" dirty="0">
                <a:latin typeface="Calibri"/>
                <a:cs typeface="Calibri"/>
              </a:rPr>
              <a:t>disposed</a:t>
            </a:r>
            <a:r>
              <a:rPr sz="1800" spc="-35" dirty="0">
                <a:latin typeface="Calibri"/>
                <a:cs typeface="Calibri"/>
              </a:rPr>
              <a:t> </a:t>
            </a:r>
            <a:r>
              <a:rPr sz="1800" dirty="0">
                <a:latin typeface="Calibri"/>
                <a:cs typeface="Calibri"/>
              </a:rPr>
              <a:t>assets</a:t>
            </a:r>
            <a:r>
              <a:rPr sz="1800" spc="-35" dirty="0">
                <a:latin typeface="Calibri"/>
                <a:cs typeface="Calibri"/>
              </a:rPr>
              <a:t> </a:t>
            </a:r>
            <a:r>
              <a:rPr sz="1800" dirty="0">
                <a:latin typeface="Calibri"/>
                <a:cs typeface="Calibri"/>
              </a:rPr>
              <a:t>in</a:t>
            </a:r>
            <a:r>
              <a:rPr sz="1800" spc="-35" dirty="0">
                <a:latin typeface="Calibri"/>
                <a:cs typeface="Calibri"/>
              </a:rPr>
              <a:t> </a:t>
            </a:r>
            <a:r>
              <a:rPr lang="en-US" sz="1800" dirty="0">
                <a:latin typeface="Calibri"/>
                <a:cs typeface="Calibri"/>
              </a:rPr>
              <a:t>FY26</a:t>
            </a:r>
            <a:r>
              <a:rPr sz="1800" spc="-3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any</a:t>
            </a:r>
            <a:r>
              <a:rPr sz="1800" spc="-35" dirty="0">
                <a:latin typeface="Calibri"/>
                <a:cs typeface="Calibri"/>
              </a:rPr>
              <a:t> </a:t>
            </a:r>
            <a:r>
              <a:rPr sz="1800" spc="-10" dirty="0">
                <a:latin typeface="Calibri"/>
                <a:cs typeface="Calibri"/>
              </a:rPr>
              <a:t>purchases</a:t>
            </a:r>
            <a:r>
              <a:rPr sz="1800" spc="-35" dirty="0">
                <a:latin typeface="Calibri"/>
                <a:cs typeface="Calibri"/>
              </a:rPr>
              <a:t> </a:t>
            </a:r>
            <a:r>
              <a:rPr sz="1800" spc="-20" dirty="0">
                <a:latin typeface="Calibri"/>
                <a:cs typeface="Calibri"/>
              </a:rPr>
              <a:t>that 	</a:t>
            </a:r>
            <a:r>
              <a:rPr sz="1800" dirty="0">
                <a:latin typeface="Calibri"/>
                <a:cs typeface="Calibri"/>
              </a:rPr>
              <a:t>should</a:t>
            </a:r>
            <a:r>
              <a:rPr sz="1800" spc="-70" dirty="0">
                <a:latin typeface="Calibri"/>
                <a:cs typeface="Calibri"/>
              </a:rPr>
              <a:t> </a:t>
            </a:r>
            <a:r>
              <a:rPr sz="1800" dirty="0">
                <a:latin typeface="Calibri"/>
                <a:cs typeface="Calibri"/>
              </a:rPr>
              <a:t>have</a:t>
            </a:r>
            <a:r>
              <a:rPr sz="1800" spc="-65" dirty="0">
                <a:latin typeface="Calibri"/>
                <a:cs typeface="Calibri"/>
              </a:rPr>
              <a:t> </a:t>
            </a:r>
            <a:r>
              <a:rPr sz="1800" dirty="0">
                <a:latin typeface="Calibri"/>
                <a:cs typeface="Calibri"/>
              </a:rPr>
              <a:t>been</a:t>
            </a:r>
            <a:r>
              <a:rPr sz="1800" spc="-70" dirty="0">
                <a:latin typeface="Calibri"/>
                <a:cs typeface="Calibri"/>
              </a:rPr>
              <a:t> </a:t>
            </a:r>
            <a:r>
              <a:rPr sz="1800" spc="-10" dirty="0">
                <a:latin typeface="Calibri"/>
                <a:cs typeface="Calibri"/>
              </a:rPr>
              <a:t>capitalized</a:t>
            </a:r>
            <a:r>
              <a:rPr sz="1800" spc="-65" dirty="0">
                <a:latin typeface="Calibri"/>
                <a:cs typeface="Calibri"/>
              </a:rPr>
              <a:t> </a:t>
            </a:r>
            <a:r>
              <a:rPr sz="1800" dirty="0">
                <a:latin typeface="Calibri"/>
                <a:cs typeface="Calibri"/>
              </a:rPr>
              <a:t>over</a:t>
            </a:r>
            <a:r>
              <a:rPr sz="1800" spc="-65" dirty="0">
                <a:latin typeface="Calibri"/>
                <a:cs typeface="Calibri"/>
              </a:rPr>
              <a:t> </a:t>
            </a:r>
            <a:r>
              <a:rPr sz="1800" dirty="0">
                <a:latin typeface="Calibri"/>
                <a:cs typeface="Calibri"/>
              </a:rPr>
              <a:t>the</a:t>
            </a:r>
            <a:r>
              <a:rPr sz="1800" spc="-70" dirty="0">
                <a:latin typeface="Calibri"/>
                <a:cs typeface="Calibri"/>
              </a:rPr>
              <a:t> </a:t>
            </a:r>
            <a:r>
              <a:rPr sz="1800" spc="-20" dirty="0">
                <a:latin typeface="Calibri"/>
                <a:cs typeface="Calibri"/>
              </a:rPr>
              <a:t>year</a:t>
            </a:r>
            <a:endParaRPr sz="1800" dirty="0">
              <a:latin typeface="Calibri"/>
              <a:cs typeface="Calibri"/>
            </a:endParaRPr>
          </a:p>
          <a:p>
            <a:pPr marL="529590" marR="288290" lvl="1" indent="-136525">
              <a:lnSpc>
                <a:spcPts val="1939"/>
              </a:lnSpc>
              <a:spcBef>
                <a:spcPts val="310"/>
              </a:spcBef>
              <a:buFont typeface="Arial"/>
              <a:buChar char="•"/>
              <a:tabLst>
                <a:tab pos="530860" algn="l"/>
              </a:tabLst>
            </a:pPr>
            <a:r>
              <a:rPr sz="1800" dirty="0">
                <a:latin typeface="Calibri"/>
                <a:cs typeface="Calibri"/>
              </a:rPr>
              <a:t>Notify</a:t>
            </a:r>
            <a:r>
              <a:rPr sz="1800" spc="-50" dirty="0">
                <a:latin typeface="Calibri"/>
                <a:cs typeface="Calibri"/>
              </a:rPr>
              <a:t> </a:t>
            </a:r>
            <a:r>
              <a:rPr sz="1800" dirty="0">
                <a:latin typeface="Calibri"/>
                <a:cs typeface="Calibri"/>
              </a:rPr>
              <a:t>F&amp;A</a:t>
            </a:r>
            <a:r>
              <a:rPr sz="1800" spc="-4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any</a:t>
            </a:r>
            <a:r>
              <a:rPr sz="1800" spc="-45" dirty="0">
                <a:latin typeface="Calibri"/>
                <a:cs typeface="Calibri"/>
              </a:rPr>
              <a:t> </a:t>
            </a:r>
            <a:r>
              <a:rPr sz="1800" spc="-10" dirty="0">
                <a:latin typeface="Calibri"/>
                <a:cs typeface="Calibri"/>
              </a:rPr>
              <a:t>outstanding</a:t>
            </a:r>
            <a:r>
              <a:rPr sz="1800" spc="-45" dirty="0">
                <a:latin typeface="Calibri"/>
                <a:cs typeface="Calibri"/>
              </a:rPr>
              <a:t> </a:t>
            </a:r>
            <a:r>
              <a:rPr sz="1800" spc="-10" dirty="0">
                <a:latin typeface="Calibri"/>
                <a:cs typeface="Calibri"/>
              </a:rPr>
              <a:t>receivables</a:t>
            </a:r>
            <a:r>
              <a:rPr sz="1800" spc="-45" dirty="0">
                <a:latin typeface="Calibri"/>
                <a:cs typeface="Calibri"/>
              </a:rPr>
              <a:t> </a:t>
            </a:r>
            <a:r>
              <a:rPr sz="1800" dirty="0">
                <a:latin typeface="Calibri"/>
                <a:cs typeface="Calibri"/>
              </a:rPr>
              <a:t>(funds</a:t>
            </a:r>
            <a:r>
              <a:rPr sz="1800" spc="-45" dirty="0">
                <a:latin typeface="Calibri"/>
                <a:cs typeface="Calibri"/>
              </a:rPr>
              <a:t> </a:t>
            </a:r>
            <a:r>
              <a:rPr sz="1800" dirty="0">
                <a:latin typeface="Calibri"/>
                <a:cs typeface="Calibri"/>
              </a:rPr>
              <a:t>owed</a:t>
            </a:r>
            <a:r>
              <a:rPr sz="1800" spc="-50" dirty="0">
                <a:latin typeface="Calibri"/>
                <a:cs typeface="Calibri"/>
              </a:rPr>
              <a:t> </a:t>
            </a:r>
            <a:r>
              <a:rPr sz="1800" dirty="0">
                <a:latin typeface="Calibri"/>
                <a:cs typeface="Calibri"/>
              </a:rPr>
              <a:t>to</a:t>
            </a:r>
            <a:r>
              <a:rPr sz="1800" spc="-45" dirty="0">
                <a:latin typeface="Calibri"/>
                <a:cs typeface="Calibri"/>
              </a:rPr>
              <a:t> </a:t>
            </a:r>
            <a:r>
              <a:rPr sz="1800" spc="-20" dirty="0">
                <a:latin typeface="Calibri"/>
                <a:cs typeface="Calibri"/>
              </a:rPr>
              <a:t>your 	</a:t>
            </a:r>
            <a:r>
              <a:rPr sz="1800" spc="-10" dirty="0">
                <a:latin typeface="Calibri"/>
                <a:cs typeface="Calibri"/>
              </a:rPr>
              <a:t>department</a:t>
            </a:r>
            <a:r>
              <a:rPr sz="1800" spc="-40" dirty="0">
                <a:latin typeface="Calibri"/>
                <a:cs typeface="Calibri"/>
              </a:rPr>
              <a:t> </a:t>
            </a:r>
            <a:r>
              <a:rPr sz="1800" dirty="0">
                <a:latin typeface="Calibri"/>
                <a:cs typeface="Calibri"/>
              </a:rPr>
              <a:t>for</a:t>
            </a:r>
            <a:r>
              <a:rPr sz="1800" spc="-40" dirty="0">
                <a:latin typeface="Calibri"/>
                <a:cs typeface="Calibri"/>
              </a:rPr>
              <a:t> </a:t>
            </a:r>
            <a:r>
              <a:rPr lang="en-US" sz="1800" dirty="0">
                <a:latin typeface="Calibri"/>
                <a:cs typeface="Calibri"/>
              </a:rPr>
              <a:t>FY26</a:t>
            </a:r>
            <a:r>
              <a:rPr sz="1800" spc="-40" dirty="0">
                <a:latin typeface="Calibri"/>
                <a:cs typeface="Calibri"/>
              </a:rPr>
              <a:t> </a:t>
            </a:r>
            <a:r>
              <a:rPr sz="1800" dirty="0">
                <a:latin typeface="Calibri"/>
                <a:cs typeface="Calibri"/>
              </a:rPr>
              <a:t>activity),</a:t>
            </a:r>
            <a:r>
              <a:rPr sz="1800" spc="-40" dirty="0">
                <a:latin typeface="Calibri"/>
                <a:cs typeface="Calibri"/>
              </a:rPr>
              <a:t> </a:t>
            </a:r>
            <a:r>
              <a:rPr sz="1800" spc="-10" dirty="0">
                <a:latin typeface="Calibri"/>
                <a:cs typeface="Calibri"/>
              </a:rPr>
              <a:t>including</a:t>
            </a:r>
            <a:r>
              <a:rPr sz="1800" spc="-40" dirty="0">
                <a:latin typeface="Calibri"/>
                <a:cs typeface="Calibri"/>
              </a:rPr>
              <a:t> </a:t>
            </a:r>
            <a:r>
              <a:rPr sz="1800" dirty="0">
                <a:latin typeface="Calibri"/>
                <a:cs typeface="Calibri"/>
              </a:rPr>
              <a:t>third</a:t>
            </a:r>
            <a:r>
              <a:rPr sz="1800" spc="-35" dirty="0">
                <a:latin typeface="Calibri"/>
                <a:cs typeface="Calibri"/>
              </a:rPr>
              <a:t> </a:t>
            </a:r>
            <a:r>
              <a:rPr sz="1800" dirty="0">
                <a:latin typeface="Calibri"/>
                <a:cs typeface="Calibri"/>
              </a:rPr>
              <a:t>party</a:t>
            </a:r>
            <a:r>
              <a:rPr sz="1800" spc="-40" dirty="0">
                <a:latin typeface="Calibri"/>
                <a:cs typeface="Calibri"/>
              </a:rPr>
              <a:t> </a:t>
            </a:r>
            <a:r>
              <a:rPr sz="1800" spc="-10" dirty="0">
                <a:latin typeface="Calibri"/>
                <a:cs typeface="Calibri"/>
              </a:rPr>
              <a:t>vendors</a:t>
            </a:r>
            <a:endParaRPr sz="1800" dirty="0">
              <a:latin typeface="Calibri"/>
              <a:cs typeface="Calibri"/>
            </a:endParaRPr>
          </a:p>
          <a:p>
            <a:pPr marL="187325" indent="-136525">
              <a:lnSpc>
                <a:spcPct val="100000"/>
              </a:lnSpc>
              <a:spcBef>
                <a:spcPts val="459"/>
              </a:spcBef>
              <a:buFont typeface="Arial"/>
              <a:buChar char="•"/>
              <a:tabLst>
                <a:tab pos="187325" algn="l"/>
              </a:tabLst>
            </a:pPr>
            <a:r>
              <a:rPr dirty="0"/>
              <a:t>July 15</a:t>
            </a:r>
            <a:r>
              <a:rPr lang="en-US" baseline="30000" dirty="0"/>
              <a:t>th</a:t>
            </a:r>
            <a:endParaRPr sz="1800" baseline="30092" dirty="0">
              <a:latin typeface="Calibri"/>
              <a:cs typeface="Calibri"/>
            </a:endParaRPr>
          </a:p>
          <a:p>
            <a:pPr marL="530225" lvl="1" indent="-136525">
              <a:lnSpc>
                <a:spcPct val="100000"/>
              </a:lnSpc>
              <a:spcBef>
                <a:spcPts val="85"/>
              </a:spcBef>
              <a:buFont typeface="Arial"/>
              <a:buChar char="•"/>
              <a:tabLst>
                <a:tab pos="530225" algn="l"/>
              </a:tabLst>
            </a:pPr>
            <a:r>
              <a:rPr sz="1800" dirty="0">
                <a:latin typeface="Calibri"/>
                <a:cs typeface="Calibri"/>
              </a:rPr>
              <a:t>Notify</a:t>
            </a:r>
            <a:r>
              <a:rPr sz="1800" spc="-40" dirty="0">
                <a:latin typeface="Calibri"/>
                <a:cs typeface="Calibri"/>
              </a:rPr>
              <a:t> </a:t>
            </a:r>
            <a:r>
              <a:rPr sz="1800" dirty="0">
                <a:latin typeface="Calibri"/>
                <a:cs typeface="Calibri"/>
              </a:rPr>
              <a:t>F&amp;A</a:t>
            </a:r>
            <a:r>
              <a:rPr sz="1800" spc="-40" dirty="0">
                <a:latin typeface="Calibri"/>
                <a:cs typeface="Calibri"/>
              </a:rPr>
              <a:t> </a:t>
            </a:r>
            <a:r>
              <a:rPr sz="1800" dirty="0">
                <a:latin typeface="Calibri"/>
                <a:cs typeface="Calibri"/>
              </a:rPr>
              <a:t>of</a:t>
            </a:r>
            <a:r>
              <a:rPr sz="1800" spc="-35" dirty="0">
                <a:latin typeface="Calibri"/>
                <a:cs typeface="Calibri"/>
              </a:rPr>
              <a:t> </a:t>
            </a:r>
            <a:r>
              <a:rPr sz="1800" dirty="0">
                <a:latin typeface="Calibri"/>
                <a:cs typeface="Calibri"/>
              </a:rPr>
              <a:t>any</a:t>
            </a:r>
            <a:r>
              <a:rPr sz="1800" spc="-40" dirty="0">
                <a:latin typeface="Calibri"/>
                <a:cs typeface="Calibri"/>
              </a:rPr>
              <a:t> </a:t>
            </a:r>
            <a:r>
              <a:rPr sz="1800" spc="-10" dirty="0">
                <a:latin typeface="Calibri"/>
                <a:cs typeface="Calibri"/>
              </a:rPr>
              <a:t>pledges</a:t>
            </a:r>
            <a:r>
              <a:rPr sz="1800" spc="-40" dirty="0">
                <a:latin typeface="Calibri"/>
                <a:cs typeface="Calibri"/>
              </a:rPr>
              <a:t> </a:t>
            </a:r>
            <a:r>
              <a:rPr sz="1800" spc="-10" dirty="0">
                <a:latin typeface="Calibri"/>
                <a:cs typeface="Calibri"/>
              </a:rPr>
              <a:t>received</a:t>
            </a:r>
            <a:r>
              <a:rPr sz="1800" spc="-35" dirty="0">
                <a:latin typeface="Calibri"/>
                <a:cs typeface="Calibri"/>
              </a:rPr>
              <a:t> </a:t>
            </a:r>
            <a:r>
              <a:rPr sz="1800" dirty="0">
                <a:latin typeface="Calibri"/>
                <a:cs typeface="Calibri"/>
              </a:rPr>
              <a:t>for</a:t>
            </a:r>
            <a:r>
              <a:rPr sz="1800" spc="-40" dirty="0">
                <a:latin typeface="Calibri"/>
                <a:cs typeface="Calibri"/>
              </a:rPr>
              <a:t> </a:t>
            </a:r>
            <a:r>
              <a:rPr sz="1800" spc="-10" dirty="0">
                <a:latin typeface="Calibri"/>
                <a:cs typeface="Calibri"/>
              </a:rPr>
              <a:t>gifts</a:t>
            </a:r>
            <a:endParaRPr sz="1800" dirty="0">
              <a:latin typeface="Calibri"/>
              <a:cs typeface="Calibri"/>
            </a:endParaRPr>
          </a:p>
          <a:p>
            <a:pPr marL="187325" indent="-136525">
              <a:lnSpc>
                <a:spcPct val="100000"/>
              </a:lnSpc>
              <a:spcBef>
                <a:spcPts val="484"/>
              </a:spcBef>
              <a:buFont typeface="Arial"/>
              <a:buChar char="•"/>
              <a:tabLst>
                <a:tab pos="187325" algn="l"/>
              </a:tabLst>
            </a:pPr>
            <a:r>
              <a:rPr dirty="0"/>
              <a:t>July 24</a:t>
            </a:r>
            <a:r>
              <a:rPr lang="en-US" baseline="30000" dirty="0"/>
              <a:t>th</a:t>
            </a:r>
            <a:r>
              <a:rPr lang="en-US" dirty="0"/>
              <a:t> </a:t>
            </a:r>
            <a:r>
              <a:rPr dirty="0"/>
              <a:t> – Submit Housing &amp; Dining census data to F&amp;A</a:t>
            </a:r>
            <a:endParaRPr lang="en-US" dirty="0"/>
          </a:p>
          <a:p>
            <a:pPr marL="187325" indent="-136525">
              <a:spcBef>
                <a:spcPts val="484"/>
              </a:spcBef>
              <a:buFont typeface="Arial"/>
              <a:buChar char="•"/>
              <a:tabLst>
                <a:tab pos="187325" algn="l"/>
              </a:tabLst>
            </a:pPr>
            <a:r>
              <a:rPr lang="en-US" b="1" dirty="0">
                <a:solidFill>
                  <a:srgbClr val="FF0000"/>
                </a:solidFill>
              </a:rPr>
              <a:t>July 27</a:t>
            </a:r>
            <a:r>
              <a:rPr lang="en-US" b="1" baseline="30000" dirty="0">
                <a:solidFill>
                  <a:srgbClr val="FF0000"/>
                </a:solidFill>
              </a:rPr>
              <a:t>th</a:t>
            </a:r>
            <a:r>
              <a:rPr lang="en-US" b="1" dirty="0">
                <a:solidFill>
                  <a:srgbClr val="FF0000"/>
                </a:solidFill>
              </a:rPr>
              <a:t>  – PERIOD 14 CLOSE</a:t>
            </a:r>
            <a:endParaRPr lang="en-US" sz="1800" b="1" dirty="0">
              <a:solidFill>
                <a:srgbClr val="FF0000"/>
              </a:solidFill>
              <a:latin typeface="Calibri"/>
              <a:cs typeface="Calibri"/>
            </a:endParaRPr>
          </a:p>
        </p:txBody>
      </p:sp>
      <p:sp>
        <p:nvSpPr>
          <p:cNvPr id="4" name="object 3">
            <a:extLst>
              <a:ext uri="{FF2B5EF4-FFF2-40B4-BE49-F238E27FC236}">
                <a16:creationId xmlns:a16="http://schemas.microsoft.com/office/drawing/2014/main" id="{410C6684-E1C5-43D8-A1E7-D6A5190B6AAB}"/>
              </a:ext>
            </a:extLst>
          </p:cNvPr>
          <p:cNvSpPr/>
          <p:nvPr/>
        </p:nvSpPr>
        <p:spPr>
          <a:xfrm flipV="1">
            <a:off x="609600" y="8382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64135" rIns="0" bIns="0" rtlCol="0">
            <a:spAutoFit/>
          </a:bodyPr>
          <a:lstStyle/>
          <a:p>
            <a:pPr marL="12700" marR="5080">
              <a:lnSpc>
                <a:spcPts val="3240"/>
              </a:lnSpc>
              <a:spcBef>
                <a:spcPts val="505"/>
              </a:spcBef>
            </a:pPr>
            <a:r>
              <a:rPr sz="3000" b="0" u="none" spc="-30" dirty="0">
                <a:solidFill>
                  <a:srgbClr val="FFFFFF"/>
                </a:solidFill>
                <a:latin typeface="Arial Black"/>
                <a:cs typeface="Arial Black"/>
              </a:rPr>
              <a:t>DISCOVER </a:t>
            </a:r>
            <a:r>
              <a:rPr sz="3000" b="0" u="none" spc="-25" dirty="0">
                <a:solidFill>
                  <a:srgbClr val="B58500"/>
                </a:solidFill>
                <a:latin typeface="Arial Black"/>
                <a:cs typeface="Arial Black"/>
              </a:rPr>
              <a:t>THE </a:t>
            </a:r>
            <a:r>
              <a:rPr sz="3000" b="0" u="none" spc="-10" dirty="0">
                <a:solidFill>
                  <a:srgbClr val="B58500"/>
                </a:solidFill>
                <a:latin typeface="Arial Black"/>
                <a:cs typeface="Arial Black"/>
              </a:rPr>
              <a:t>EASTERN </a:t>
            </a:r>
            <a:r>
              <a:rPr sz="3000" b="0" u="none" spc="-20" dirty="0">
                <a:solidFill>
                  <a:srgbClr val="B58500"/>
                </a:solidFill>
                <a:latin typeface="Arial Black"/>
                <a:cs typeface="Arial Black"/>
              </a:rPr>
              <a:t>EDGE</a:t>
            </a:r>
            <a:endParaRPr sz="3000">
              <a:latin typeface="Arial Black"/>
              <a:cs typeface="Arial Black"/>
            </a:endParaRPr>
          </a:p>
        </p:txBody>
      </p:sp>
      <p:sp>
        <p:nvSpPr>
          <p:cNvPr id="3" name="object 3"/>
          <p:cNvSpPr txBox="1"/>
          <p:nvPr/>
        </p:nvSpPr>
        <p:spPr>
          <a:xfrm>
            <a:off x="2968625" y="2661920"/>
            <a:ext cx="4211955" cy="939800"/>
          </a:xfrm>
          <a:prstGeom prst="rect">
            <a:avLst/>
          </a:prstGeom>
        </p:spPr>
        <p:txBody>
          <a:bodyPr vert="horz" wrap="square" lIns="0" tIns="12700" rIns="0" bIns="0" rtlCol="0">
            <a:spAutoFit/>
          </a:bodyPr>
          <a:lstStyle/>
          <a:p>
            <a:pPr marL="12700">
              <a:lnSpc>
                <a:spcPct val="100000"/>
              </a:lnSpc>
              <a:spcBef>
                <a:spcPts val="100"/>
              </a:spcBef>
            </a:pPr>
            <a:r>
              <a:rPr sz="6000" spc="-10" dirty="0">
                <a:solidFill>
                  <a:srgbClr val="002060"/>
                </a:solidFill>
                <a:latin typeface="Arial"/>
                <a:cs typeface="Arial"/>
              </a:rPr>
              <a:t>REVENUES</a:t>
            </a:r>
            <a:endParaRPr sz="6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420985"/>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Cash</a:t>
            </a:r>
            <a:r>
              <a:rPr lang="en-US" u="none" spc="-10" dirty="0"/>
              <a:t> </a:t>
            </a:r>
            <a:r>
              <a:rPr u="none" spc="-10" dirty="0"/>
              <a:t>Deposits</a:t>
            </a:r>
          </a:p>
        </p:txBody>
      </p:sp>
      <p:sp>
        <p:nvSpPr>
          <p:cNvPr id="3" name="object 3"/>
          <p:cNvSpPr/>
          <p:nvPr/>
        </p:nvSpPr>
        <p:spPr>
          <a:xfrm flipV="1">
            <a:off x="609600" y="11430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
        <p:nvSpPr>
          <p:cNvPr id="4" name="object 4"/>
          <p:cNvSpPr txBox="1">
            <a:spLocks noGrp="1"/>
          </p:cNvSpPr>
          <p:nvPr>
            <p:ph type="body" idx="1"/>
          </p:nvPr>
        </p:nvSpPr>
        <p:spPr>
          <a:xfrm>
            <a:off x="474953" y="1436928"/>
            <a:ext cx="7678447" cy="4506672"/>
          </a:xfrm>
          <a:prstGeom prst="rect">
            <a:avLst/>
          </a:prstGeom>
        </p:spPr>
        <p:txBody>
          <a:bodyPr vert="horz" wrap="square" lIns="0" tIns="48894" rIns="0" bIns="0" rtlCol="0">
            <a:spAutoFit/>
          </a:bodyPr>
          <a:lstStyle/>
          <a:p>
            <a:pPr marL="144145" marR="545465">
              <a:lnSpc>
                <a:spcPts val="2270"/>
              </a:lnSpc>
              <a:spcBef>
                <a:spcPts val="384"/>
              </a:spcBef>
            </a:pPr>
            <a:r>
              <a:rPr dirty="0"/>
              <a:t>All</a:t>
            </a:r>
            <a:r>
              <a:rPr spc="-45" dirty="0"/>
              <a:t> </a:t>
            </a:r>
            <a:r>
              <a:rPr dirty="0"/>
              <a:t>cash</a:t>
            </a:r>
            <a:r>
              <a:rPr spc="-45" dirty="0"/>
              <a:t> </a:t>
            </a:r>
            <a:r>
              <a:rPr dirty="0"/>
              <a:t>and</a:t>
            </a:r>
            <a:r>
              <a:rPr spc="-45" dirty="0"/>
              <a:t> </a:t>
            </a:r>
            <a:r>
              <a:rPr dirty="0"/>
              <a:t>checks</a:t>
            </a:r>
            <a:r>
              <a:rPr spc="-45" dirty="0"/>
              <a:t> </a:t>
            </a:r>
            <a:r>
              <a:rPr spc="-10" dirty="0"/>
              <a:t>received</a:t>
            </a:r>
            <a:r>
              <a:rPr spc="-45" dirty="0"/>
              <a:t> </a:t>
            </a:r>
            <a:r>
              <a:rPr dirty="0"/>
              <a:t>by</a:t>
            </a:r>
            <a:r>
              <a:rPr spc="-45" dirty="0"/>
              <a:t> </a:t>
            </a:r>
            <a:r>
              <a:rPr dirty="0"/>
              <a:t>departments</a:t>
            </a:r>
            <a:r>
              <a:rPr spc="-40" dirty="0"/>
              <a:t> </a:t>
            </a:r>
            <a:r>
              <a:rPr spc="-10" dirty="0"/>
              <a:t>on-</a:t>
            </a:r>
            <a:r>
              <a:rPr dirty="0"/>
              <a:t>campus</a:t>
            </a:r>
            <a:r>
              <a:rPr spc="-45" dirty="0"/>
              <a:t> </a:t>
            </a:r>
            <a:r>
              <a:rPr spc="-10" dirty="0"/>
              <a:t>should </a:t>
            </a:r>
            <a:r>
              <a:rPr dirty="0"/>
              <a:t>always</a:t>
            </a:r>
            <a:r>
              <a:rPr spc="-50" dirty="0"/>
              <a:t> </a:t>
            </a:r>
            <a:r>
              <a:rPr dirty="0"/>
              <a:t>be</a:t>
            </a:r>
            <a:r>
              <a:rPr spc="-50" dirty="0"/>
              <a:t> </a:t>
            </a:r>
            <a:r>
              <a:rPr spc="-10" dirty="0"/>
              <a:t>deposited</a:t>
            </a:r>
            <a:r>
              <a:rPr spc="-50" dirty="0"/>
              <a:t> </a:t>
            </a:r>
            <a:r>
              <a:rPr dirty="0"/>
              <a:t>at</a:t>
            </a:r>
            <a:r>
              <a:rPr spc="-50" dirty="0"/>
              <a:t> </a:t>
            </a:r>
            <a:r>
              <a:rPr dirty="0"/>
              <a:t>Student</a:t>
            </a:r>
            <a:r>
              <a:rPr lang="en-US" spc="-50" dirty="0"/>
              <a:t> Financial Services </a:t>
            </a:r>
            <a:r>
              <a:rPr dirty="0"/>
              <a:t>as</a:t>
            </a:r>
            <a:r>
              <a:rPr spc="-50" dirty="0"/>
              <a:t> </a:t>
            </a:r>
            <a:r>
              <a:rPr dirty="0"/>
              <a:t>soon</a:t>
            </a:r>
            <a:r>
              <a:rPr spc="-50" dirty="0"/>
              <a:t> </a:t>
            </a:r>
            <a:r>
              <a:rPr dirty="0"/>
              <a:t>as</a:t>
            </a:r>
            <a:r>
              <a:rPr spc="-50" dirty="0"/>
              <a:t> </a:t>
            </a:r>
            <a:r>
              <a:rPr spc="-10" dirty="0"/>
              <a:t>possible</a:t>
            </a:r>
          </a:p>
          <a:p>
            <a:pPr marL="144145" marR="1078230">
              <a:lnSpc>
                <a:spcPts val="2970"/>
              </a:lnSpc>
              <a:spcBef>
                <a:spcPts val="135"/>
              </a:spcBef>
            </a:pPr>
            <a:r>
              <a:rPr b="1" dirty="0">
                <a:latin typeface="Calibri"/>
                <a:cs typeface="Calibri"/>
              </a:rPr>
              <a:t>Please</a:t>
            </a:r>
            <a:r>
              <a:rPr b="1" spc="-55" dirty="0">
                <a:latin typeface="Calibri"/>
                <a:cs typeface="Calibri"/>
              </a:rPr>
              <a:t> </a:t>
            </a:r>
            <a:r>
              <a:rPr b="1" dirty="0">
                <a:latin typeface="Calibri"/>
                <a:cs typeface="Calibri"/>
              </a:rPr>
              <a:t>try</a:t>
            </a:r>
            <a:r>
              <a:rPr b="1" spc="-50" dirty="0">
                <a:latin typeface="Calibri"/>
                <a:cs typeface="Calibri"/>
              </a:rPr>
              <a:t> </a:t>
            </a:r>
            <a:r>
              <a:rPr b="1" dirty="0">
                <a:latin typeface="Calibri"/>
                <a:cs typeface="Calibri"/>
              </a:rPr>
              <a:t>to</a:t>
            </a:r>
            <a:r>
              <a:rPr b="1" spc="-55" dirty="0">
                <a:latin typeface="Calibri"/>
                <a:cs typeface="Calibri"/>
              </a:rPr>
              <a:t> </a:t>
            </a:r>
            <a:r>
              <a:rPr b="1" dirty="0">
                <a:latin typeface="Calibri"/>
                <a:cs typeface="Calibri"/>
              </a:rPr>
              <a:t>avoid</a:t>
            </a:r>
            <a:r>
              <a:rPr b="1" spc="-50" dirty="0">
                <a:latin typeface="Calibri"/>
                <a:cs typeface="Calibri"/>
              </a:rPr>
              <a:t> </a:t>
            </a:r>
            <a:r>
              <a:rPr b="1" dirty="0">
                <a:latin typeface="Calibri"/>
                <a:cs typeface="Calibri"/>
              </a:rPr>
              <a:t>accumulating</a:t>
            </a:r>
            <a:r>
              <a:rPr b="1" spc="-50" dirty="0">
                <a:latin typeface="Calibri"/>
                <a:cs typeface="Calibri"/>
              </a:rPr>
              <a:t> </a:t>
            </a:r>
            <a:r>
              <a:rPr b="1" spc="-10" dirty="0">
                <a:latin typeface="Calibri"/>
                <a:cs typeface="Calibri"/>
              </a:rPr>
              <a:t>receipts</a:t>
            </a:r>
            <a:r>
              <a:rPr b="1" spc="-55" dirty="0">
                <a:latin typeface="Calibri"/>
                <a:cs typeface="Calibri"/>
              </a:rPr>
              <a:t> </a:t>
            </a:r>
            <a:r>
              <a:rPr b="1" dirty="0">
                <a:latin typeface="Calibri"/>
                <a:cs typeface="Calibri"/>
              </a:rPr>
              <a:t>for</a:t>
            </a:r>
            <a:r>
              <a:rPr b="1" spc="-50" dirty="0">
                <a:latin typeface="Calibri"/>
                <a:cs typeface="Calibri"/>
              </a:rPr>
              <a:t> </a:t>
            </a:r>
            <a:r>
              <a:rPr b="1" dirty="0">
                <a:latin typeface="Calibri"/>
                <a:cs typeface="Calibri"/>
              </a:rPr>
              <a:t>final</a:t>
            </a:r>
            <a:r>
              <a:rPr b="1" spc="-55" dirty="0">
                <a:latin typeface="Calibri"/>
                <a:cs typeface="Calibri"/>
              </a:rPr>
              <a:t> </a:t>
            </a:r>
            <a:r>
              <a:rPr b="1" spc="-10" dirty="0">
                <a:latin typeface="Calibri"/>
                <a:cs typeface="Calibri"/>
              </a:rPr>
              <a:t>deposit </a:t>
            </a:r>
            <a:r>
              <a:rPr b="1" dirty="0">
                <a:latin typeface="Calibri"/>
                <a:cs typeface="Calibri"/>
              </a:rPr>
              <a:t>Do</a:t>
            </a:r>
            <a:r>
              <a:rPr b="1" spc="-40" dirty="0">
                <a:latin typeface="Calibri"/>
                <a:cs typeface="Calibri"/>
              </a:rPr>
              <a:t> </a:t>
            </a:r>
            <a:r>
              <a:rPr b="1" dirty="0">
                <a:latin typeface="Calibri"/>
                <a:cs typeface="Calibri"/>
              </a:rPr>
              <a:t>not</a:t>
            </a:r>
            <a:r>
              <a:rPr b="1" spc="-40" dirty="0">
                <a:latin typeface="Calibri"/>
                <a:cs typeface="Calibri"/>
              </a:rPr>
              <a:t> </a:t>
            </a:r>
            <a:r>
              <a:rPr b="1" dirty="0">
                <a:latin typeface="Calibri"/>
                <a:cs typeface="Calibri"/>
              </a:rPr>
              <a:t>hold</a:t>
            </a:r>
            <a:r>
              <a:rPr b="1" spc="-35" dirty="0">
                <a:latin typeface="Calibri"/>
                <a:cs typeface="Calibri"/>
              </a:rPr>
              <a:t> </a:t>
            </a:r>
            <a:r>
              <a:rPr b="1" dirty="0">
                <a:latin typeface="Calibri"/>
                <a:cs typeface="Calibri"/>
              </a:rPr>
              <a:t>deposits</a:t>
            </a:r>
            <a:r>
              <a:rPr b="1" spc="-40" dirty="0">
                <a:latin typeface="Calibri"/>
                <a:cs typeface="Calibri"/>
              </a:rPr>
              <a:t> </a:t>
            </a:r>
            <a:r>
              <a:rPr b="1" dirty="0">
                <a:latin typeface="Calibri"/>
                <a:cs typeface="Calibri"/>
              </a:rPr>
              <a:t>for</a:t>
            </a:r>
            <a:r>
              <a:rPr b="1" spc="-40" dirty="0">
                <a:latin typeface="Calibri"/>
                <a:cs typeface="Calibri"/>
              </a:rPr>
              <a:t> </a:t>
            </a:r>
            <a:r>
              <a:rPr lang="en-US" b="1" dirty="0">
                <a:latin typeface="Calibri"/>
                <a:cs typeface="Calibri"/>
              </a:rPr>
              <a:t>FY26</a:t>
            </a:r>
            <a:r>
              <a:rPr b="1" spc="-35" dirty="0">
                <a:latin typeface="Calibri"/>
                <a:cs typeface="Calibri"/>
              </a:rPr>
              <a:t> </a:t>
            </a:r>
            <a:r>
              <a:rPr b="1" dirty="0">
                <a:latin typeface="Calibri"/>
                <a:cs typeface="Calibri"/>
              </a:rPr>
              <a:t>until</a:t>
            </a:r>
            <a:r>
              <a:rPr b="1" spc="-40" dirty="0">
                <a:latin typeface="Calibri"/>
                <a:cs typeface="Calibri"/>
              </a:rPr>
              <a:t> </a:t>
            </a:r>
            <a:r>
              <a:rPr b="1" dirty="0">
                <a:latin typeface="Calibri"/>
                <a:cs typeface="Calibri"/>
              </a:rPr>
              <a:t>after</a:t>
            </a:r>
            <a:r>
              <a:rPr b="1" spc="-40" dirty="0">
                <a:latin typeface="Calibri"/>
                <a:cs typeface="Calibri"/>
              </a:rPr>
              <a:t> </a:t>
            </a:r>
            <a:r>
              <a:rPr b="1" dirty="0">
                <a:latin typeface="Calibri"/>
                <a:cs typeface="Calibri"/>
              </a:rPr>
              <a:t>June</a:t>
            </a:r>
            <a:r>
              <a:rPr b="1" spc="-35" dirty="0">
                <a:latin typeface="Calibri"/>
                <a:cs typeface="Calibri"/>
              </a:rPr>
              <a:t> </a:t>
            </a:r>
            <a:r>
              <a:rPr b="1" spc="-20" dirty="0">
                <a:latin typeface="Calibri"/>
                <a:cs typeface="Calibri"/>
              </a:rPr>
              <a:t>30</a:t>
            </a:r>
            <a:r>
              <a:rPr sz="2100" b="1" spc="-30" baseline="31746" dirty="0">
                <a:latin typeface="Calibri"/>
                <a:cs typeface="Calibri"/>
              </a:rPr>
              <a:t>th</a:t>
            </a:r>
            <a:endParaRPr sz="2100" baseline="31746" dirty="0">
              <a:latin typeface="Calibri"/>
              <a:cs typeface="Calibri"/>
            </a:endParaRPr>
          </a:p>
          <a:p>
            <a:pPr>
              <a:lnSpc>
                <a:spcPct val="100000"/>
              </a:lnSpc>
              <a:spcBef>
                <a:spcPts val="960"/>
              </a:spcBef>
            </a:pPr>
            <a:endParaRPr sz="2100" baseline="31746" dirty="0">
              <a:latin typeface="Calibri"/>
              <a:cs typeface="Calibri"/>
            </a:endParaRPr>
          </a:p>
          <a:p>
            <a:pPr marL="144145" marR="101600" indent="-102235">
              <a:lnSpc>
                <a:spcPts val="2270"/>
              </a:lnSpc>
              <a:buSzPct val="95238"/>
              <a:buFont typeface="Arial"/>
              <a:buChar char="•"/>
              <a:tabLst>
                <a:tab pos="144145" algn="l"/>
              </a:tabLst>
            </a:pPr>
            <a:r>
              <a:rPr b="1" dirty="0"/>
              <a:t>June</a:t>
            </a:r>
            <a:r>
              <a:rPr b="1" spc="-50" dirty="0"/>
              <a:t> </a:t>
            </a:r>
            <a:r>
              <a:rPr lang="en-US" b="1" spc="-50" dirty="0"/>
              <a:t>30</a:t>
            </a:r>
            <a:r>
              <a:rPr sz="2100" b="1" baseline="31746" dirty="0"/>
              <a:t>th</a:t>
            </a:r>
            <a:r>
              <a:rPr sz="2100" b="1" spc="172" baseline="31746" dirty="0"/>
              <a:t> </a:t>
            </a:r>
            <a:r>
              <a:rPr sz="2100" dirty="0"/>
              <a:t>–</a:t>
            </a:r>
            <a:r>
              <a:rPr sz="2100" spc="-45" dirty="0"/>
              <a:t> </a:t>
            </a:r>
            <a:r>
              <a:rPr sz="2100" dirty="0"/>
              <a:t>Deposit</a:t>
            </a:r>
            <a:r>
              <a:rPr sz="2100" spc="-50" dirty="0"/>
              <a:t> </a:t>
            </a:r>
            <a:r>
              <a:rPr sz="2100" dirty="0"/>
              <a:t>all</a:t>
            </a:r>
            <a:r>
              <a:rPr sz="2100" spc="-45" dirty="0"/>
              <a:t> </a:t>
            </a:r>
            <a:r>
              <a:rPr sz="2100" dirty="0"/>
              <a:t>cash</a:t>
            </a:r>
            <a:r>
              <a:rPr sz="2100" spc="-50" dirty="0"/>
              <a:t> </a:t>
            </a:r>
            <a:r>
              <a:rPr sz="2100" dirty="0"/>
              <a:t>and</a:t>
            </a:r>
            <a:r>
              <a:rPr sz="2100" spc="-45" dirty="0"/>
              <a:t> </a:t>
            </a:r>
            <a:r>
              <a:rPr sz="2100" dirty="0"/>
              <a:t>checks</a:t>
            </a:r>
            <a:r>
              <a:rPr sz="2100" spc="-45" dirty="0"/>
              <a:t> </a:t>
            </a:r>
            <a:r>
              <a:rPr sz="2100" spc="-10" dirty="0"/>
              <a:t>received</a:t>
            </a:r>
            <a:r>
              <a:rPr sz="2100" spc="-50" dirty="0"/>
              <a:t> </a:t>
            </a:r>
            <a:r>
              <a:rPr sz="2100" dirty="0"/>
              <a:t>in</a:t>
            </a:r>
            <a:r>
              <a:rPr sz="2100" spc="-45" dirty="0"/>
              <a:t> </a:t>
            </a:r>
            <a:r>
              <a:rPr sz="2100" dirty="0"/>
              <a:t>your</a:t>
            </a:r>
            <a:r>
              <a:rPr sz="2100" spc="-45" dirty="0"/>
              <a:t> </a:t>
            </a:r>
            <a:r>
              <a:rPr sz="2100" spc="-10" dirty="0"/>
              <a:t>department </a:t>
            </a:r>
            <a:r>
              <a:rPr sz="2100" dirty="0"/>
              <a:t>at</a:t>
            </a:r>
            <a:r>
              <a:rPr sz="2100" spc="-45" dirty="0"/>
              <a:t> </a:t>
            </a:r>
            <a:r>
              <a:rPr sz="2100" dirty="0"/>
              <a:t>Student</a:t>
            </a:r>
            <a:r>
              <a:rPr sz="2100" spc="-45" dirty="0"/>
              <a:t> </a:t>
            </a:r>
            <a:r>
              <a:rPr sz="2100" dirty="0"/>
              <a:t>Financial</a:t>
            </a:r>
            <a:r>
              <a:rPr sz="2100" spc="-45" dirty="0"/>
              <a:t> </a:t>
            </a:r>
            <a:r>
              <a:rPr sz="2100" dirty="0"/>
              <a:t>Services</a:t>
            </a:r>
            <a:r>
              <a:rPr sz="2100" spc="-45" dirty="0"/>
              <a:t> </a:t>
            </a:r>
            <a:r>
              <a:rPr sz="2100" dirty="0"/>
              <a:t>by</a:t>
            </a:r>
            <a:r>
              <a:rPr sz="2100" spc="-45" dirty="0"/>
              <a:t> </a:t>
            </a:r>
            <a:r>
              <a:rPr sz="2100" spc="-10" dirty="0"/>
              <a:t>12:00pm</a:t>
            </a:r>
            <a:endParaRPr sz="2100" dirty="0"/>
          </a:p>
          <a:p>
            <a:pPr marL="144145" marR="397510" indent="-102235">
              <a:lnSpc>
                <a:spcPts val="2270"/>
              </a:lnSpc>
              <a:spcBef>
                <a:spcPts val="695"/>
              </a:spcBef>
              <a:buSzPct val="95238"/>
              <a:buFont typeface="Arial"/>
              <a:buChar char="•"/>
              <a:tabLst>
                <a:tab pos="144145" algn="l"/>
              </a:tabLst>
            </a:pPr>
            <a:r>
              <a:rPr b="1" dirty="0"/>
              <a:t>July</a:t>
            </a:r>
            <a:r>
              <a:rPr b="1" spc="-45" dirty="0"/>
              <a:t> </a:t>
            </a:r>
            <a:r>
              <a:rPr b="1" dirty="0"/>
              <a:t>1</a:t>
            </a:r>
            <a:r>
              <a:rPr sz="2100" b="1" baseline="31746" dirty="0"/>
              <a:t>st</a:t>
            </a:r>
            <a:r>
              <a:rPr sz="2100" b="1" spc="165" baseline="31746" dirty="0"/>
              <a:t> </a:t>
            </a:r>
            <a:r>
              <a:rPr sz="2100" dirty="0"/>
              <a:t>–</a:t>
            </a:r>
            <a:r>
              <a:rPr sz="2100" spc="-45" dirty="0"/>
              <a:t> </a:t>
            </a:r>
            <a:r>
              <a:rPr sz="2100" dirty="0"/>
              <a:t>Review</a:t>
            </a:r>
            <a:r>
              <a:rPr sz="2100" spc="-40" dirty="0"/>
              <a:t> </a:t>
            </a:r>
            <a:r>
              <a:rPr sz="2100" dirty="0"/>
              <a:t>any</a:t>
            </a:r>
            <a:r>
              <a:rPr sz="2100" spc="-45" dirty="0"/>
              <a:t> </a:t>
            </a:r>
            <a:r>
              <a:rPr sz="2100" dirty="0"/>
              <a:t>deposits</a:t>
            </a:r>
            <a:r>
              <a:rPr sz="2100" spc="-40" dirty="0"/>
              <a:t> </a:t>
            </a:r>
            <a:r>
              <a:rPr sz="2100" dirty="0"/>
              <a:t>made</a:t>
            </a:r>
            <a:r>
              <a:rPr sz="2100" spc="-45" dirty="0"/>
              <a:t> </a:t>
            </a:r>
            <a:r>
              <a:rPr sz="2100" dirty="0"/>
              <a:t>in</a:t>
            </a:r>
            <a:r>
              <a:rPr sz="2100" spc="-40" dirty="0"/>
              <a:t> </a:t>
            </a:r>
            <a:r>
              <a:rPr lang="en-US" sz="2100" dirty="0"/>
              <a:t>FY26</a:t>
            </a:r>
            <a:r>
              <a:rPr sz="2100" spc="-45" dirty="0"/>
              <a:t> </a:t>
            </a:r>
            <a:r>
              <a:rPr sz="2100" dirty="0"/>
              <a:t>and</a:t>
            </a:r>
            <a:r>
              <a:rPr sz="2100" spc="-40" dirty="0"/>
              <a:t> </a:t>
            </a:r>
            <a:r>
              <a:rPr sz="2100" dirty="0"/>
              <a:t>notify</a:t>
            </a:r>
            <a:r>
              <a:rPr sz="2100" spc="-45" dirty="0"/>
              <a:t> </a:t>
            </a:r>
            <a:r>
              <a:rPr sz="2100" dirty="0"/>
              <a:t>F&amp;A</a:t>
            </a:r>
            <a:r>
              <a:rPr sz="2100" spc="-40" dirty="0"/>
              <a:t> </a:t>
            </a:r>
            <a:r>
              <a:rPr sz="2100" dirty="0"/>
              <a:t>if</a:t>
            </a:r>
            <a:r>
              <a:rPr sz="2100" spc="-45" dirty="0"/>
              <a:t> </a:t>
            </a:r>
            <a:r>
              <a:rPr sz="2100" spc="-25" dirty="0"/>
              <a:t>any </a:t>
            </a:r>
            <a:r>
              <a:rPr sz="2100" dirty="0"/>
              <a:t>portion</a:t>
            </a:r>
            <a:r>
              <a:rPr sz="2100" spc="-70" dirty="0"/>
              <a:t> </a:t>
            </a:r>
            <a:r>
              <a:rPr sz="2100" dirty="0"/>
              <a:t>of</a:t>
            </a:r>
            <a:r>
              <a:rPr sz="2100" spc="-55" dirty="0"/>
              <a:t> </a:t>
            </a:r>
            <a:r>
              <a:rPr sz="2100" dirty="0"/>
              <a:t>that</a:t>
            </a:r>
            <a:r>
              <a:rPr sz="2100" spc="-60" dirty="0"/>
              <a:t> </a:t>
            </a:r>
            <a:r>
              <a:rPr sz="2100" spc="-10" dirty="0"/>
              <a:t>revenue</a:t>
            </a:r>
            <a:r>
              <a:rPr sz="2100" spc="-55" dirty="0"/>
              <a:t> </a:t>
            </a:r>
            <a:r>
              <a:rPr sz="2100" dirty="0"/>
              <a:t>won’t</a:t>
            </a:r>
            <a:r>
              <a:rPr sz="2100" spc="-60" dirty="0"/>
              <a:t> </a:t>
            </a:r>
            <a:r>
              <a:rPr sz="2100" dirty="0"/>
              <a:t>be</a:t>
            </a:r>
            <a:r>
              <a:rPr sz="2100" spc="-55" dirty="0"/>
              <a:t> </a:t>
            </a:r>
            <a:r>
              <a:rPr sz="2100" dirty="0"/>
              <a:t>earned</a:t>
            </a:r>
            <a:r>
              <a:rPr sz="2100" spc="-60" dirty="0"/>
              <a:t> </a:t>
            </a:r>
            <a:r>
              <a:rPr sz="2100" dirty="0"/>
              <a:t>until</a:t>
            </a:r>
            <a:r>
              <a:rPr sz="2100" spc="-55" dirty="0"/>
              <a:t> </a:t>
            </a:r>
            <a:r>
              <a:rPr lang="en-US" sz="2100" spc="-20" dirty="0"/>
              <a:t>FY27</a:t>
            </a:r>
            <a:endParaRPr sz="2100" dirty="0"/>
          </a:p>
          <a:p>
            <a:pPr marL="144145" marR="43180" indent="-102235">
              <a:lnSpc>
                <a:spcPts val="2270"/>
              </a:lnSpc>
              <a:spcBef>
                <a:spcPts val="695"/>
              </a:spcBef>
              <a:buSzPct val="95238"/>
              <a:buFont typeface="Arial"/>
              <a:buChar char="•"/>
              <a:tabLst>
                <a:tab pos="144145" algn="l"/>
              </a:tabLst>
            </a:pPr>
            <a:r>
              <a:rPr b="1" dirty="0"/>
              <a:t>July 14</a:t>
            </a:r>
            <a:r>
              <a:rPr lang="en-US" b="1" baseline="30000" dirty="0"/>
              <a:t>th</a:t>
            </a:r>
            <a:r>
              <a:rPr b="1" dirty="0"/>
              <a:t> </a:t>
            </a:r>
            <a:r>
              <a:rPr dirty="0"/>
              <a:t>– Notify F&amp;A of any outstanding receivables (funds owed to your department for </a:t>
            </a:r>
            <a:r>
              <a:rPr lang="en-US" dirty="0"/>
              <a:t>FY26</a:t>
            </a:r>
            <a:r>
              <a:rPr dirty="0"/>
              <a:t> activity)</a:t>
            </a:r>
            <a:endParaRPr sz="2100" dirty="0"/>
          </a:p>
          <a:p>
            <a:pPr marL="144145" indent="-101600">
              <a:lnSpc>
                <a:spcPct val="100000"/>
              </a:lnSpc>
              <a:spcBef>
                <a:spcPts val="414"/>
              </a:spcBef>
              <a:buSzPct val="95238"/>
              <a:buFont typeface="Arial"/>
              <a:buChar char="•"/>
              <a:tabLst>
                <a:tab pos="144145" algn="l"/>
              </a:tabLst>
            </a:pPr>
            <a:r>
              <a:rPr b="1" dirty="0"/>
              <a:t>July 15</a:t>
            </a:r>
            <a:r>
              <a:rPr lang="en-US" b="1" baseline="30000" dirty="0"/>
              <a:t>th</a:t>
            </a:r>
            <a:r>
              <a:rPr b="1" dirty="0"/>
              <a:t> </a:t>
            </a:r>
            <a:r>
              <a:rPr dirty="0"/>
              <a:t>– Notify F&amp;A of any pledges received for gifts</a:t>
            </a:r>
            <a:endParaRPr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500" y="0"/>
            <a:ext cx="9107500" cy="6768700"/>
          </a:xfrm>
          <a:prstGeom prst="rect">
            <a:avLst/>
          </a:prstGeom>
        </p:spPr>
      </p:pic>
      <p:sp>
        <p:nvSpPr>
          <p:cNvPr id="3" name="object 3"/>
          <p:cNvSpPr txBox="1">
            <a:spLocks noGrp="1"/>
          </p:cNvSpPr>
          <p:nvPr>
            <p:ph type="title"/>
          </p:nvPr>
        </p:nvSpPr>
        <p:spPr>
          <a:xfrm>
            <a:off x="533400" y="334009"/>
            <a:ext cx="6001385" cy="1068070"/>
          </a:xfrm>
          <a:prstGeom prst="rect">
            <a:avLst/>
          </a:prstGeom>
        </p:spPr>
        <p:txBody>
          <a:bodyPr vert="horz" wrap="square" lIns="0" tIns="74295" rIns="0" bIns="0" rtlCol="0">
            <a:spAutoFit/>
          </a:bodyPr>
          <a:lstStyle/>
          <a:p>
            <a:pPr marL="12700" marR="5080">
              <a:lnSpc>
                <a:spcPts val="3890"/>
              </a:lnSpc>
              <a:spcBef>
                <a:spcPts val="585"/>
              </a:spcBef>
            </a:pPr>
            <a:r>
              <a:rPr u="none" dirty="0"/>
              <a:t>Petty</a:t>
            </a:r>
            <a:r>
              <a:rPr u="none" spc="-110" dirty="0"/>
              <a:t> </a:t>
            </a:r>
            <a:r>
              <a:rPr u="none" dirty="0"/>
              <a:t>Cash</a:t>
            </a:r>
            <a:r>
              <a:rPr u="none" spc="-95" dirty="0"/>
              <a:t> </a:t>
            </a:r>
            <a:r>
              <a:rPr u="none" dirty="0"/>
              <a:t>&amp;</a:t>
            </a:r>
            <a:r>
              <a:rPr u="none" spc="-100" dirty="0"/>
              <a:t> </a:t>
            </a:r>
            <a:r>
              <a:rPr u="none" dirty="0"/>
              <a:t>Long</a:t>
            </a:r>
            <a:r>
              <a:rPr u="none" spc="-95" dirty="0"/>
              <a:t> </a:t>
            </a:r>
            <a:r>
              <a:rPr u="none" spc="-55" dirty="0"/>
              <a:t>Term</a:t>
            </a:r>
            <a:r>
              <a:rPr u="none" spc="-95" dirty="0"/>
              <a:t> </a:t>
            </a:r>
            <a:r>
              <a:rPr u="none" spc="-10" dirty="0"/>
              <a:t>Change Funds</a:t>
            </a:r>
          </a:p>
        </p:txBody>
      </p:sp>
      <p:sp>
        <p:nvSpPr>
          <p:cNvPr id="4" name="object 4"/>
          <p:cNvSpPr txBox="1"/>
          <p:nvPr/>
        </p:nvSpPr>
        <p:spPr>
          <a:xfrm>
            <a:off x="911225" y="1802178"/>
            <a:ext cx="7051675" cy="639277"/>
          </a:xfrm>
          <a:prstGeom prst="rect">
            <a:avLst/>
          </a:prstGeom>
        </p:spPr>
        <p:txBody>
          <a:bodyPr vert="horz" wrap="square" lIns="0" tIns="48894" rIns="0" bIns="0" rtlCol="0">
            <a:spAutoFit/>
          </a:bodyPr>
          <a:lstStyle/>
          <a:p>
            <a:pPr marL="12700" marR="5080">
              <a:lnSpc>
                <a:spcPts val="2270"/>
              </a:lnSpc>
              <a:spcBef>
                <a:spcPts val="384"/>
              </a:spcBef>
            </a:pPr>
            <a:r>
              <a:rPr sz="2100" dirty="0">
                <a:latin typeface="Calibri"/>
                <a:cs typeface="Calibri"/>
              </a:rPr>
              <a:t>Please</a:t>
            </a:r>
            <a:r>
              <a:rPr sz="2100" spc="-60" dirty="0">
                <a:latin typeface="Calibri"/>
                <a:cs typeface="Calibri"/>
              </a:rPr>
              <a:t> </a:t>
            </a:r>
            <a:r>
              <a:rPr sz="2100" dirty="0">
                <a:latin typeface="Calibri"/>
                <a:cs typeface="Calibri"/>
              </a:rPr>
              <a:t>work</a:t>
            </a:r>
            <a:r>
              <a:rPr sz="2100" spc="-60" dirty="0">
                <a:latin typeface="Calibri"/>
                <a:cs typeface="Calibri"/>
              </a:rPr>
              <a:t> </a:t>
            </a:r>
            <a:r>
              <a:rPr sz="2100" dirty="0">
                <a:latin typeface="Calibri"/>
                <a:cs typeface="Calibri"/>
              </a:rPr>
              <a:t>with</a:t>
            </a:r>
            <a:r>
              <a:rPr sz="2100" spc="-55" dirty="0">
                <a:latin typeface="Calibri"/>
                <a:cs typeface="Calibri"/>
              </a:rPr>
              <a:t> </a:t>
            </a:r>
            <a:r>
              <a:rPr sz="2100" dirty="0">
                <a:latin typeface="Calibri"/>
                <a:cs typeface="Calibri"/>
              </a:rPr>
              <a:t>Accounts</a:t>
            </a:r>
            <a:r>
              <a:rPr sz="2100" spc="-60" dirty="0">
                <a:latin typeface="Calibri"/>
                <a:cs typeface="Calibri"/>
              </a:rPr>
              <a:t> </a:t>
            </a:r>
            <a:r>
              <a:rPr sz="2100" spc="-20" dirty="0">
                <a:latin typeface="Calibri"/>
                <a:cs typeface="Calibri"/>
              </a:rPr>
              <a:t>Payable</a:t>
            </a:r>
            <a:r>
              <a:rPr sz="2100" u="none" spc="-55" dirty="0">
                <a:latin typeface="Calibri"/>
                <a:cs typeface="Calibri"/>
              </a:rPr>
              <a:t> </a:t>
            </a:r>
            <a:r>
              <a:rPr sz="2100" u="none" spc="-25" dirty="0">
                <a:latin typeface="Calibri"/>
                <a:cs typeface="Calibri"/>
              </a:rPr>
              <a:t>to </a:t>
            </a:r>
            <a:r>
              <a:rPr sz="2100" u="none" spc="-10" dirty="0">
                <a:latin typeface="Calibri"/>
                <a:cs typeface="Calibri"/>
              </a:rPr>
              <a:t>reconcile</a:t>
            </a:r>
            <a:r>
              <a:rPr sz="2100" u="none" spc="-50" dirty="0">
                <a:latin typeface="Calibri"/>
                <a:cs typeface="Calibri"/>
              </a:rPr>
              <a:t> </a:t>
            </a:r>
            <a:r>
              <a:rPr sz="2100" u="none" dirty="0">
                <a:latin typeface="Calibri"/>
                <a:cs typeface="Calibri"/>
              </a:rPr>
              <a:t>any</a:t>
            </a:r>
            <a:r>
              <a:rPr sz="2100" u="none" spc="-50" dirty="0">
                <a:latin typeface="Calibri"/>
                <a:cs typeface="Calibri"/>
              </a:rPr>
              <a:t> </a:t>
            </a:r>
            <a:r>
              <a:rPr sz="2100" u="none" spc="-10" dirty="0">
                <a:latin typeface="Calibri"/>
                <a:cs typeface="Calibri"/>
              </a:rPr>
              <a:t>outstanding</a:t>
            </a:r>
            <a:r>
              <a:rPr sz="2100" u="none" spc="-50" dirty="0">
                <a:latin typeface="Calibri"/>
                <a:cs typeface="Calibri"/>
              </a:rPr>
              <a:t> </a:t>
            </a:r>
            <a:r>
              <a:rPr sz="2100" u="none" dirty="0">
                <a:latin typeface="Calibri"/>
                <a:cs typeface="Calibri"/>
              </a:rPr>
              <a:t>petty</a:t>
            </a:r>
            <a:r>
              <a:rPr sz="2100" u="none" spc="-50" dirty="0">
                <a:latin typeface="Calibri"/>
                <a:cs typeface="Calibri"/>
              </a:rPr>
              <a:t> </a:t>
            </a:r>
            <a:r>
              <a:rPr sz="2100" u="none" dirty="0">
                <a:latin typeface="Calibri"/>
                <a:cs typeface="Calibri"/>
              </a:rPr>
              <a:t>cash</a:t>
            </a:r>
            <a:r>
              <a:rPr sz="2100" u="none" spc="-50" dirty="0">
                <a:latin typeface="Calibri"/>
                <a:cs typeface="Calibri"/>
              </a:rPr>
              <a:t> </a:t>
            </a:r>
            <a:r>
              <a:rPr sz="2100" u="none" dirty="0">
                <a:latin typeface="Calibri"/>
                <a:cs typeface="Calibri"/>
              </a:rPr>
              <a:t>funds</a:t>
            </a:r>
            <a:r>
              <a:rPr sz="2100" u="none" spc="-50" dirty="0">
                <a:latin typeface="Calibri"/>
                <a:cs typeface="Calibri"/>
              </a:rPr>
              <a:t> </a:t>
            </a:r>
            <a:r>
              <a:rPr sz="2100" u="none" dirty="0">
                <a:latin typeface="Calibri"/>
                <a:cs typeface="Calibri"/>
              </a:rPr>
              <a:t>and</a:t>
            </a:r>
            <a:r>
              <a:rPr sz="2100" u="none" spc="-45" dirty="0">
                <a:latin typeface="Calibri"/>
                <a:cs typeface="Calibri"/>
              </a:rPr>
              <a:t> </a:t>
            </a:r>
            <a:r>
              <a:rPr sz="2100" u="none" dirty="0">
                <a:latin typeface="Calibri"/>
                <a:cs typeface="Calibri"/>
              </a:rPr>
              <a:t>long</a:t>
            </a:r>
            <a:r>
              <a:rPr sz="2100" u="none" spc="-50" dirty="0">
                <a:latin typeface="Calibri"/>
                <a:cs typeface="Calibri"/>
              </a:rPr>
              <a:t> </a:t>
            </a:r>
            <a:r>
              <a:rPr sz="2100" u="none" dirty="0">
                <a:latin typeface="Calibri"/>
                <a:cs typeface="Calibri"/>
              </a:rPr>
              <a:t>term</a:t>
            </a:r>
            <a:r>
              <a:rPr sz="2100" u="none" spc="-50" dirty="0">
                <a:latin typeface="Calibri"/>
                <a:cs typeface="Calibri"/>
              </a:rPr>
              <a:t> </a:t>
            </a:r>
            <a:r>
              <a:rPr sz="2100" u="none" spc="-10" dirty="0">
                <a:latin typeface="Calibri"/>
                <a:cs typeface="Calibri"/>
              </a:rPr>
              <a:t>change </a:t>
            </a:r>
            <a:r>
              <a:rPr sz="2100" u="none" dirty="0">
                <a:latin typeface="Calibri"/>
                <a:cs typeface="Calibri"/>
              </a:rPr>
              <a:t>funds</a:t>
            </a:r>
            <a:r>
              <a:rPr sz="2100" u="none" spc="-60" dirty="0">
                <a:latin typeface="Calibri"/>
                <a:cs typeface="Calibri"/>
              </a:rPr>
              <a:t> </a:t>
            </a:r>
            <a:r>
              <a:rPr sz="2100" u="none" dirty="0">
                <a:latin typeface="Calibri"/>
                <a:cs typeface="Calibri"/>
              </a:rPr>
              <a:t>from</a:t>
            </a:r>
            <a:r>
              <a:rPr sz="2100" u="none" spc="-60" dirty="0">
                <a:latin typeface="Calibri"/>
                <a:cs typeface="Calibri"/>
              </a:rPr>
              <a:t> </a:t>
            </a:r>
            <a:r>
              <a:rPr lang="en-US" sz="2100" u="none" spc="-20" dirty="0">
                <a:latin typeface="Calibri"/>
                <a:cs typeface="Calibri"/>
              </a:rPr>
              <a:t>FY26</a:t>
            </a:r>
            <a:endParaRPr sz="2100" dirty="0">
              <a:latin typeface="Calibri"/>
              <a:cs typeface="Calibri"/>
            </a:endParaRPr>
          </a:p>
        </p:txBody>
      </p:sp>
      <p:sp>
        <p:nvSpPr>
          <p:cNvPr id="5" name="object 5"/>
          <p:cNvSpPr txBox="1"/>
          <p:nvPr/>
        </p:nvSpPr>
        <p:spPr>
          <a:xfrm>
            <a:off x="830553" y="2804157"/>
            <a:ext cx="1075055" cy="288290"/>
          </a:xfrm>
          <a:prstGeom prst="rect">
            <a:avLst/>
          </a:prstGeom>
          <a:solidFill>
            <a:srgbClr val="FFFFFF"/>
          </a:solidFill>
        </p:spPr>
        <p:txBody>
          <a:bodyPr vert="horz" wrap="square" lIns="0" tIns="0" rIns="0" bIns="0" rtlCol="0">
            <a:spAutoFit/>
          </a:bodyPr>
          <a:lstStyle/>
          <a:p>
            <a:pPr marL="92710" indent="-93345">
              <a:lnSpc>
                <a:spcPts val="2235"/>
              </a:lnSpc>
              <a:buSzPct val="85714"/>
              <a:buFont typeface="Arial"/>
              <a:buChar char="•"/>
              <a:tabLst>
                <a:tab pos="92710" algn="l"/>
              </a:tabLst>
            </a:pPr>
            <a:r>
              <a:rPr sz="2100" b="1" dirty="0">
                <a:latin typeface="Calibri"/>
                <a:cs typeface="Calibri"/>
              </a:rPr>
              <a:t>June</a:t>
            </a:r>
            <a:r>
              <a:rPr sz="2100" b="1" spc="-60" dirty="0">
                <a:latin typeface="Calibri"/>
                <a:cs typeface="Calibri"/>
              </a:rPr>
              <a:t> </a:t>
            </a:r>
            <a:r>
              <a:rPr lang="en-US" sz="2100" b="1" spc="-20" dirty="0">
                <a:latin typeface="Calibri"/>
                <a:cs typeface="Calibri"/>
              </a:rPr>
              <a:t>30</a:t>
            </a:r>
            <a:r>
              <a:rPr sz="2100" b="1" spc="-30" baseline="31746" dirty="0">
                <a:latin typeface="Calibri"/>
                <a:cs typeface="Calibri"/>
              </a:rPr>
              <a:t>th</a:t>
            </a:r>
            <a:endParaRPr sz="2100" b="1" baseline="31746" dirty="0">
              <a:latin typeface="Calibri"/>
              <a:cs typeface="Calibri"/>
            </a:endParaRPr>
          </a:p>
        </p:txBody>
      </p:sp>
      <p:sp>
        <p:nvSpPr>
          <p:cNvPr id="6" name="object 6"/>
          <p:cNvSpPr txBox="1"/>
          <p:nvPr/>
        </p:nvSpPr>
        <p:spPr>
          <a:xfrm>
            <a:off x="1288392" y="3086504"/>
            <a:ext cx="6628765" cy="1683153"/>
          </a:xfrm>
          <a:prstGeom prst="rect">
            <a:avLst/>
          </a:prstGeom>
        </p:spPr>
        <p:txBody>
          <a:bodyPr vert="horz" wrap="square" lIns="0" tIns="12700" rIns="0" bIns="0" rtlCol="0">
            <a:spAutoFit/>
          </a:bodyPr>
          <a:lstStyle/>
          <a:p>
            <a:pPr marL="149225" indent="-136525">
              <a:lnSpc>
                <a:spcPct val="150000"/>
              </a:lnSpc>
              <a:spcBef>
                <a:spcPts val="100"/>
              </a:spcBef>
              <a:buFont typeface="Arial"/>
              <a:buChar char="•"/>
              <a:tabLst>
                <a:tab pos="149225" algn="l"/>
              </a:tabLst>
            </a:pPr>
            <a:r>
              <a:rPr sz="1800" spc="-10" dirty="0">
                <a:latin typeface="Calibri"/>
                <a:cs typeface="Calibri"/>
              </a:rPr>
              <a:t>Reconcile</a:t>
            </a:r>
            <a:r>
              <a:rPr sz="1800" spc="-50" dirty="0">
                <a:latin typeface="Calibri"/>
                <a:cs typeface="Calibri"/>
              </a:rPr>
              <a:t> </a:t>
            </a:r>
            <a:r>
              <a:rPr sz="1800" dirty="0">
                <a:latin typeface="Calibri"/>
                <a:cs typeface="Calibri"/>
              </a:rPr>
              <a:t>and</a:t>
            </a:r>
            <a:r>
              <a:rPr sz="1800" spc="-45" dirty="0">
                <a:latin typeface="Calibri"/>
                <a:cs typeface="Calibri"/>
              </a:rPr>
              <a:t> </a:t>
            </a:r>
            <a:r>
              <a:rPr sz="1800" dirty="0">
                <a:latin typeface="Calibri"/>
                <a:cs typeface="Calibri"/>
              </a:rPr>
              <a:t>deposit</a:t>
            </a:r>
            <a:r>
              <a:rPr sz="1800" spc="-45" dirty="0">
                <a:latin typeface="Calibri"/>
                <a:cs typeface="Calibri"/>
              </a:rPr>
              <a:t> </a:t>
            </a:r>
            <a:r>
              <a:rPr sz="1800" dirty="0">
                <a:latin typeface="Calibri"/>
                <a:cs typeface="Calibri"/>
              </a:rPr>
              <a:t>all</a:t>
            </a:r>
            <a:r>
              <a:rPr sz="1800" spc="-50" dirty="0">
                <a:latin typeface="Calibri"/>
                <a:cs typeface="Calibri"/>
              </a:rPr>
              <a:t> </a:t>
            </a:r>
            <a:r>
              <a:rPr sz="1800" dirty="0">
                <a:latin typeface="Calibri"/>
                <a:cs typeface="Calibri"/>
              </a:rPr>
              <a:t>cash</a:t>
            </a:r>
            <a:r>
              <a:rPr sz="1800" spc="-45" dirty="0">
                <a:latin typeface="Calibri"/>
                <a:cs typeface="Calibri"/>
              </a:rPr>
              <a:t> </a:t>
            </a:r>
            <a:r>
              <a:rPr sz="1800" spc="-10" dirty="0">
                <a:latin typeface="Calibri"/>
                <a:cs typeface="Calibri"/>
              </a:rPr>
              <a:t>receipts</a:t>
            </a:r>
            <a:r>
              <a:rPr sz="1800" spc="-45" dirty="0">
                <a:latin typeface="Calibri"/>
                <a:cs typeface="Calibri"/>
              </a:rPr>
              <a:t> </a:t>
            </a:r>
            <a:r>
              <a:rPr sz="1800" dirty="0">
                <a:latin typeface="Calibri"/>
                <a:cs typeface="Calibri"/>
              </a:rPr>
              <a:t>by</a:t>
            </a:r>
            <a:r>
              <a:rPr sz="1800" spc="-45" dirty="0">
                <a:latin typeface="Calibri"/>
                <a:cs typeface="Calibri"/>
              </a:rPr>
              <a:t> </a:t>
            </a:r>
            <a:r>
              <a:rPr lang="en-US" sz="1800" spc="-45" dirty="0">
                <a:latin typeface="Calibri"/>
                <a:cs typeface="Calibri"/>
              </a:rPr>
              <a:t>1</a:t>
            </a:r>
            <a:r>
              <a:rPr sz="1800" spc="-10" dirty="0">
                <a:latin typeface="Calibri"/>
                <a:cs typeface="Calibri"/>
              </a:rPr>
              <a:t>2:</a:t>
            </a:r>
            <a:r>
              <a:rPr lang="en-US" sz="1800" spc="-10" dirty="0">
                <a:latin typeface="Calibri"/>
                <a:cs typeface="Calibri"/>
              </a:rPr>
              <a:t>0</a:t>
            </a:r>
            <a:r>
              <a:rPr sz="1800" spc="-10" dirty="0">
                <a:latin typeface="Calibri"/>
                <a:cs typeface="Calibri"/>
              </a:rPr>
              <a:t>0pm</a:t>
            </a:r>
            <a:endParaRPr sz="1800" dirty="0">
              <a:latin typeface="Calibri"/>
              <a:cs typeface="Calibri"/>
            </a:endParaRPr>
          </a:p>
          <a:p>
            <a:pPr marL="148590" marR="5080" indent="-136525">
              <a:lnSpc>
                <a:spcPct val="150000"/>
              </a:lnSpc>
              <a:spcBef>
                <a:spcPts val="330"/>
              </a:spcBef>
              <a:buFont typeface="Arial"/>
              <a:buChar char="•"/>
              <a:tabLst>
                <a:tab pos="149860" algn="l"/>
              </a:tabLst>
            </a:pPr>
            <a:r>
              <a:rPr sz="1800" dirty="0">
                <a:latin typeface="Calibri"/>
                <a:cs typeface="Calibri"/>
              </a:rPr>
              <a:t>All</a:t>
            </a:r>
            <a:r>
              <a:rPr sz="1800" spc="-60" dirty="0">
                <a:latin typeface="Calibri"/>
                <a:cs typeface="Calibri"/>
              </a:rPr>
              <a:t> </a:t>
            </a:r>
            <a:r>
              <a:rPr sz="1800" dirty="0">
                <a:latin typeface="Calibri"/>
                <a:cs typeface="Calibri"/>
              </a:rPr>
              <a:t>petty</a:t>
            </a:r>
            <a:r>
              <a:rPr sz="1800" spc="-60" dirty="0">
                <a:latin typeface="Calibri"/>
                <a:cs typeface="Calibri"/>
              </a:rPr>
              <a:t> </a:t>
            </a:r>
            <a:r>
              <a:rPr sz="1800" dirty="0">
                <a:latin typeface="Calibri"/>
                <a:cs typeface="Calibri"/>
              </a:rPr>
              <a:t>cash</a:t>
            </a:r>
            <a:r>
              <a:rPr sz="1800" spc="-55" dirty="0">
                <a:latin typeface="Calibri"/>
                <a:cs typeface="Calibri"/>
              </a:rPr>
              <a:t> </a:t>
            </a:r>
            <a:r>
              <a:rPr sz="1800" dirty="0">
                <a:latin typeface="Calibri"/>
                <a:cs typeface="Calibri"/>
              </a:rPr>
              <a:t>funds</a:t>
            </a:r>
            <a:r>
              <a:rPr sz="1800" spc="-60" dirty="0">
                <a:latin typeface="Calibri"/>
                <a:cs typeface="Calibri"/>
              </a:rPr>
              <a:t> </a:t>
            </a:r>
            <a:r>
              <a:rPr sz="1800" dirty="0">
                <a:latin typeface="Calibri"/>
                <a:cs typeface="Calibri"/>
              </a:rPr>
              <a:t>should</a:t>
            </a:r>
            <a:r>
              <a:rPr sz="1800" spc="-55" dirty="0">
                <a:latin typeface="Calibri"/>
                <a:cs typeface="Calibri"/>
              </a:rPr>
              <a:t> </a:t>
            </a:r>
            <a:r>
              <a:rPr sz="1800" dirty="0">
                <a:latin typeface="Calibri"/>
                <a:cs typeface="Calibri"/>
              </a:rPr>
              <a:t>be</a:t>
            </a:r>
            <a:r>
              <a:rPr sz="1800" spc="-60" dirty="0">
                <a:latin typeface="Calibri"/>
                <a:cs typeface="Calibri"/>
              </a:rPr>
              <a:t> </a:t>
            </a:r>
            <a:r>
              <a:rPr sz="1800" dirty="0">
                <a:latin typeface="Calibri"/>
                <a:cs typeface="Calibri"/>
              </a:rPr>
              <a:t>fully</a:t>
            </a:r>
            <a:r>
              <a:rPr sz="1800" spc="-55" dirty="0">
                <a:latin typeface="Calibri"/>
                <a:cs typeface="Calibri"/>
              </a:rPr>
              <a:t> </a:t>
            </a:r>
            <a:r>
              <a:rPr sz="1800" spc="-10" dirty="0">
                <a:latin typeface="Calibri"/>
                <a:cs typeface="Calibri"/>
              </a:rPr>
              <a:t>reimbursed</a:t>
            </a:r>
            <a:r>
              <a:rPr sz="1800" spc="-60" dirty="0">
                <a:latin typeface="Calibri"/>
                <a:cs typeface="Calibri"/>
              </a:rPr>
              <a:t> </a:t>
            </a:r>
            <a:r>
              <a:rPr sz="1800" dirty="0">
                <a:latin typeface="Calibri"/>
                <a:cs typeface="Calibri"/>
              </a:rPr>
              <a:t>to</a:t>
            </a:r>
            <a:r>
              <a:rPr sz="1800" spc="-55" dirty="0">
                <a:latin typeface="Calibri"/>
                <a:cs typeface="Calibri"/>
              </a:rPr>
              <a:t> </a:t>
            </a:r>
            <a:r>
              <a:rPr sz="1800" dirty="0">
                <a:latin typeface="Calibri"/>
                <a:cs typeface="Calibri"/>
              </a:rPr>
              <a:t>the</a:t>
            </a:r>
            <a:r>
              <a:rPr sz="1800" spc="-60" dirty="0">
                <a:latin typeface="Calibri"/>
                <a:cs typeface="Calibri"/>
              </a:rPr>
              <a:t> </a:t>
            </a:r>
            <a:r>
              <a:rPr sz="1800" dirty="0">
                <a:latin typeface="Calibri"/>
                <a:cs typeface="Calibri"/>
              </a:rPr>
              <a:t>original</a:t>
            </a:r>
            <a:r>
              <a:rPr sz="1800" spc="-55" dirty="0">
                <a:latin typeface="Calibri"/>
                <a:cs typeface="Calibri"/>
              </a:rPr>
              <a:t> </a:t>
            </a:r>
            <a:r>
              <a:rPr sz="1800" spc="-10" dirty="0">
                <a:latin typeface="Calibri"/>
                <a:cs typeface="Calibri"/>
              </a:rPr>
              <a:t>amount 	</a:t>
            </a:r>
            <a:r>
              <a:rPr sz="1800" dirty="0">
                <a:latin typeface="Calibri"/>
                <a:cs typeface="Calibri"/>
              </a:rPr>
              <a:t>of</a:t>
            </a:r>
            <a:r>
              <a:rPr sz="1800" spc="-55" dirty="0">
                <a:latin typeface="Calibri"/>
                <a:cs typeface="Calibri"/>
              </a:rPr>
              <a:t> </a:t>
            </a:r>
            <a:r>
              <a:rPr sz="1800" dirty="0">
                <a:latin typeface="Calibri"/>
                <a:cs typeface="Calibri"/>
              </a:rPr>
              <a:t>cash</a:t>
            </a:r>
            <a:r>
              <a:rPr sz="1800" spc="-55" dirty="0">
                <a:latin typeface="Calibri"/>
                <a:cs typeface="Calibri"/>
              </a:rPr>
              <a:t> </a:t>
            </a:r>
            <a:r>
              <a:rPr sz="1800" spc="-10" dirty="0">
                <a:latin typeface="Calibri"/>
                <a:cs typeface="Calibri"/>
              </a:rPr>
              <a:t>before</a:t>
            </a:r>
            <a:r>
              <a:rPr sz="1800" spc="-50" dirty="0">
                <a:latin typeface="Calibri"/>
                <a:cs typeface="Calibri"/>
              </a:rPr>
              <a:t> </a:t>
            </a:r>
            <a:r>
              <a:rPr sz="1800" dirty="0">
                <a:latin typeface="Calibri"/>
                <a:cs typeface="Calibri"/>
              </a:rPr>
              <a:t>being</a:t>
            </a:r>
            <a:r>
              <a:rPr sz="1800" spc="-55" dirty="0">
                <a:latin typeface="Calibri"/>
                <a:cs typeface="Calibri"/>
              </a:rPr>
              <a:t> </a:t>
            </a:r>
            <a:r>
              <a:rPr sz="1800" spc="-10" dirty="0">
                <a:latin typeface="Calibri"/>
                <a:cs typeface="Calibri"/>
              </a:rPr>
              <a:t>deposited</a:t>
            </a:r>
            <a:r>
              <a:rPr sz="1800" spc="-50" dirty="0">
                <a:latin typeface="Calibri"/>
                <a:cs typeface="Calibri"/>
              </a:rPr>
              <a:t> </a:t>
            </a:r>
            <a:r>
              <a:rPr sz="1800" dirty="0">
                <a:latin typeface="Calibri"/>
                <a:cs typeface="Calibri"/>
              </a:rPr>
              <a:t>by</a:t>
            </a:r>
            <a:r>
              <a:rPr sz="1800" spc="-55" dirty="0">
                <a:latin typeface="Calibri"/>
                <a:cs typeface="Calibri"/>
              </a:rPr>
              <a:t> </a:t>
            </a:r>
            <a:r>
              <a:rPr sz="1800" dirty="0">
                <a:latin typeface="Calibri"/>
                <a:cs typeface="Calibri"/>
              </a:rPr>
              <a:t>Student</a:t>
            </a:r>
            <a:r>
              <a:rPr sz="1800" spc="-50" dirty="0">
                <a:latin typeface="Calibri"/>
                <a:cs typeface="Calibri"/>
              </a:rPr>
              <a:t> </a:t>
            </a:r>
            <a:r>
              <a:rPr sz="1800" spc="-10" dirty="0">
                <a:latin typeface="Calibri"/>
                <a:cs typeface="Calibri"/>
              </a:rPr>
              <a:t>Financial</a:t>
            </a:r>
            <a:r>
              <a:rPr sz="1800" spc="-55" dirty="0">
                <a:latin typeface="Calibri"/>
                <a:cs typeface="Calibri"/>
              </a:rPr>
              <a:t> </a:t>
            </a:r>
            <a:r>
              <a:rPr sz="1800" spc="-10" dirty="0">
                <a:latin typeface="Calibri"/>
                <a:cs typeface="Calibri"/>
              </a:rPr>
              <a:t>Services</a:t>
            </a:r>
            <a:endParaRPr sz="1800" dirty="0">
              <a:latin typeface="Calibri"/>
              <a:cs typeface="Calibri"/>
            </a:endParaRPr>
          </a:p>
          <a:p>
            <a:pPr marL="149225" indent="-136525">
              <a:lnSpc>
                <a:spcPct val="150000"/>
              </a:lnSpc>
              <a:spcBef>
                <a:spcPts val="60"/>
              </a:spcBef>
              <a:buFont typeface="Arial"/>
              <a:buChar char="•"/>
              <a:tabLst>
                <a:tab pos="149225" algn="l"/>
              </a:tabLst>
            </a:pPr>
            <a:r>
              <a:rPr sz="1800" dirty="0">
                <a:latin typeface="Calibri"/>
                <a:cs typeface="Calibri"/>
              </a:rPr>
              <a:t>Submit</a:t>
            </a:r>
            <a:r>
              <a:rPr sz="1800" spc="-60" dirty="0">
                <a:latin typeface="Calibri"/>
                <a:cs typeface="Calibri"/>
              </a:rPr>
              <a:t> </a:t>
            </a:r>
            <a:r>
              <a:rPr sz="1800" dirty="0">
                <a:latin typeface="Calibri"/>
                <a:cs typeface="Calibri"/>
              </a:rPr>
              <a:t>all</a:t>
            </a:r>
            <a:r>
              <a:rPr sz="1800" spc="-55" dirty="0">
                <a:latin typeface="Calibri"/>
                <a:cs typeface="Calibri"/>
              </a:rPr>
              <a:t> </a:t>
            </a:r>
            <a:r>
              <a:rPr sz="1800" spc="-10" dirty="0">
                <a:latin typeface="Calibri"/>
                <a:cs typeface="Calibri"/>
              </a:rPr>
              <a:t>required</a:t>
            </a:r>
            <a:r>
              <a:rPr sz="1800" spc="-55" dirty="0">
                <a:latin typeface="Calibri"/>
                <a:cs typeface="Calibri"/>
              </a:rPr>
              <a:t> </a:t>
            </a:r>
            <a:r>
              <a:rPr sz="1800" spc="-10" dirty="0">
                <a:latin typeface="Calibri"/>
                <a:cs typeface="Calibri"/>
              </a:rPr>
              <a:t>documentation</a:t>
            </a:r>
            <a:r>
              <a:rPr sz="1800" spc="-55" dirty="0">
                <a:latin typeface="Calibri"/>
                <a:cs typeface="Calibri"/>
              </a:rPr>
              <a:t> </a:t>
            </a:r>
            <a:r>
              <a:rPr sz="1800" dirty="0">
                <a:latin typeface="Calibri"/>
                <a:cs typeface="Calibri"/>
              </a:rPr>
              <a:t>to</a:t>
            </a:r>
            <a:r>
              <a:rPr sz="1800" spc="-55" dirty="0">
                <a:latin typeface="Calibri"/>
                <a:cs typeface="Calibri"/>
              </a:rPr>
              <a:t> </a:t>
            </a:r>
            <a:r>
              <a:rPr sz="1800" spc="-25" dirty="0">
                <a:latin typeface="Calibri"/>
                <a:cs typeface="Calibri"/>
              </a:rPr>
              <a:t>AP</a:t>
            </a:r>
            <a:endParaRPr sz="1800" dirty="0">
              <a:latin typeface="Calibri"/>
              <a:cs typeface="Calibri"/>
            </a:endParaRPr>
          </a:p>
        </p:txBody>
      </p:sp>
      <p:sp>
        <p:nvSpPr>
          <p:cNvPr id="7" name="object 3">
            <a:extLst>
              <a:ext uri="{FF2B5EF4-FFF2-40B4-BE49-F238E27FC236}">
                <a16:creationId xmlns:a16="http://schemas.microsoft.com/office/drawing/2014/main" id="{A1D06139-D045-436B-B1E2-F6B4450E38F6}"/>
              </a:ext>
            </a:extLst>
          </p:cNvPr>
          <p:cNvSpPr/>
          <p:nvPr/>
        </p:nvSpPr>
        <p:spPr>
          <a:xfrm flipV="1">
            <a:off x="533400" y="153771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32070"/>
            <a:ext cx="6651625" cy="574040"/>
          </a:xfrm>
          <a:prstGeom prst="rect">
            <a:avLst/>
          </a:prstGeom>
        </p:spPr>
        <p:txBody>
          <a:bodyPr vert="horz" wrap="square" lIns="0" tIns="12700" rIns="0" bIns="0" rtlCol="0">
            <a:spAutoFit/>
          </a:bodyPr>
          <a:lstStyle/>
          <a:p>
            <a:pPr marL="12700">
              <a:lnSpc>
                <a:spcPct val="100000"/>
              </a:lnSpc>
              <a:spcBef>
                <a:spcPts val="100"/>
              </a:spcBef>
            </a:pPr>
            <a:r>
              <a:rPr u="none" dirty="0"/>
              <a:t>Unearned</a:t>
            </a:r>
            <a:r>
              <a:rPr u="none" spc="-190" dirty="0"/>
              <a:t> </a:t>
            </a:r>
            <a:r>
              <a:rPr u="none" spc="-10" dirty="0"/>
              <a:t>Revenues</a:t>
            </a:r>
          </a:p>
        </p:txBody>
      </p:sp>
      <p:sp>
        <p:nvSpPr>
          <p:cNvPr id="3" name="object 3"/>
          <p:cNvSpPr txBox="1"/>
          <p:nvPr/>
        </p:nvSpPr>
        <p:spPr>
          <a:xfrm>
            <a:off x="677957" y="1081856"/>
            <a:ext cx="7009765" cy="4901982"/>
          </a:xfrm>
          <a:prstGeom prst="rect">
            <a:avLst/>
          </a:prstGeom>
        </p:spPr>
        <p:txBody>
          <a:bodyPr vert="horz" wrap="square" lIns="0" tIns="48894" rIns="0" bIns="0" rtlCol="0">
            <a:spAutoFit/>
          </a:bodyPr>
          <a:lstStyle/>
          <a:p>
            <a:pPr marL="156845" marR="252095">
              <a:lnSpc>
                <a:spcPts val="2270"/>
              </a:lnSpc>
              <a:spcBef>
                <a:spcPts val="384"/>
              </a:spcBef>
            </a:pPr>
            <a:r>
              <a:rPr sz="2100" b="1" spc="-10" dirty="0">
                <a:latin typeface="Calibri"/>
                <a:cs typeface="Calibri"/>
              </a:rPr>
              <a:t>Unearned</a:t>
            </a:r>
            <a:r>
              <a:rPr sz="2100" b="1" spc="-60" dirty="0">
                <a:latin typeface="Calibri"/>
                <a:cs typeface="Calibri"/>
              </a:rPr>
              <a:t> </a:t>
            </a:r>
            <a:r>
              <a:rPr sz="2100" b="1" spc="-10" dirty="0">
                <a:latin typeface="Calibri"/>
                <a:cs typeface="Calibri"/>
              </a:rPr>
              <a:t>Revenue</a:t>
            </a:r>
            <a:r>
              <a:rPr sz="2100" b="1" spc="-45" dirty="0">
                <a:latin typeface="Calibri"/>
                <a:cs typeface="Calibri"/>
              </a:rPr>
              <a:t> </a:t>
            </a:r>
            <a:r>
              <a:rPr sz="2100" dirty="0">
                <a:latin typeface="Calibri"/>
                <a:cs typeface="Calibri"/>
              </a:rPr>
              <a:t>–</a:t>
            </a:r>
            <a:r>
              <a:rPr sz="2100" spc="-60" dirty="0">
                <a:latin typeface="Calibri"/>
                <a:cs typeface="Calibri"/>
              </a:rPr>
              <a:t> </a:t>
            </a:r>
            <a:r>
              <a:rPr sz="2100" spc="-10" dirty="0">
                <a:latin typeface="Calibri"/>
                <a:cs typeface="Calibri"/>
              </a:rPr>
              <a:t>Payment</a:t>
            </a:r>
            <a:r>
              <a:rPr sz="2100" spc="-60" dirty="0">
                <a:latin typeface="Calibri"/>
                <a:cs typeface="Calibri"/>
              </a:rPr>
              <a:t> </a:t>
            </a:r>
            <a:r>
              <a:rPr sz="2100" spc="-10" dirty="0">
                <a:latin typeface="Calibri"/>
                <a:cs typeface="Calibri"/>
              </a:rPr>
              <a:t>received</a:t>
            </a:r>
            <a:r>
              <a:rPr sz="2100" spc="-55" dirty="0">
                <a:latin typeface="Calibri"/>
                <a:cs typeface="Calibri"/>
              </a:rPr>
              <a:t> </a:t>
            </a:r>
            <a:r>
              <a:rPr sz="2100" dirty="0">
                <a:latin typeface="Calibri"/>
                <a:cs typeface="Calibri"/>
              </a:rPr>
              <a:t>for</a:t>
            </a:r>
            <a:r>
              <a:rPr sz="2100" spc="-60" dirty="0">
                <a:latin typeface="Calibri"/>
                <a:cs typeface="Calibri"/>
              </a:rPr>
              <a:t> </a:t>
            </a:r>
            <a:r>
              <a:rPr sz="2100" dirty="0">
                <a:latin typeface="Calibri"/>
                <a:cs typeface="Calibri"/>
              </a:rPr>
              <a:t>goods</a:t>
            </a:r>
            <a:r>
              <a:rPr sz="2100" spc="-60" dirty="0">
                <a:latin typeface="Calibri"/>
                <a:cs typeface="Calibri"/>
              </a:rPr>
              <a:t> </a:t>
            </a:r>
            <a:r>
              <a:rPr sz="2100" dirty="0">
                <a:latin typeface="Calibri"/>
                <a:cs typeface="Calibri"/>
              </a:rPr>
              <a:t>or</a:t>
            </a:r>
            <a:r>
              <a:rPr sz="2100" spc="-60" dirty="0">
                <a:latin typeface="Calibri"/>
                <a:cs typeface="Calibri"/>
              </a:rPr>
              <a:t> </a:t>
            </a:r>
            <a:r>
              <a:rPr sz="2100" spc="-10" dirty="0">
                <a:latin typeface="Calibri"/>
                <a:cs typeface="Calibri"/>
              </a:rPr>
              <a:t>services </a:t>
            </a:r>
            <a:r>
              <a:rPr sz="2100" dirty="0">
                <a:latin typeface="Calibri"/>
                <a:cs typeface="Calibri"/>
              </a:rPr>
              <a:t>which</a:t>
            </a:r>
            <a:r>
              <a:rPr sz="2100" spc="-50" dirty="0">
                <a:latin typeface="Calibri"/>
                <a:cs typeface="Calibri"/>
              </a:rPr>
              <a:t> </a:t>
            </a:r>
            <a:r>
              <a:rPr sz="2100" dirty="0">
                <a:latin typeface="Calibri"/>
                <a:cs typeface="Calibri"/>
              </a:rPr>
              <a:t>have</a:t>
            </a:r>
            <a:r>
              <a:rPr sz="2100" spc="-50" dirty="0">
                <a:latin typeface="Calibri"/>
                <a:cs typeface="Calibri"/>
              </a:rPr>
              <a:t> </a:t>
            </a:r>
            <a:r>
              <a:rPr sz="2100" dirty="0">
                <a:latin typeface="Calibri"/>
                <a:cs typeface="Calibri"/>
              </a:rPr>
              <a:t>not</a:t>
            </a:r>
            <a:r>
              <a:rPr sz="2100" spc="-50" dirty="0">
                <a:latin typeface="Calibri"/>
                <a:cs typeface="Calibri"/>
              </a:rPr>
              <a:t> </a:t>
            </a:r>
            <a:r>
              <a:rPr sz="2100" dirty="0">
                <a:latin typeface="Calibri"/>
                <a:cs typeface="Calibri"/>
              </a:rPr>
              <a:t>yet</a:t>
            </a:r>
            <a:r>
              <a:rPr sz="2100" spc="-50" dirty="0">
                <a:latin typeface="Calibri"/>
                <a:cs typeface="Calibri"/>
              </a:rPr>
              <a:t> </a:t>
            </a:r>
            <a:r>
              <a:rPr sz="2100" dirty="0">
                <a:latin typeface="Calibri"/>
                <a:cs typeface="Calibri"/>
              </a:rPr>
              <a:t>been</a:t>
            </a:r>
            <a:r>
              <a:rPr sz="2100" spc="-50" dirty="0">
                <a:latin typeface="Calibri"/>
                <a:cs typeface="Calibri"/>
              </a:rPr>
              <a:t> </a:t>
            </a:r>
            <a:r>
              <a:rPr sz="2100" spc="-10" dirty="0">
                <a:latin typeface="Calibri"/>
                <a:cs typeface="Calibri"/>
              </a:rPr>
              <a:t>provided</a:t>
            </a:r>
            <a:r>
              <a:rPr lang="en-US" sz="2100" spc="-10" dirty="0">
                <a:latin typeface="Calibri"/>
                <a:cs typeface="Calibri"/>
              </a:rPr>
              <a:t> (prepayment for goods or services that </a:t>
            </a:r>
            <a:r>
              <a:rPr lang="en-US" sz="2100" b="1" spc="-10" dirty="0">
                <a:latin typeface="Calibri"/>
                <a:cs typeface="Calibri"/>
              </a:rPr>
              <a:t>EOU</a:t>
            </a:r>
            <a:r>
              <a:rPr lang="en-US" sz="2100" spc="-10" dirty="0">
                <a:latin typeface="Calibri"/>
                <a:cs typeface="Calibri"/>
              </a:rPr>
              <a:t> is providing)</a:t>
            </a:r>
            <a:endParaRPr sz="2100" dirty="0">
              <a:latin typeface="Calibri"/>
              <a:cs typeface="Calibri"/>
            </a:endParaRPr>
          </a:p>
          <a:p>
            <a:pPr marL="156845" marR="30480">
              <a:lnSpc>
                <a:spcPts val="2270"/>
              </a:lnSpc>
              <a:spcBef>
                <a:spcPts val="695"/>
              </a:spcBef>
            </a:pPr>
            <a:r>
              <a:rPr sz="2100" dirty="0">
                <a:latin typeface="Calibri"/>
                <a:cs typeface="Calibri"/>
              </a:rPr>
              <a:t>If</a:t>
            </a:r>
            <a:r>
              <a:rPr sz="2100" spc="-45" dirty="0">
                <a:latin typeface="Calibri"/>
                <a:cs typeface="Calibri"/>
              </a:rPr>
              <a:t> </a:t>
            </a:r>
            <a:r>
              <a:rPr sz="2100" dirty="0">
                <a:latin typeface="Calibri"/>
                <a:cs typeface="Calibri"/>
              </a:rPr>
              <a:t>you</a:t>
            </a:r>
            <a:r>
              <a:rPr sz="2100" spc="-45" dirty="0">
                <a:latin typeface="Calibri"/>
                <a:cs typeface="Calibri"/>
              </a:rPr>
              <a:t> </a:t>
            </a:r>
            <a:r>
              <a:rPr sz="2100" dirty="0">
                <a:latin typeface="Calibri"/>
                <a:cs typeface="Calibri"/>
              </a:rPr>
              <a:t>have</a:t>
            </a:r>
            <a:r>
              <a:rPr sz="2100" spc="-45" dirty="0">
                <a:latin typeface="Calibri"/>
                <a:cs typeface="Calibri"/>
              </a:rPr>
              <a:t> </a:t>
            </a:r>
            <a:r>
              <a:rPr sz="2100" dirty="0">
                <a:latin typeface="Calibri"/>
                <a:cs typeface="Calibri"/>
              </a:rPr>
              <a:t>cash</a:t>
            </a:r>
            <a:r>
              <a:rPr sz="2100" spc="-45" dirty="0">
                <a:latin typeface="Calibri"/>
                <a:cs typeface="Calibri"/>
              </a:rPr>
              <a:t> </a:t>
            </a:r>
            <a:r>
              <a:rPr sz="2100" dirty="0">
                <a:latin typeface="Calibri"/>
                <a:cs typeface="Calibri"/>
              </a:rPr>
              <a:t>or</a:t>
            </a:r>
            <a:r>
              <a:rPr sz="2100" spc="-45" dirty="0">
                <a:latin typeface="Calibri"/>
                <a:cs typeface="Calibri"/>
              </a:rPr>
              <a:t> </a:t>
            </a:r>
            <a:r>
              <a:rPr sz="2100" dirty="0">
                <a:latin typeface="Calibri"/>
                <a:cs typeface="Calibri"/>
              </a:rPr>
              <a:t>checks</a:t>
            </a:r>
            <a:r>
              <a:rPr sz="2100" spc="-45" dirty="0">
                <a:latin typeface="Calibri"/>
                <a:cs typeface="Calibri"/>
              </a:rPr>
              <a:t> </a:t>
            </a:r>
            <a:r>
              <a:rPr sz="2100" dirty="0">
                <a:latin typeface="Calibri"/>
                <a:cs typeface="Calibri"/>
              </a:rPr>
              <a:t>to</a:t>
            </a:r>
            <a:r>
              <a:rPr sz="2100" spc="-45" dirty="0">
                <a:latin typeface="Calibri"/>
                <a:cs typeface="Calibri"/>
              </a:rPr>
              <a:t> </a:t>
            </a:r>
            <a:r>
              <a:rPr sz="2100" dirty="0">
                <a:latin typeface="Calibri"/>
                <a:cs typeface="Calibri"/>
              </a:rPr>
              <a:t>deposit</a:t>
            </a:r>
            <a:r>
              <a:rPr sz="2100" spc="-45" dirty="0">
                <a:latin typeface="Calibri"/>
                <a:cs typeface="Calibri"/>
              </a:rPr>
              <a:t> </a:t>
            </a:r>
            <a:r>
              <a:rPr sz="2100" dirty="0">
                <a:latin typeface="Calibri"/>
                <a:cs typeface="Calibri"/>
              </a:rPr>
              <a:t>that</a:t>
            </a:r>
            <a:r>
              <a:rPr sz="2100" spc="-45" dirty="0">
                <a:latin typeface="Calibri"/>
                <a:cs typeface="Calibri"/>
              </a:rPr>
              <a:t> </a:t>
            </a:r>
            <a:r>
              <a:rPr sz="2100" dirty="0">
                <a:latin typeface="Calibri"/>
                <a:cs typeface="Calibri"/>
              </a:rPr>
              <a:t>might</a:t>
            </a:r>
            <a:r>
              <a:rPr sz="2100" spc="-45" dirty="0">
                <a:latin typeface="Calibri"/>
                <a:cs typeface="Calibri"/>
              </a:rPr>
              <a:t> </a:t>
            </a:r>
            <a:r>
              <a:rPr sz="2100" dirty="0">
                <a:latin typeface="Calibri"/>
                <a:cs typeface="Calibri"/>
              </a:rPr>
              <a:t>be</a:t>
            </a:r>
            <a:r>
              <a:rPr sz="2100" spc="-45" dirty="0">
                <a:latin typeface="Calibri"/>
                <a:cs typeface="Calibri"/>
              </a:rPr>
              <a:t> </a:t>
            </a:r>
            <a:r>
              <a:rPr sz="2100" spc="-10" dirty="0">
                <a:latin typeface="Calibri"/>
                <a:cs typeface="Calibri"/>
              </a:rPr>
              <a:t>classified</a:t>
            </a:r>
            <a:r>
              <a:rPr sz="2100" spc="-45" dirty="0">
                <a:latin typeface="Calibri"/>
                <a:cs typeface="Calibri"/>
              </a:rPr>
              <a:t> </a:t>
            </a:r>
            <a:r>
              <a:rPr sz="2100" spc="-25" dirty="0">
                <a:latin typeface="Calibri"/>
                <a:cs typeface="Calibri"/>
              </a:rPr>
              <a:t>as </a:t>
            </a:r>
            <a:r>
              <a:rPr sz="2100" dirty="0">
                <a:latin typeface="Calibri"/>
                <a:cs typeface="Calibri"/>
              </a:rPr>
              <a:t>unearned</a:t>
            </a:r>
            <a:r>
              <a:rPr sz="2100" spc="-50" dirty="0">
                <a:latin typeface="Calibri"/>
                <a:cs typeface="Calibri"/>
              </a:rPr>
              <a:t> </a:t>
            </a:r>
            <a:r>
              <a:rPr sz="2100" spc="-10" dirty="0">
                <a:latin typeface="Calibri"/>
                <a:cs typeface="Calibri"/>
              </a:rPr>
              <a:t>revenue,</a:t>
            </a:r>
            <a:r>
              <a:rPr sz="2100" spc="-50" dirty="0">
                <a:latin typeface="Calibri"/>
                <a:cs typeface="Calibri"/>
              </a:rPr>
              <a:t> </a:t>
            </a:r>
            <a:r>
              <a:rPr sz="2100" dirty="0">
                <a:latin typeface="Calibri"/>
                <a:cs typeface="Calibri"/>
              </a:rPr>
              <a:t>please</a:t>
            </a:r>
            <a:r>
              <a:rPr sz="2100" spc="-50" dirty="0">
                <a:latin typeface="Calibri"/>
                <a:cs typeface="Calibri"/>
              </a:rPr>
              <a:t> </a:t>
            </a:r>
            <a:r>
              <a:rPr sz="2100" dirty="0">
                <a:latin typeface="Calibri"/>
                <a:cs typeface="Calibri"/>
              </a:rPr>
              <a:t>send</a:t>
            </a:r>
            <a:r>
              <a:rPr sz="2100" spc="-45" dirty="0">
                <a:latin typeface="Calibri"/>
                <a:cs typeface="Calibri"/>
              </a:rPr>
              <a:t> </a:t>
            </a:r>
            <a:r>
              <a:rPr sz="2100" dirty="0">
                <a:latin typeface="Calibri"/>
                <a:cs typeface="Calibri"/>
              </a:rPr>
              <a:t>an</a:t>
            </a:r>
            <a:r>
              <a:rPr sz="2100" spc="-50" dirty="0">
                <a:latin typeface="Calibri"/>
                <a:cs typeface="Calibri"/>
              </a:rPr>
              <a:t> </a:t>
            </a:r>
            <a:r>
              <a:rPr sz="2100" dirty="0">
                <a:latin typeface="Calibri"/>
                <a:cs typeface="Calibri"/>
              </a:rPr>
              <a:t>email</a:t>
            </a:r>
            <a:r>
              <a:rPr sz="2100" spc="-50" dirty="0">
                <a:latin typeface="Calibri"/>
                <a:cs typeface="Calibri"/>
              </a:rPr>
              <a:t> </a:t>
            </a:r>
            <a:r>
              <a:rPr sz="2100" dirty="0">
                <a:latin typeface="Calibri"/>
                <a:cs typeface="Calibri"/>
              </a:rPr>
              <a:t>with</a:t>
            </a:r>
            <a:r>
              <a:rPr sz="2100" spc="-50" dirty="0">
                <a:latin typeface="Calibri"/>
                <a:cs typeface="Calibri"/>
              </a:rPr>
              <a:t> </a:t>
            </a:r>
            <a:r>
              <a:rPr sz="2100" dirty="0">
                <a:latin typeface="Calibri"/>
                <a:cs typeface="Calibri"/>
              </a:rPr>
              <a:t>the</a:t>
            </a:r>
            <a:r>
              <a:rPr sz="2100" spc="-45" dirty="0">
                <a:latin typeface="Calibri"/>
                <a:cs typeface="Calibri"/>
              </a:rPr>
              <a:t> </a:t>
            </a:r>
            <a:r>
              <a:rPr sz="2100" spc="-10" dirty="0">
                <a:latin typeface="Calibri"/>
                <a:cs typeface="Calibri"/>
              </a:rPr>
              <a:t>details</a:t>
            </a:r>
            <a:r>
              <a:rPr sz="2100" spc="-50" dirty="0">
                <a:latin typeface="Calibri"/>
                <a:cs typeface="Calibri"/>
              </a:rPr>
              <a:t> </a:t>
            </a:r>
            <a:r>
              <a:rPr sz="2100" spc="-25" dirty="0">
                <a:latin typeface="Calibri"/>
                <a:cs typeface="Calibri"/>
              </a:rPr>
              <a:t>to </a:t>
            </a:r>
            <a:r>
              <a:rPr sz="2100" u="heavy" spc="-10" dirty="0">
                <a:uFill>
                  <a:solidFill>
                    <a:srgbClr val="000000"/>
                  </a:solidFill>
                </a:uFill>
                <a:latin typeface="Arial"/>
                <a:cs typeface="Arial"/>
                <a:hlinkClick r:id="rId2"/>
              </a:rPr>
              <a:t>ap@eou.edu</a:t>
            </a:r>
            <a:r>
              <a:rPr sz="2100" u="none" spc="-135" dirty="0">
                <a:latin typeface="Arial"/>
                <a:cs typeface="Arial"/>
              </a:rPr>
              <a:t> </a:t>
            </a:r>
            <a:r>
              <a:rPr sz="2100" u="none" dirty="0">
                <a:latin typeface="Calibri"/>
                <a:cs typeface="Calibri"/>
              </a:rPr>
              <a:t>when</a:t>
            </a:r>
            <a:r>
              <a:rPr sz="2100" u="none" spc="-25" dirty="0">
                <a:latin typeface="Calibri"/>
                <a:cs typeface="Calibri"/>
              </a:rPr>
              <a:t> </a:t>
            </a:r>
            <a:r>
              <a:rPr sz="2100" u="none" dirty="0">
                <a:latin typeface="Calibri"/>
                <a:cs typeface="Calibri"/>
              </a:rPr>
              <a:t>the</a:t>
            </a:r>
            <a:r>
              <a:rPr sz="2100" u="none" spc="-25" dirty="0">
                <a:latin typeface="Calibri"/>
                <a:cs typeface="Calibri"/>
              </a:rPr>
              <a:t> </a:t>
            </a:r>
            <a:r>
              <a:rPr sz="2100" u="none" dirty="0">
                <a:latin typeface="Calibri"/>
                <a:cs typeface="Calibri"/>
              </a:rPr>
              <a:t>deposit</a:t>
            </a:r>
            <a:r>
              <a:rPr sz="2100" u="none" spc="-25" dirty="0">
                <a:latin typeface="Calibri"/>
                <a:cs typeface="Calibri"/>
              </a:rPr>
              <a:t> </a:t>
            </a:r>
            <a:r>
              <a:rPr sz="2100" u="none" dirty="0">
                <a:latin typeface="Calibri"/>
                <a:cs typeface="Calibri"/>
              </a:rPr>
              <a:t>is</a:t>
            </a:r>
            <a:r>
              <a:rPr sz="2100" u="none" spc="-25" dirty="0">
                <a:latin typeface="Calibri"/>
                <a:cs typeface="Calibri"/>
              </a:rPr>
              <a:t> </a:t>
            </a:r>
            <a:r>
              <a:rPr sz="2100" u="none" dirty="0">
                <a:latin typeface="Calibri"/>
                <a:cs typeface="Calibri"/>
              </a:rPr>
              <a:t>made</a:t>
            </a:r>
            <a:r>
              <a:rPr sz="2100" u="none" spc="-25" dirty="0">
                <a:latin typeface="Calibri"/>
                <a:cs typeface="Calibri"/>
              </a:rPr>
              <a:t> </a:t>
            </a:r>
            <a:r>
              <a:rPr sz="2100" u="none" dirty="0">
                <a:latin typeface="Calibri"/>
                <a:cs typeface="Calibri"/>
              </a:rPr>
              <a:t>at</a:t>
            </a:r>
            <a:r>
              <a:rPr sz="2100" u="none" spc="-25" dirty="0">
                <a:latin typeface="Calibri"/>
                <a:cs typeface="Calibri"/>
              </a:rPr>
              <a:t> </a:t>
            </a:r>
            <a:r>
              <a:rPr sz="2100" u="none" dirty="0">
                <a:latin typeface="Calibri"/>
                <a:cs typeface="Calibri"/>
              </a:rPr>
              <a:t>Student</a:t>
            </a:r>
            <a:r>
              <a:rPr sz="2100" u="none" spc="-25" dirty="0">
                <a:latin typeface="Calibri"/>
                <a:cs typeface="Calibri"/>
              </a:rPr>
              <a:t> </a:t>
            </a:r>
            <a:r>
              <a:rPr sz="2100" u="none" spc="-10" dirty="0">
                <a:latin typeface="Calibri"/>
                <a:cs typeface="Calibri"/>
              </a:rPr>
              <a:t>Financial </a:t>
            </a:r>
            <a:r>
              <a:rPr sz="2100" u="none" dirty="0">
                <a:latin typeface="Calibri"/>
                <a:cs typeface="Calibri"/>
              </a:rPr>
              <a:t>Services</a:t>
            </a:r>
            <a:r>
              <a:rPr sz="2100" u="none" spc="-65" dirty="0">
                <a:latin typeface="Calibri"/>
                <a:cs typeface="Calibri"/>
              </a:rPr>
              <a:t> </a:t>
            </a:r>
            <a:r>
              <a:rPr sz="2100" u="none" dirty="0">
                <a:latin typeface="Calibri"/>
                <a:cs typeface="Calibri"/>
              </a:rPr>
              <a:t>(this</a:t>
            </a:r>
            <a:r>
              <a:rPr sz="2100" u="none" spc="-60" dirty="0">
                <a:latin typeface="Calibri"/>
                <a:cs typeface="Calibri"/>
              </a:rPr>
              <a:t> </a:t>
            </a:r>
            <a:r>
              <a:rPr sz="2100" u="none" dirty="0">
                <a:latin typeface="Calibri"/>
                <a:cs typeface="Calibri"/>
              </a:rPr>
              <a:t>does</a:t>
            </a:r>
            <a:r>
              <a:rPr sz="2100" u="none" spc="-65" dirty="0">
                <a:latin typeface="Calibri"/>
                <a:cs typeface="Calibri"/>
              </a:rPr>
              <a:t> </a:t>
            </a:r>
            <a:r>
              <a:rPr sz="2100" u="none" dirty="0">
                <a:latin typeface="Calibri"/>
                <a:cs typeface="Calibri"/>
              </a:rPr>
              <a:t>not</a:t>
            </a:r>
            <a:r>
              <a:rPr sz="2100" u="none" spc="-60" dirty="0">
                <a:latin typeface="Calibri"/>
                <a:cs typeface="Calibri"/>
              </a:rPr>
              <a:t> </a:t>
            </a:r>
            <a:r>
              <a:rPr sz="2100" u="none" dirty="0">
                <a:latin typeface="Calibri"/>
                <a:cs typeface="Calibri"/>
              </a:rPr>
              <a:t>include</a:t>
            </a:r>
            <a:r>
              <a:rPr sz="2100" u="none" spc="-65" dirty="0">
                <a:latin typeface="Calibri"/>
                <a:cs typeface="Calibri"/>
              </a:rPr>
              <a:t> </a:t>
            </a:r>
            <a:r>
              <a:rPr sz="2100" u="none" dirty="0">
                <a:latin typeface="Calibri"/>
                <a:cs typeface="Calibri"/>
              </a:rPr>
              <a:t>tuition</a:t>
            </a:r>
            <a:r>
              <a:rPr sz="2100" u="none" spc="-60" dirty="0">
                <a:latin typeface="Calibri"/>
                <a:cs typeface="Calibri"/>
              </a:rPr>
              <a:t> </a:t>
            </a:r>
            <a:r>
              <a:rPr sz="2100" u="none" dirty="0">
                <a:latin typeface="Calibri"/>
                <a:cs typeface="Calibri"/>
              </a:rPr>
              <a:t>and</a:t>
            </a:r>
            <a:r>
              <a:rPr sz="2100" u="none" spc="-65" dirty="0">
                <a:latin typeface="Calibri"/>
                <a:cs typeface="Calibri"/>
              </a:rPr>
              <a:t> </a:t>
            </a:r>
            <a:r>
              <a:rPr sz="2100" u="none" dirty="0">
                <a:latin typeface="Calibri"/>
                <a:cs typeface="Calibri"/>
              </a:rPr>
              <a:t>fees</a:t>
            </a:r>
            <a:r>
              <a:rPr sz="2100" u="none" spc="-60" dirty="0">
                <a:latin typeface="Calibri"/>
                <a:cs typeface="Calibri"/>
              </a:rPr>
              <a:t> </a:t>
            </a:r>
            <a:r>
              <a:rPr sz="2100" u="none" dirty="0">
                <a:latin typeface="Calibri"/>
                <a:cs typeface="Calibri"/>
              </a:rPr>
              <a:t>or</a:t>
            </a:r>
            <a:r>
              <a:rPr sz="2100" u="none" spc="-60" dirty="0">
                <a:latin typeface="Calibri"/>
                <a:cs typeface="Calibri"/>
              </a:rPr>
              <a:t> </a:t>
            </a:r>
            <a:r>
              <a:rPr sz="2100" u="none" spc="-10" dirty="0">
                <a:latin typeface="Calibri"/>
                <a:cs typeface="Calibri"/>
              </a:rPr>
              <a:t>housing)</a:t>
            </a:r>
            <a:endParaRPr sz="2100" dirty="0">
              <a:latin typeface="Calibri"/>
              <a:cs typeface="Calibri"/>
            </a:endParaRPr>
          </a:p>
          <a:p>
            <a:pPr>
              <a:lnSpc>
                <a:spcPct val="100000"/>
              </a:lnSpc>
              <a:spcBef>
                <a:spcPts val="1095"/>
              </a:spcBef>
            </a:pPr>
            <a:endParaRPr sz="2100" dirty="0">
              <a:latin typeface="Calibri"/>
              <a:cs typeface="Calibri"/>
            </a:endParaRPr>
          </a:p>
          <a:p>
            <a:pPr marL="156845" marR="520700" indent="-102235">
              <a:lnSpc>
                <a:spcPts val="2270"/>
              </a:lnSpc>
              <a:buSzPct val="95238"/>
              <a:buFont typeface="Arial"/>
              <a:buChar char="•"/>
              <a:tabLst>
                <a:tab pos="156845" algn="l"/>
              </a:tabLst>
            </a:pPr>
            <a:r>
              <a:rPr lang="en-US" sz="2100" b="1" dirty="0">
                <a:latin typeface="Calibri"/>
                <a:cs typeface="Calibri"/>
              </a:rPr>
              <a:t>Prior to June</a:t>
            </a:r>
            <a:r>
              <a:rPr lang="en-US" sz="2100" b="1" spc="-55" dirty="0">
                <a:latin typeface="Calibri"/>
                <a:cs typeface="Calibri"/>
              </a:rPr>
              <a:t> </a:t>
            </a:r>
            <a:r>
              <a:rPr lang="en-US" sz="2100" b="1" dirty="0">
                <a:latin typeface="Calibri"/>
                <a:cs typeface="Calibri"/>
              </a:rPr>
              <a:t>30</a:t>
            </a:r>
            <a:r>
              <a:rPr lang="en-US" sz="2100" b="1" baseline="31746" dirty="0">
                <a:latin typeface="Calibri"/>
                <a:cs typeface="Calibri"/>
              </a:rPr>
              <a:t>th</a:t>
            </a:r>
            <a:r>
              <a:rPr lang="en-US" sz="2100" b="1" spc="165" baseline="31746" dirty="0">
                <a:latin typeface="Calibri"/>
                <a:cs typeface="Calibri"/>
              </a:rPr>
              <a:t> </a:t>
            </a:r>
            <a:r>
              <a:rPr lang="en-US" sz="2100" dirty="0">
                <a:latin typeface="Calibri"/>
                <a:cs typeface="Calibri"/>
              </a:rPr>
              <a:t>–</a:t>
            </a:r>
            <a:r>
              <a:rPr lang="en-US" sz="2100" spc="-55" dirty="0">
                <a:latin typeface="Calibri"/>
                <a:cs typeface="Calibri"/>
              </a:rPr>
              <a:t> </a:t>
            </a:r>
            <a:r>
              <a:rPr lang="en-US" sz="2100" dirty="0">
                <a:latin typeface="Calibri"/>
                <a:cs typeface="Calibri"/>
              </a:rPr>
              <a:t>Review</a:t>
            </a:r>
            <a:r>
              <a:rPr lang="en-US" sz="2100" spc="-50" dirty="0">
                <a:latin typeface="Calibri"/>
                <a:cs typeface="Calibri"/>
              </a:rPr>
              <a:t> </a:t>
            </a:r>
            <a:r>
              <a:rPr lang="en-US" sz="2100" dirty="0">
                <a:latin typeface="Calibri"/>
                <a:cs typeface="Calibri"/>
              </a:rPr>
              <a:t>deposits</a:t>
            </a:r>
            <a:r>
              <a:rPr lang="en-US" sz="2100" spc="-50" dirty="0">
                <a:latin typeface="Calibri"/>
                <a:cs typeface="Calibri"/>
              </a:rPr>
              <a:t> </a:t>
            </a:r>
            <a:r>
              <a:rPr lang="en-US" sz="2100" dirty="0">
                <a:latin typeface="Calibri"/>
                <a:cs typeface="Calibri"/>
              </a:rPr>
              <a:t>made</a:t>
            </a:r>
            <a:r>
              <a:rPr lang="en-US" sz="2100" spc="-55" dirty="0">
                <a:latin typeface="Calibri"/>
                <a:cs typeface="Calibri"/>
              </a:rPr>
              <a:t> </a:t>
            </a:r>
            <a:r>
              <a:rPr lang="en-US" sz="2100" dirty="0">
                <a:latin typeface="Calibri"/>
                <a:cs typeface="Calibri"/>
              </a:rPr>
              <a:t>over</a:t>
            </a:r>
            <a:r>
              <a:rPr lang="en-US" sz="2100" spc="-50" dirty="0">
                <a:latin typeface="Calibri"/>
                <a:cs typeface="Calibri"/>
              </a:rPr>
              <a:t> </a:t>
            </a:r>
            <a:r>
              <a:rPr lang="en-US" sz="2100" dirty="0">
                <a:latin typeface="Calibri"/>
                <a:cs typeface="Calibri"/>
              </a:rPr>
              <a:t>the</a:t>
            </a:r>
            <a:r>
              <a:rPr lang="en-US" sz="2100" spc="-50" dirty="0">
                <a:latin typeface="Calibri"/>
                <a:cs typeface="Calibri"/>
              </a:rPr>
              <a:t> </a:t>
            </a:r>
            <a:r>
              <a:rPr lang="en-US" sz="2100" dirty="0">
                <a:latin typeface="Calibri"/>
                <a:cs typeface="Calibri"/>
              </a:rPr>
              <a:t>last</a:t>
            </a:r>
            <a:r>
              <a:rPr lang="en-US" sz="2100" spc="-55" dirty="0">
                <a:latin typeface="Calibri"/>
                <a:cs typeface="Calibri"/>
              </a:rPr>
              <a:t> </a:t>
            </a:r>
            <a:r>
              <a:rPr lang="en-US" sz="2100" dirty="0">
                <a:latin typeface="Calibri"/>
                <a:cs typeface="Calibri"/>
              </a:rPr>
              <a:t>month</a:t>
            </a:r>
            <a:r>
              <a:rPr lang="en-US" sz="2100" spc="-50" dirty="0">
                <a:latin typeface="Calibri"/>
                <a:cs typeface="Calibri"/>
              </a:rPr>
              <a:t> </a:t>
            </a:r>
            <a:r>
              <a:rPr lang="en-US" sz="2100" dirty="0">
                <a:latin typeface="Calibri"/>
                <a:cs typeface="Calibri"/>
              </a:rPr>
              <a:t>or</a:t>
            </a:r>
            <a:r>
              <a:rPr lang="en-US" sz="2100" spc="-50" dirty="0">
                <a:latin typeface="Calibri"/>
                <a:cs typeface="Calibri"/>
              </a:rPr>
              <a:t> </a:t>
            </a:r>
            <a:r>
              <a:rPr lang="en-US" sz="2100" spc="-25" dirty="0">
                <a:latin typeface="Calibri"/>
                <a:cs typeface="Calibri"/>
              </a:rPr>
              <a:t>two </a:t>
            </a:r>
            <a:r>
              <a:rPr lang="en-US" sz="2100" dirty="0">
                <a:latin typeface="Calibri"/>
                <a:cs typeface="Calibri"/>
              </a:rPr>
              <a:t>and</a:t>
            </a:r>
            <a:r>
              <a:rPr lang="en-US" sz="2100" spc="-45" dirty="0">
                <a:latin typeface="Calibri"/>
                <a:cs typeface="Calibri"/>
              </a:rPr>
              <a:t> </a:t>
            </a:r>
            <a:r>
              <a:rPr lang="en-US" sz="2100" dirty="0">
                <a:latin typeface="Calibri"/>
                <a:cs typeface="Calibri"/>
              </a:rPr>
              <a:t>email</a:t>
            </a:r>
            <a:r>
              <a:rPr lang="en-US" sz="2100" spc="-30" dirty="0">
                <a:latin typeface="Calibri"/>
                <a:cs typeface="Calibri"/>
              </a:rPr>
              <a:t> </a:t>
            </a:r>
            <a:r>
              <a:rPr lang="en-US" sz="2100" u="heavy" spc="-10" dirty="0">
                <a:uFill>
                  <a:solidFill>
                    <a:srgbClr val="000000"/>
                  </a:solidFill>
                </a:uFill>
                <a:latin typeface="Arial"/>
                <a:cs typeface="Arial"/>
                <a:hlinkClick r:id="rId2"/>
              </a:rPr>
              <a:t>ap@eou.edu</a:t>
            </a:r>
            <a:r>
              <a:rPr lang="en-US" sz="2100" u="none" spc="-140" dirty="0">
                <a:latin typeface="Arial"/>
                <a:cs typeface="Arial"/>
              </a:rPr>
              <a:t> </a:t>
            </a:r>
            <a:r>
              <a:rPr lang="en-US" sz="2100" u="none" dirty="0">
                <a:latin typeface="Calibri"/>
                <a:cs typeface="Calibri"/>
              </a:rPr>
              <a:t>if</a:t>
            </a:r>
            <a:r>
              <a:rPr lang="en-US" sz="2100" u="none" spc="-35" dirty="0">
                <a:latin typeface="Calibri"/>
                <a:cs typeface="Calibri"/>
              </a:rPr>
              <a:t> </a:t>
            </a:r>
            <a:r>
              <a:rPr lang="en-US" sz="2100" u="none" dirty="0">
                <a:latin typeface="Calibri"/>
                <a:cs typeface="Calibri"/>
              </a:rPr>
              <a:t>any</a:t>
            </a:r>
            <a:r>
              <a:rPr lang="en-US" sz="2100" u="none" spc="-40" dirty="0">
                <a:latin typeface="Calibri"/>
                <a:cs typeface="Calibri"/>
              </a:rPr>
              <a:t> </a:t>
            </a:r>
            <a:r>
              <a:rPr lang="en-US" sz="2100" u="none" dirty="0">
                <a:latin typeface="Calibri"/>
                <a:cs typeface="Calibri"/>
              </a:rPr>
              <a:t>portion</a:t>
            </a:r>
            <a:r>
              <a:rPr lang="en-US" sz="2100" u="none" spc="-40" dirty="0">
                <a:latin typeface="Calibri"/>
                <a:cs typeface="Calibri"/>
              </a:rPr>
              <a:t> </a:t>
            </a:r>
            <a:r>
              <a:rPr lang="en-US" sz="2100" u="none" dirty="0">
                <a:latin typeface="Calibri"/>
                <a:cs typeface="Calibri"/>
              </a:rPr>
              <a:t>of</a:t>
            </a:r>
            <a:r>
              <a:rPr lang="en-US" sz="2100" u="none" spc="-35" dirty="0">
                <a:latin typeface="Calibri"/>
                <a:cs typeface="Calibri"/>
              </a:rPr>
              <a:t> </a:t>
            </a:r>
            <a:r>
              <a:rPr lang="en-US" sz="2100" u="none" dirty="0">
                <a:latin typeface="Calibri"/>
                <a:cs typeface="Calibri"/>
              </a:rPr>
              <a:t>that</a:t>
            </a:r>
            <a:r>
              <a:rPr lang="en-US" sz="2100" u="none" spc="-40" dirty="0">
                <a:latin typeface="Calibri"/>
                <a:cs typeface="Calibri"/>
              </a:rPr>
              <a:t> </a:t>
            </a:r>
            <a:r>
              <a:rPr lang="en-US" sz="2100" u="none" spc="-10" dirty="0">
                <a:latin typeface="Calibri"/>
                <a:cs typeface="Calibri"/>
              </a:rPr>
              <a:t>revenue</a:t>
            </a:r>
            <a:r>
              <a:rPr lang="en-US" sz="2100" u="none" spc="-35" dirty="0">
                <a:latin typeface="Calibri"/>
                <a:cs typeface="Calibri"/>
              </a:rPr>
              <a:t> </a:t>
            </a:r>
            <a:r>
              <a:rPr lang="en-US" sz="2100" u="none" spc="-25" dirty="0">
                <a:latin typeface="Calibri"/>
                <a:cs typeface="Calibri"/>
              </a:rPr>
              <a:t>is </a:t>
            </a:r>
            <a:r>
              <a:rPr lang="en-US" sz="2100" u="none" spc="-10" dirty="0">
                <a:latin typeface="Calibri"/>
                <a:cs typeface="Calibri"/>
              </a:rPr>
              <a:t>considered</a:t>
            </a:r>
            <a:r>
              <a:rPr lang="en-US" sz="2100" u="none" spc="-45" dirty="0">
                <a:latin typeface="Calibri"/>
                <a:cs typeface="Calibri"/>
              </a:rPr>
              <a:t> </a:t>
            </a:r>
            <a:r>
              <a:rPr lang="en-US" sz="2100" u="none" dirty="0">
                <a:latin typeface="Calibri"/>
                <a:cs typeface="Calibri"/>
              </a:rPr>
              <a:t>unearned</a:t>
            </a:r>
            <a:r>
              <a:rPr lang="en-US" sz="2100" u="none" spc="-40" dirty="0">
                <a:latin typeface="Calibri"/>
                <a:cs typeface="Calibri"/>
              </a:rPr>
              <a:t> </a:t>
            </a:r>
            <a:r>
              <a:rPr lang="en-US" sz="2100" u="none" dirty="0">
                <a:latin typeface="Calibri"/>
                <a:cs typeface="Calibri"/>
              </a:rPr>
              <a:t>as</a:t>
            </a:r>
            <a:r>
              <a:rPr lang="en-US" sz="2100" u="none" spc="-45" dirty="0">
                <a:latin typeface="Calibri"/>
                <a:cs typeface="Calibri"/>
              </a:rPr>
              <a:t> </a:t>
            </a:r>
            <a:r>
              <a:rPr lang="en-US" sz="2100" u="none" dirty="0">
                <a:latin typeface="Calibri"/>
                <a:cs typeface="Calibri"/>
              </a:rPr>
              <a:t>of</a:t>
            </a:r>
            <a:r>
              <a:rPr lang="en-US" sz="2100" u="none" spc="-40" dirty="0">
                <a:latin typeface="Calibri"/>
                <a:cs typeface="Calibri"/>
              </a:rPr>
              <a:t> </a:t>
            </a:r>
            <a:r>
              <a:rPr lang="en-US" sz="2100" u="none" dirty="0">
                <a:latin typeface="Calibri"/>
                <a:cs typeface="Calibri"/>
              </a:rPr>
              <a:t>June</a:t>
            </a:r>
            <a:r>
              <a:rPr lang="en-US" sz="2100" u="none" spc="-45" dirty="0">
                <a:latin typeface="Calibri"/>
                <a:cs typeface="Calibri"/>
              </a:rPr>
              <a:t> </a:t>
            </a:r>
            <a:r>
              <a:rPr lang="en-US" sz="2100" u="none" spc="-20" dirty="0">
                <a:latin typeface="Calibri"/>
                <a:cs typeface="Calibri"/>
              </a:rPr>
              <a:t>30</a:t>
            </a:r>
            <a:r>
              <a:rPr lang="en-US" sz="2100" u="none" spc="-30" baseline="31746" dirty="0">
                <a:latin typeface="Calibri"/>
                <a:cs typeface="Calibri"/>
              </a:rPr>
              <a:t>th</a:t>
            </a:r>
            <a:endParaRPr lang="en-US" sz="2100" baseline="31746" dirty="0">
              <a:latin typeface="Calibri"/>
              <a:cs typeface="Calibri"/>
            </a:endParaRPr>
          </a:p>
          <a:p>
            <a:pPr marL="54610" marR="520700">
              <a:lnSpc>
                <a:spcPts val="2270"/>
              </a:lnSpc>
              <a:buSzPct val="95238"/>
              <a:tabLst>
                <a:tab pos="156845" algn="l"/>
              </a:tabLst>
            </a:pPr>
            <a:endParaRPr lang="en-US" sz="2100" b="1" dirty="0">
              <a:latin typeface="Calibri"/>
              <a:cs typeface="Calibri"/>
            </a:endParaRPr>
          </a:p>
          <a:p>
            <a:pPr marL="156845" marR="520700" indent="-102235">
              <a:lnSpc>
                <a:spcPts val="2270"/>
              </a:lnSpc>
              <a:buSzPct val="95238"/>
              <a:buFont typeface="Arial"/>
              <a:buChar char="•"/>
              <a:tabLst>
                <a:tab pos="156845" algn="l"/>
              </a:tabLst>
            </a:pPr>
            <a:r>
              <a:rPr sz="2100" b="1" dirty="0">
                <a:latin typeface="Calibri"/>
                <a:cs typeface="Calibri"/>
              </a:rPr>
              <a:t>June</a:t>
            </a:r>
            <a:r>
              <a:rPr sz="2100" b="1" spc="-45" dirty="0">
                <a:latin typeface="Calibri"/>
                <a:cs typeface="Calibri"/>
              </a:rPr>
              <a:t> </a:t>
            </a:r>
            <a:r>
              <a:rPr lang="en-US" sz="2100" b="1" dirty="0">
                <a:latin typeface="Calibri"/>
                <a:cs typeface="Calibri"/>
              </a:rPr>
              <a:t>30</a:t>
            </a:r>
            <a:r>
              <a:rPr sz="2100" b="1" baseline="31746" dirty="0">
                <a:latin typeface="Calibri"/>
                <a:cs typeface="Calibri"/>
              </a:rPr>
              <a:t>th</a:t>
            </a:r>
            <a:r>
              <a:rPr sz="2100" b="1" spc="179" baseline="31746" dirty="0">
                <a:latin typeface="Calibri"/>
                <a:cs typeface="Calibri"/>
              </a:rPr>
              <a:t> </a:t>
            </a:r>
            <a:r>
              <a:rPr sz="2100" dirty="0">
                <a:latin typeface="Calibri"/>
                <a:cs typeface="Calibri"/>
              </a:rPr>
              <a:t>–</a:t>
            </a:r>
            <a:r>
              <a:rPr sz="2100" spc="-40" dirty="0">
                <a:latin typeface="Calibri"/>
                <a:cs typeface="Calibri"/>
              </a:rPr>
              <a:t> </a:t>
            </a:r>
            <a:r>
              <a:rPr sz="2100" dirty="0">
                <a:latin typeface="Calibri"/>
                <a:cs typeface="Calibri"/>
              </a:rPr>
              <a:t>Deposit</a:t>
            </a:r>
            <a:r>
              <a:rPr sz="2100" spc="-45" dirty="0">
                <a:latin typeface="Calibri"/>
                <a:cs typeface="Calibri"/>
              </a:rPr>
              <a:t> </a:t>
            </a:r>
            <a:r>
              <a:rPr sz="2100" dirty="0">
                <a:latin typeface="Calibri"/>
                <a:cs typeface="Calibri"/>
              </a:rPr>
              <a:t>all</a:t>
            </a:r>
            <a:r>
              <a:rPr sz="2100" spc="-40" dirty="0">
                <a:latin typeface="Calibri"/>
                <a:cs typeface="Calibri"/>
              </a:rPr>
              <a:t> </a:t>
            </a:r>
            <a:r>
              <a:rPr sz="2100" spc="-10" dirty="0">
                <a:latin typeface="Calibri"/>
                <a:cs typeface="Calibri"/>
              </a:rPr>
              <a:t>cash/checks</a:t>
            </a:r>
            <a:r>
              <a:rPr sz="2100" spc="-40" dirty="0">
                <a:latin typeface="Calibri"/>
                <a:cs typeface="Calibri"/>
              </a:rPr>
              <a:t> </a:t>
            </a:r>
            <a:r>
              <a:rPr sz="2100" spc="-10" dirty="0">
                <a:latin typeface="Calibri"/>
                <a:cs typeface="Calibri"/>
              </a:rPr>
              <a:t>received</a:t>
            </a:r>
            <a:r>
              <a:rPr sz="2100" spc="-45" dirty="0">
                <a:latin typeface="Calibri"/>
                <a:cs typeface="Calibri"/>
              </a:rPr>
              <a:t> </a:t>
            </a:r>
            <a:r>
              <a:rPr sz="2100" dirty="0">
                <a:latin typeface="Calibri"/>
                <a:cs typeface="Calibri"/>
              </a:rPr>
              <a:t>at</a:t>
            </a:r>
            <a:r>
              <a:rPr sz="2100" spc="-40" dirty="0">
                <a:latin typeface="Calibri"/>
                <a:cs typeface="Calibri"/>
              </a:rPr>
              <a:t> </a:t>
            </a:r>
            <a:r>
              <a:rPr sz="2100" dirty="0">
                <a:latin typeface="Calibri"/>
                <a:cs typeface="Calibri"/>
              </a:rPr>
              <a:t>the</a:t>
            </a:r>
            <a:r>
              <a:rPr sz="2100" spc="-40" dirty="0">
                <a:latin typeface="Calibri"/>
                <a:cs typeface="Calibri"/>
              </a:rPr>
              <a:t> </a:t>
            </a:r>
            <a:r>
              <a:rPr sz="2100" spc="-10" dirty="0">
                <a:latin typeface="Calibri"/>
                <a:cs typeface="Calibri"/>
              </a:rPr>
              <a:t>Student </a:t>
            </a:r>
            <a:r>
              <a:rPr sz="2100" dirty="0">
                <a:latin typeface="Calibri"/>
                <a:cs typeface="Calibri"/>
              </a:rPr>
              <a:t>Financial</a:t>
            </a:r>
            <a:r>
              <a:rPr sz="2100" spc="-60" dirty="0">
                <a:latin typeface="Calibri"/>
                <a:cs typeface="Calibri"/>
              </a:rPr>
              <a:t> </a:t>
            </a:r>
            <a:r>
              <a:rPr sz="2100" dirty="0">
                <a:latin typeface="Calibri"/>
                <a:cs typeface="Calibri"/>
              </a:rPr>
              <a:t>Services</a:t>
            </a:r>
            <a:r>
              <a:rPr sz="2100" spc="-55" dirty="0">
                <a:latin typeface="Calibri"/>
                <a:cs typeface="Calibri"/>
              </a:rPr>
              <a:t> </a:t>
            </a:r>
            <a:r>
              <a:rPr sz="2100" dirty="0">
                <a:latin typeface="Calibri"/>
                <a:cs typeface="Calibri"/>
              </a:rPr>
              <a:t>Office</a:t>
            </a:r>
            <a:r>
              <a:rPr sz="2100" spc="-55" dirty="0">
                <a:latin typeface="Calibri"/>
                <a:cs typeface="Calibri"/>
              </a:rPr>
              <a:t> </a:t>
            </a:r>
            <a:r>
              <a:rPr sz="2100" dirty="0">
                <a:latin typeface="Calibri"/>
                <a:cs typeface="Calibri"/>
              </a:rPr>
              <a:t>by</a:t>
            </a:r>
            <a:r>
              <a:rPr sz="2100" spc="-60" dirty="0">
                <a:latin typeface="Calibri"/>
                <a:cs typeface="Calibri"/>
              </a:rPr>
              <a:t> </a:t>
            </a:r>
            <a:r>
              <a:rPr sz="2100" spc="-10" dirty="0">
                <a:latin typeface="Calibri"/>
                <a:cs typeface="Calibri"/>
              </a:rPr>
              <a:t>12:00pm</a:t>
            </a:r>
            <a:endParaRPr sz="2100" dirty="0">
              <a:latin typeface="Calibri"/>
              <a:cs typeface="Calibri"/>
            </a:endParaRPr>
          </a:p>
          <a:p>
            <a:pPr>
              <a:lnSpc>
                <a:spcPct val="100000"/>
              </a:lnSpc>
              <a:spcBef>
                <a:spcPts val="1100"/>
              </a:spcBef>
              <a:buFont typeface="Arial"/>
              <a:buChar char="•"/>
            </a:pPr>
            <a:endParaRPr sz="2100" dirty="0">
              <a:latin typeface="Calibri"/>
              <a:cs typeface="Calibri"/>
            </a:endParaRPr>
          </a:p>
        </p:txBody>
      </p:sp>
      <p:sp>
        <p:nvSpPr>
          <p:cNvPr id="4" name="object 3">
            <a:extLst>
              <a:ext uri="{FF2B5EF4-FFF2-40B4-BE49-F238E27FC236}">
                <a16:creationId xmlns:a16="http://schemas.microsoft.com/office/drawing/2014/main" id="{F8EE19FB-2F33-4DD8-B719-60782F68C763}"/>
              </a:ext>
            </a:extLst>
          </p:cNvPr>
          <p:cNvSpPr/>
          <p:nvPr/>
        </p:nvSpPr>
        <p:spPr>
          <a:xfrm flipV="1">
            <a:off x="609600" y="914400"/>
            <a:ext cx="7096051" cy="45719"/>
          </a:xfrm>
          <a:custGeom>
            <a:avLst/>
            <a:gdLst/>
            <a:ahLst/>
            <a:cxnLst/>
            <a:rect l="l" t="t" r="r" b="b"/>
            <a:pathLst>
              <a:path w="103505" h="41275">
                <a:moveTo>
                  <a:pt x="103361" y="41148"/>
                </a:moveTo>
                <a:lnTo>
                  <a:pt x="0" y="41148"/>
                </a:lnTo>
                <a:lnTo>
                  <a:pt x="0" y="0"/>
                </a:lnTo>
                <a:lnTo>
                  <a:pt x="103361" y="0"/>
                </a:lnTo>
                <a:lnTo>
                  <a:pt x="103361" y="41148"/>
                </a:lnTo>
                <a:close/>
              </a:path>
            </a:pathLst>
          </a:custGeom>
          <a:solidFill>
            <a:srgbClr val="11237D"/>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812</TotalTime>
  <Words>1971</Words>
  <Application>Microsoft Office PowerPoint</Application>
  <PresentationFormat>On-screen Show (4:3)</PresentationFormat>
  <Paragraphs>174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Arial Black</vt:lpstr>
      <vt:lpstr>Bookman Old Style</vt:lpstr>
      <vt:lpstr>Bradley Hand ITC</vt:lpstr>
      <vt:lpstr>Calibri</vt:lpstr>
      <vt:lpstr>Office Theme</vt:lpstr>
      <vt:lpstr>Fiscal Year End 2026</vt:lpstr>
      <vt:lpstr>Office Coverage</vt:lpstr>
      <vt:lpstr>June Fiscal Year End Deadlines</vt:lpstr>
      <vt:lpstr>July Fiscal Year End Deadlines</vt:lpstr>
      <vt:lpstr>July Fiscal Year End Deadlines</vt:lpstr>
      <vt:lpstr>DISCOVER THE EASTERN EDGE</vt:lpstr>
      <vt:lpstr>Cash Deposits</vt:lpstr>
      <vt:lpstr>Petty Cash &amp; Long Term Change Funds</vt:lpstr>
      <vt:lpstr>Unearned Revenues</vt:lpstr>
      <vt:lpstr>DISCOVER THE EASTERN EDGE</vt:lpstr>
      <vt:lpstr>Purchase Orders &amp; Encumbrances</vt:lpstr>
      <vt:lpstr>Personal Service Agreements</vt:lpstr>
      <vt:lpstr>Invoice &amp; Journal Voucher Accruals</vt:lpstr>
      <vt:lpstr>Invoice &amp; Journal Voucher Accruals</vt:lpstr>
      <vt:lpstr>Travel</vt:lpstr>
      <vt:lpstr>Procurement Cards</vt:lpstr>
      <vt:lpstr>Transaction Descriptions</vt:lpstr>
      <vt:lpstr>Prepaid Expenses</vt:lpstr>
      <vt:lpstr>Leases and Capital Assets</vt:lpstr>
      <vt:lpstr>Top 5 Year-End Reminders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Year End 2025</dc:title>
  <dc:creator>Tyler Thamert</dc:creator>
  <cp:lastModifiedBy>Carrie Pollard</cp:lastModifiedBy>
  <cp:revision>29</cp:revision>
  <dcterms:created xsi:type="dcterms:W3CDTF">2025-05-16T18:31:19Z</dcterms:created>
  <dcterms:modified xsi:type="dcterms:W3CDTF">2026-05-18T18:20:43Z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2024-06-06T00:00:00Z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2024-06-06T00:00:00Z</vt:filetime>
  </property>
</Properties>
</file>