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1" r:id="rId16"/>
    <p:sldId id="270" r:id="rId17"/>
    <p:sldId id="272" r:id="rId18"/>
    <p:sldId id="273" r:id="rId1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667000" cy="6858000"/>
          </a:xfrm>
          <a:custGeom>
            <a:avLst/>
            <a:gdLst/>
            <a:ahLst/>
            <a:cxnLst/>
            <a:rect l="l" t="t" r="r" b="b"/>
            <a:pathLst>
              <a:path w="2667000" h="6858000">
                <a:moveTo>
                  <a:pt x="26669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2666999" y="0"/>
                </a:lnTo>
                <a:lnTo>
                  <a:pt x="2666999" y="6857999"/>
                </a:lnTo>
                <a:close/>
              </a:path>
            </a:pathLst>
          </a:custGeom>
          <a:solidFill>
            <a:srgbClr val="0028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2667000" cy="6858000"/>
          </a:xfrm>
          <a:custGeom>
            <a:avLst/>
            <a:gdLst/>
            <a:ahLst/>
            <a:cxnLst/>
            <a:rect l="l" t="t" r="r" b="b"/>
            <a:pathLst>
              <a:path w="2667000" h="6858000">
                <a:moveTo>
                  <a:pt x="0" y="0"/>
                </a:moveTo>
                <a:lnTo>
                  <a:pt x="2666999" y="0"/>
                </a:lnTo>
                <a:lnTo>
                  <a:pt x="2666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699">
            <a:solidFill>
              <a:srgbClr val="2F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5425" y="842105"/>
            <a:ext cx="2209800" cy="1717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6200" y="0"/>
            <a:ext cx="8875711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6425" y="649020"/>
            <a:ext cx="665162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4953" y="1436928"/>
            <a:ext cx="7567295" cy="4136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p@eou.ed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jspencer@eou.ed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ap@eou.ed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ap@eou.ed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p@eou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p@eou.edu" TargetMode="External"/><Relationship Id="rId2" Type="http://schemas.openxmlformats.org/officeDocument/2006/relationships/hyperlink" Target="mailto:infosys@eou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p@eou.ed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4937" y="0"/>
              <a:ext cx="8874124" cy="685799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56113" y="4885944"/>
            <a:ext cx="2733675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9644" marR="5080" indent="-957580">
              <a:lnSpc>
                <a:spcPct val="100000"/>
              </a:lnSpc>
              <a:spcBef>
                <a:spcPts val="100"/>
              </a:spcBef>
            </a:pPr>
            <a:r>
              <a:rPr sz="3200" b="0" u="none" spc="-225" dirty="0">
                <a:solidFill>
                  <a:srgbClr val="FFFFFF"/>
                </a:solidFill>
                <a:latin typeface="Bookman Old Style"/>
                <a:cs typeface="Bookman Old Style"/>
              </a:rPr>
              <a:t>Fiscal</a:t>
            </a:r>
            <a:r>
              <a:rPr sz="3200" b="0" u="none" spc="-220" dirty="0">
                <a:solidFill>
                  <a:srgbClr val="FFFFFF"/>
                </a:solidFill>
                <a:latin typeface="Bookman Old Style"/>
                <a:cs typeface="Bookman Old Style"/>
              </a:rPr>
              <a:t> </a:t>
            </a:r>
            <a:r>
              <a:rPr sz="3200" b="0" u="none" spc="-215" dirty="0">
                <a:solidFill>
                  <a:srgbClr val="FFFFFF"/>
                </a:solidFill>
                <a:latin typeface="Bookman Old Style"/>
                <a:cs typeface="Bookman Old Style"/>
              </a:rPr>
              <a:t>Year</a:t>
            </a:r>
            <a:r>
              <a:rPr sz="3200" b="0" u="none" spc="-210" dirty="0">
                <a:solidFill>
                  <a:srgbClr val="FFFFFF"/>
                </a:solidFill>
                <a:latin typeface="Bookman Old Style"/>
                <a:cs typeface="Bookman Old Style"/>
              </a:rPr>
              <a:t> </a:t>
            </a:r>
            <a:r>
              <a:rPr sz="3200" b="0" u="none" spc="-290" dirty="0">
                <a:solidFill>
                  <a:srgbClr val="FFFFFF"/>
                </a:solidFill>
                <a:latin typeface="Bookman Old Style"/>
                <a:cs typeface="Bookman Old Style"/>
              </a:rPr>
              <a:t>End </a:t>
            </a:r>
            <a:r>
              <a:rPr sz="3200" b="0" u="none" spc="-465" dirty="0">
                <a:solidFill>
                  <a:srgbClr val="FFFFFF"/>
                </a:solidFill>
                <a:latin typeface="Bookman Old Style"/>
                <a:cs typeface="Bookman Old Style"/>
              </a:rPr>
              <a:t>202</a:t>
            </a:r>
            <a:r>
              <a:rPr lang="en-US" sz="3200" b="0" u="none" spc="-465" dirty="0">
                <a:solidFill>
                  <a:srgbClr val="FFFFFF"/>
                </a:solidFill>
                <a:latin typeface="Bookman Old Style"/>
                <a:cs typeface="Bookman Old Style"/>
              </a:rPr>
              <a:t>5</a:t>
            </a:r>
            <a:endParaRPr sz="3200" dirty="0">
              <a:latin typeface="Bookman Old Style"/>
              <a:cs typeface="Bookman Old Styl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Purchase</a:t>
            </a:r>
            <a:r>
              <a:rPr spc="-130" dirty="0"/>
              <a:t> </a:t>
            </a:r>
            <a:r>
              <a:rPr dirty="0"/>
              <a:t>Orders</a:t>
            </a:r>
            <a:r>
              <a:rPr spc="-125" dirty="0"/>
              <a:t> </a:t>
            </a:r>
            <a:r>
              <a:rPr dirty="0"/>
              <a:t>&amp;</a:t>
            </a:r>
            <a:r>
              <a:rPr spc="-125" dirty="0"/>
              <a:t> </a:t>
            </a:r>
            <a:r>
              <a:rPr spc="-10" dirty="0"/>
              <a:t>Encumbrances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8479" y="1360728"/>
            <a:ext cx="6945630" cy="3778597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118745" marR="127000">
              <a:lnSpc>
                <a:spcPts val="2270"/>
              </a:lnSpc>
              <a:spcBef>
                <a:spcPts val="384"/>
              </a:spcBef>
            </a:pPr>
            <a:r>
              <a:rPr sz="2100" dirty="0">
                <a:latin typeface="Calibri"/>
                <a:cs typeface="Calibri"/>
              </a:rPr>
              <a:t>Each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30" dirty="0">
                <a:latin typeface="Calibri"/>
                <a:cs typeface="Calibri"/>
              </a:rPr>
              <a:t>year,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EOU’s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process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close-</a:t>
            </a:r>
            <a:r>
              <a:rPr sz="2100" dirty="0">
                <a:latin typeface="Calibri"/>
                <a:cs typeface="Calibri"/>
              </a:rPr>
              <a:t>out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purchase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orders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encumbrances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Banner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before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rolling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beginning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General </a:t>
            </a:r>
            <a:r>
              <a:rPr sz="2100" dirty="0">
                <a:latin typeface="Calibri"/>
                <a:cs typeface="Calibri"/>
              </a:rPr>
              <a:t>Ledger</a:t>
            </a:r>
            <a:r>
              <a:rPr sz="2100" spc="-10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balances</a:t>
            </a:r>
            <a:endParaRPr sz="2100" dirty="0">
              <a:latin typeface="Calibri"/>
              <a:cs typeface="Calibri"/>
            </a:endParaRPr>
          </a:p>
          <a:p>
            <a:pPr marL="118745" marR="297180">
              <a:lnSpc>
                <a:spcPts val="2270"/>
              </a:lnSpc>
              <a:spcBef>
                <a:spcPts val="690"/>
              </a:spcBef>
            </a:pPr>
            <a:r>
              <a:rPr sz="2100" b="1" spc="-10" dirty="0">
                <a:latin typeface="Calibri"/>
                <a:cs typeface="Calibri"/>
              </a:rPr>
              <a:t>Encumbrances</a:t>
            </a:r>
            <a:r>
              <a:rPr sz="2100" b="1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Athletics,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Facilities,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Payroll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are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only </a:t>
            </a:r>
            <a:r>
              <a:rPr sz="2100" dirty="0">
                <a:latin typeface="Calibri"/>
                <a:cs typeface="Calibri"/>
              </a:rPr>
              <a:t>departments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that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currently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utilize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encumbrances.</a:t>
            </a:r>
            <a:r>
              <a:rPr sz="2100" spc="3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Payroll </a:t>
            </a:r>
            <a:r>
              <a:rPr sz="2100" dirty="0">
                <a:latin typeface="Calibri"/>
                <a:cs typeface="Calibri"/>
              </a:rPr>
              <a:t>encumbrances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will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automatically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close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out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after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June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30</a:t>
            </a:r>
            <a:r>
              <a:rPr sz="2100" spc="-30" baseline="31746" dirty="0">
                <a:latin typeface="Calibri"/>
                <a:cs typeface="Calibri"/>
              </a:rPr>
              <a:t>th</a:t>
            </a:r>
            <a:endParaRPr sz="2100" baseline="31746" dirty="0">
              <a:latin typeface="Calibri"/>
              <a:cs typeface="Calibri"/>
            </a:endParaRPr>
          </a:p>
          <a:p>
            <a:pPr marL="118745" marR="17780">
              <a:lnSpc>
                <a:spcPts val="2270"/>
              </a:lnSpc>
              <a:spcBef>
                <a:spcPts val="695"/>
              </a:spcBef>
            </a:pPr>
            <a:r>
              <a:rPr sz="2100" b="1" spc="-10" dirty="0">
                <a:latin typeface="Calibri"/>
                <a:cs typeface="Calibri"/>
              </a:rPr>
              <a:t>Purchase</a:t>
            </a:r>
            <a:r>
              <a:rPr sz="2100" b="1" spc="-4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Orders</a:t>
            </a:r>
            <a:r>
              <a:rPr sz="2100" b="1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Finance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&amp;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Administration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will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send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email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any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user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with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open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PO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July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1</a:t>
            </a:r>
            <a:r>
              <a:rPr sz="2100" spc="-37" baseline="31746" dirty="0">
                <a:latin typeface="Calibri"/>
                <a:cs typeface="Calibri"/>
              </a:rPr>
              <a:t>st</a:t>
            </a:r>
            <a:endParaRPr sz="2100" baseline="31746" dirty="0">
              <a:latin typeface="Calibri"/>
              <a:cs typeface="Calibri"/>
            </a:endParaRPr>
          </a:p>
          <a:p>
            <a:pPr marL="118745" indent="-101600">
              <a:lnSpc>
                <a:spcPct val="100000"/>
              </a:lnSpc>
              <a:spcBef>
                <a:spcPts val="414"/>
              </a:spcBef>
              <a:buSzPct val="95238"/>
              <a:buFont typeface="Arial"/>
              <a:buChar char="•"/>
              <a:tabLst>
                <a:tab pos="118745" algn="l"/>
              </a:tabLst>
            </a:pPr>
            <a:r>
              <a:rPr sz="2100" b="1" dirty="0">
                <a:latin typeface="Calibri"/>
                <a:cs typeface="Calibri"/>
              </a:rPr>
              <a:t>July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spc="-25" dirty="0">
                <a:latin typeface="Calibri"/>
                <a:cs typeface="Calibri"/>
              </a:rPr>
              <a:t>3</a:t>
            </a:r>
            <a:r>
              <a:rPr sz="2100" b="1" spc="-37" baseline="31746" dirty="0">
                <a:latin typeface="Calibri"/>
                <a:cs typeface="Calibri"/>
              </a:rPr>
              <a:t>rd</a:t>
            </a:r>
            <a:endParaRPr sz="2100" b="1" baseline="31746" dirty="0">
              <a:latin typeface="Calibri"/>
              <a:cs typeface="Calibri"/>
            </a:endParaRPr>
          </a:p>
          <a:p>
            <a:pPr marL="631825" marR="45085" lvl="1" indent="-136525">
              <a:lnSpc>
                <a:spcPts val="1939"/>
              </a:lnSpc>
              <a:spcBef>
                <a:spcPts val="335"/>
              </a:spcBef>
              <a:buFont typeface="Arial"/>
              <a:buChar char="•"/>
              <a:tabLst>
                <a:tab pos="633095" algn="l"/>
              </a:tabLst>
            </a:pPr>
            <a:r>
              <a:rPr sz="1800" dirty="0">
                <a:latin typeface="Calibri"/>
                <a:cs typeface="Calibri"/>
              </a:rPr>
              <a:t>Email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ap@eou.edu</a:t>
            </a:r>
            <a:r>
              <a:rPr sz="1800" u="none" spc="-114" dirty="0">
                <a:latin typeface="Arial"/>
                <a:cs typeface="Arial"/>
              </a:rPr>
              <a:t> </a:t>
            </a:r>
            <a:r>
              <a:rPr sz="1800" u="none" dirty="0">
                <a:latin typeface="Calibri"/>
                <a:cs typeface="Calibri"/>
              </a:rPr>
              <a:t>if</a:t>
            </a:r>
            <a:r>
              <a:rPr sz="1800" u="none" spc="-30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there</a:t>
            </a:r>
            <a:r>
              <a:rPr sz="1800" u="none" spc="-30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are</a:t>
            </a:r>
            <a:r>
              <a:rPr sz="1800" u="none" spc="-30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still</a:t>
            </a:r>
            <a:r>
              <a:rPr sz="1800" u="none" spc="-30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outstanding</a:t>
            </a:r>
            <a:r>
              <a:rPr sz="1800" u="none" spc="-30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invoices</a:t>
            </a:r>
            <a:r>
              <a:rPr sz="1800" u="none" spc="-35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to</a:t>
            </a:r>
            <a:r>
              <a:rPr sz="1800" u="none" spc="-30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be</a:t>
            </a:r>
            <a:r>
              <a:rPr sz="1800" u="none" spc="-30" dirty="0">
                <a:latin typeface="Calibri"/>
                <a:cs typeface="Calibri"/>
              </a:rPr>
              <a:t> </a:t>
            </a:r>
            <a:r>
              <a:rPr sz="1800" u="none" spc="-20" dirty="0">
                <a:latin typeface="Calibri"/>
                <a:cs typeface="Calibri"/>
              </a:rPr>
              <a:t>paid 	</a:t>
            </a:r>
            <a:r>
              <a:rPr sz="1800" u="none" dirty="0">
                <a:latin typeface="Calibri"/>
                <a:cs typeface="Calibri"/>
              </a:rPr>
              <a:t>on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these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encumbrances</a:t>
            </a:r>
            <a:r>
              <a:rPr sz="1800" u="none" spc="-45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or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purchase</a:t>
            </a:r>
            <a:r>
              <a:rPr sz="1800" u="none" spc="-45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orders</a:t>
            </a:r>
            <a:endParaRPr sz="1800" dirty="0">
              <a:latin typeface="Calibri"/>
              <a:cs typeface="Calibri"/>
            </a:endParaRPr>
          </a:p>
          <a:p>
            <a:pPr marL="632460" lvl="1" indent="-170815">
              <a:lnSpc>
                <a:spcPct val="100000"/>
              </a:lnSpc>
              <a:spcBef>
                <a:spcPts val="60"/>
              </a:spcBef>
              <a:buChar char="•"/>
              <a:tabLst>
                <a:tab pos="632460" algn="l"/>
              </a:tabLst>
            </a:pPr>
            <a:r>
              <a:rPr sz="1800" dirty="0">
                <a:latin typeface="Calibri"/>
                <a:cs typeface="Calibri"/>
              </a:rPr>
              <a:t>Close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out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encumbrances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purchase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orders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lang="en-US" sz="1800" spc="-20" dirty="0">
                <a:latin typeface="Calibri"/>
                <a:cs typeface="Calibri"/>
              </a:rPr>
              <a:t>FY25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Personal</a:t>
            </a:r>
            <a:r>
              <a:rPr spc="-110" dirty="0"/>
              <a:t> </a:t>
            </a:r>
            <a:r>
              <a:rPr dirty="0"/>
              <a:t>Service</a:t>
            </a:r>
            <a:r>
              <a:rPr spc="-110" dirty="0"/>
              <a:t> </a:t>
            </a:r>
            <a:r>
              <a:rPr spc="-10" dirty="0"/>
              <a:t>Agreements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6337" y="1537119"/>
            <a:ext cx="6961505" cy="3926716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401955" indent="-389255">
              <a:lnSpc>
                <a:spcPct val="100000"/>
              </a:lnSpc>
              <a:spcBef>
                <a:spcPts val="900"/>
              </a:spcBef>
              <a:buChar char="●"/>
              <a:tabLst>
                <a:tab pos="401955" algn="l"/>
              </a:tabLst>
            </a:pPr>
            <a:r>
              <a:rPr sz="2100" b="1" dirty="0">
                <a:solidFill>
                  <a:schemeClr val="tx1"/>
                </a:solidFill>
                <a:latin typeface="Arial"/>
                <a:cs typeface="Arial"/>
              </a:rPr>
              <a:t>ALL</a:t>
            </a:r>
            <a:r>
              <a:rPr sz="2100" b="1" spc="-8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chemeClr val="tx1"/>
                </a:solidFill>
                <a:latin typeface="Arial"/>
                <a:cs typeface="Arial"/>
              </a:rPr>
              <a:t>FY2</a:t>
            </a:r>
            <a:r>
              <a:rPr lang="en-US" sz="2100" b="1" dirty="0">
                <a:solidFill>
                  <a:schemeClr val="tx1"/>
                </a:solidFill>
                <a:latin typeface="Arial"/>
                <a:cs typeface="Arial"/>
              </a:rPr>
              <a:t>5</a:t>
            </a:r>
            <a:r>
              <a:rPr sz="21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chemeClr val="tx1"/>
                </a:solidFill>
                <a:latin typeface="Arial"/>
                <a:cs typeface="Arial"/>
              </a:rPr>
              <a:t>PSAs</a:t>
            </a:r>
            <a:r>
              <a:rPr sz="21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chemeClr val="tx1"/>
                </a:solidFill>
                <a:latin typeface="Arial"/>
                <a:cs typeface="Arial"/>
              </a:rPr>
              <a:t>will</a:t>
            </a:r>
            <a:r>
              <a:rPr sz="21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chemeClr val="tx1"/>
                </a:solidFill>
                <a:latin typeface="Arial"/>
                <a:cs typeface="Arial"/>
              </a:rPr>
              <a:t>effectively</a:t>
            </a:r>
            <a:r>
              <a:rPr sz="2100" b="1" spc="-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chemeClr val="tx1"/>
                </a:solidFill>
                <a:latin typeface="Arial"/>
                <a:cs typeface="Arial"/>
              </a:rPr>
              <a:t>end</a:t>
            </a:r>
            <a:r>
              <a:rPr sz="21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chemeClr val="tx1"/>
                </a:solidFill>
                <a:latin typeface="Arial"/>
                <a:cs typeface="Arial"/>
              </a:rPr>
              <a:t>on</a:t>
            </a:r>
            <a:r>
              <a:rPr sz="21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100" b="1" dirty="0">
                <a:solidFill>
                  <a:schemeClr val="tx1"/>
                </a:solidFill>
                <a:latin typeface="Arial"/>
                <a:cs typeface="Arial"/>
              </a:rPr>
              <a:t>June</a:t>
            </a:r>
            <a:r>
              <a:rPr sz="2100" b="1" spc="-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100" b="1" spc="-20" dirty="0">
                <a:solidFill>
                  <a:schemeClr val="tx1"/>
                </a:solidFill>
                <a:latin typeface="Arial"/>
                <a:cs typeface="Arial"/>
              </a:rPr>
              <a:t>30</a:t>
            </a:r>
            <a:r>
              <a:rPr sz="2100" b="1" spc="-20" baseline="30000" dirty="0">
                <a:solidFill>
                  <a:schemeClr val="tx1"/>
                </a:solidFill>
                <a:latin typeface="Arial"/>
                <a:cs typeface="Arial"/>
              </a:rPr>
              <a:t>th</a:t>
            </a:r>
            <a:endParaRPr sz="2100" b="1" baseline="30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401955" marR="518795" indent="-382270">
              <a:lnSpc>
                <a:spcPts val="2160"/>
              </a:lnSpc>
              <a:spcBef>
                <a:spcPts val="1030"/>
              </a:spcBef>
              <a:buChar char="●"/>
              <a:tabLst>
                <a:tab pos="401955" algn="l"/>
              </a:tabLst>
            </a:pPr>
            <a:r>
              <a:rPr sz="2000" dirty="0">
                <a:latin typeface="Arial"/>
                <a:cs typeface="Arial"/>
              </a:rPr>
              <a:t>If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contractor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providing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services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up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June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30</a:t>
            </a:r>
            <a:r>
              <a:rPr sz="2000" spc="-10" baseline="30000" dirty="0">
                <a:latin typeface="Arial"/>
                <a:cs typeface="Arial"/>
              </a:rPr>
              <a:t>th</a:t>
            </a:r>
            <a:r>
              <a:rPr sz="2000" spc="-10" dirty="0">
                <a:latin typeface="Arial"/>
                <a:cs typeface="Arial"/>
              </a:rPr>
              <a:t>, </a:t>
            </a:r>
            <a:r>
              <a:rPr sz="2000" dirty="0">
                <a:latin typeface="Arial"/>
                <a:cs typeface="Arial"/>
              </a:rPr>
              <a:t>please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ask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them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submit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final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invoices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ASAP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that </a:t>
            </a:r>
            <a:r>
              <a:rPr sz="2000" dirty="0">
                <a:latin typeface="Arial"/>
                <a:cs typeface="Arial"/>
              </a:rPr>
              <a:t>they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paid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correct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fiscal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year.</a:t>
            </a:r>
            <a:endParaRPr sz="2000" dirty="0">
              <a:latin typeface="Arial"/>
              <a:cs typeface="Arial"/>
            </a:endParaRPr>
          </a:p>
          <a:p>
            <a:pPr marL="401955" marR="5080" indent="-382270">
              <a:lnSpc>
                <a:spcPts val="2160"/>
              </a:lnSpc>
              <a:spcBef>
                <a:spcPts val="1000"/>
              </a:spcBef>
              <a:buChar char="●"/>
              <a:tabLst>
                <a:tab pos="401955" algn="l"/>
              </a:tabLst>
            </a:pPr>
            <a:r>
              <a:rPr sz="2000" dirty="0">
                <a:latin typeface="Arial"/>
                <a:cs typeface="Arial"/>
              </a:rPr>
              <a:t>Contractors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providing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services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after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July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r>
              <a:rPr sz="2000" baseline="30000" dirty="0">
                <a:latin typeface="Arial"/>
                <a:cs typeface="Arial"/>
              </a:rPr>
              <a:t>st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must</a:t>
            </a:r>
            <a:r>
              <a:rPr sz="2000" spc="-35" dirty="0">
                <a:latin typeface="Arial"/>
                <a:cs typeface="Arial"/>
              </a:rPr>
              <a:t> be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fully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executed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FY2</a:t>
            </a:r>
            <a:r>
              <a:rPr lang="en-US" sz="2000" dirty="0">
                <a:latin typeface="Arial"/>
                <a:cs typeface="Arial"/>
              </a:rPr>
              <a:t>6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contract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before</a:t>
            </a:r>
            <a:r>
              <a:rPr sz="2000" b="1" u="none" spc="-4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services</a:t>
            </a:r>
            <a:r>
              <a:rPr sz="2000" u="none" spc="-4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can</a:t>
            </a:r>
            <a:r>
              <a:rPr sz="2000" u="none" spc="-45" dirty="0">
                <a:latin typeface="Arial"/>
                <a:cs typeface="Arial"/>
              </a:rPr>
              <a:t> </a:t>
            </a:r>
            <a:r>
              <a:rPr sz="2000" u="none" spc="-25" dirty="0">
                <a:latin typeface="Arial"/>
                <a:cs typeface="Arial"/>
              </a:rPr>
              <a:t>be </a:t>
            </a:r>
            <a:r>
              <a:rPr sz="2000" u="none" dirty="0">
                <a:latin typeface="Arial"/>
                <a:cs typeface="Arial"/>
              </a:rPr>
              <a:t>rendered.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Fully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executed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means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the</a:t>
            </a:r>
            <a:r>
              <a:rPr sz="2000" u="none" spc="-3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completed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contract</a:t>
            </a:r>
            <a:r>
              <a:rPr sz="2000" u="none" spc="-35" dirty="0">
                <a:latin typeface="Arial"/>
                <a:cs typeface="Arial"/>
              </a:rPr>
              <a:t> </a:t>
            </a:r>
            <a:r>
              <a:rPr sz="2000" u="none" spc="-25" dirty="0">
                <a:latin typeface="Arial"/>
                <a:cs typeface="Arial"/>
              </a:rPr>
              <a:t>is </a:t>
            </a:r>
            <a:r>
              <a:rPr sz="2000" u="none" dirty="0">
                <a:latin typeface="Arial"/>
                <a:cs typeface="Arial"/>
              </a:rPr>
              <a:t>signed</a:t>
            </a:r>
            <a:r>
              <a:rPr sz="2000" u="none" spc="-4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by</a:t>
            </a:r>
            <a:r>
              <a:rPr sz="2000" u="none" spc="-4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all</a:t>
            </a:r>
            <a:r>
              <a:rPr sz="2000" u="none" spc="-4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parties</a:t>
            </a:r>
            <a:r>
              <a:rPr sz="2000" u="none" spc="-4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and</a:t>
            </a:r>
            <a:r>
              <a:rPr sz="2000" u="none" spc="-4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proof</a:t>
            </a:r>
            <a:r>
              <a:rPr sz="2000" u="none" spc="-4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of</a:t>
            </a:r>
            <a:r>
              <a:rPr sz="2000" u="none" spc="-4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insurance</a:t>
            </a:r>
            <a:r>
              <a:rPr sz="2000" u="none" spc="-4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has</a:t>
            </a:r>
            <a:r>
              <a:rPr sz="2000" u="none" spc="-45" dirty="0">
                <a:latin typeface="Arial"/>
                <a:cs typeface="Arial"/>
              </a:rPr>
              <a:t> </a:t>
            </a:r>
            <a:r>
              <a:rPr sz="2000" u="none" spc="-20" dirty="0">
                <a:latin typeface="Arial"/>
                <a:cs typeface="Arial"/>
              </a:rPr>
              <a:t>been </a:t>
            </a:r>
            <a:r>
              <a:rPr sz="2000" u="none" dirty="0">
                <a:latin typeface="Arial"/>
                <a:cs typeface="Arial"/>
              </a:rPr>
              <a:t>submitted</a:t>
            </a:r>
            <a:r>
              <a:rPr sz="2000" u="none" spc="-4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via</a:t>
            </a:r>
            <a:r>
              <a:rPr sz="2000" u="none" spc="-40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the</a:t>
            </a:r>
            <a:r>
              <a:rPr sz="2000" u="none" spc="-30" dirty="0">
                <a:latin typeface="Arial"/>
                <a:cs typeface="Arial"/>
              </a:rPr>
              <a:t> </a:t>
            </a:r>
            <a:r>
              <a:rPr sz="2000" i="1" u="heavy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</a:rPr>
              <a:t>Contract</a:t>
            </a:r>
            <a:r>
              <a:rPr sz="2000" i="1" u="heavy" spc="-4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</a:rPr>
              <a:t> </a:t>
            </a:r>
            <a:r>
              <a:rPr sz="2000" i="1" u="heavy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</a:rPr>
              <a:t>Submission</a:t>
            </a:r>
            <a:r>
              <a:rPr sz="2000" i="1" u="heavy" spc="-3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</a:rPr>
              <a:t> </a:t>
            </a:r>
            <a:r>
              <a:rPr sz="2000" i="1" u="heavy" spc="-2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</a:rPr>
              <a:t>Form</a:t>
            </a:r>
            <a:endParaRPr sz="2000" dirty="0">
              <a:latin typeface="Arial"/>
              <a:cs typeface="Arial"/>
            </a:endParaRPr>
          </a:p>
          <a:p>
            <a:pPr marL="401955" marR="485140" indent="-382270">
              <a:lnSpc>
                <a:spcPts val="2160"/>
              </a:lnSpc>
              <a:spcBef>
                <a:spcPts val="1000"/>
              </a:spcBef>
              <a:buChar char="●"/>
              <a:tabLst>
                <a:tab pos="401955" algn="l"/>
              </a:tabLst>
            </a:pPr>
            <a:r>
              <a:rPr sz="2000" dirty="0">
                <a:latin typeface="Arial"/>
                <a:cs typeface="Arial"/>
              </a:rPr>
              <a:t>FY2</a:t>
            </a:r>
            <a:r>
              <a:rPr lang="en-US" sz="2000" dirty="0">
                <a:latin typeface="Arial"/>
                <a:cs typeface="Arial"/>
              </a:rPr>
              <a:t>6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PSA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numbers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being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issued,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please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email </a:t>
            </a:r>
            <a:r>
              <a:rPr lang="en-US" sz="2000" u="heavy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  <a:hlinkClick r:id="rId2"/>
              </a:rPr>
              <a:t>ap</a:t>
            </a:r>
            <a:r>
              <a:rPr sz="2000" u="heavy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Arial"/>
                <a:cs typeface="Arial"/>
                <a:hlinkClick r:id="rId2"/>
              </a:rPr>
              <a:t>@eou.edu</a:t>
            </a:r>
            <a:r>
              <a:rPr sz="2000" u="none" spc="-30" dirty="0">
                <a:solidFill>
                  <a:srgbClr val="0563C1"/>
                </a:solidFill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for</a:t>
            </a:r>
            <a:r>
              <a:rPr sz="2000" u="none" spc="-2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a</a:t>
            </a:r>
            <a:r>
              <a:rPr sz="2000" u="none" spc="-2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contract</a:t>
            </a:r>
            <a:r>
              <a:rPr sz="2000" u="none" spc="-2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number</a:t>
            </a:r>
            <a:r>
              <a:rPr sz="2000" u="none" spc="-25" dirty="0">
                <a:latin typeface="Arial"/>
                <a:cs typeface="Arial"/>
              </a:rPr>
              <a:t> </a:t>
            </a:r>
            <a:r>
              <a:rPr sz="2000" u="none" dirty="0">
                <a:latin typeface="Arial"/>
                <a:cs typeface="Arial"/>
              </a:rPr>
              <a:t>for</a:t>
            </a:r>
            <a:r>
              <a:rPr sz="2000" u="none" spc="-25" dirty="0">
                <a:latin typeface="Arial"/>
                <a:cs typeface="Arial"/>
              </a:rPr>
              <a:t> any </a:t>
            </a:r>
            <a:r>
              <a:rPr sz="2000" u="none" dirty="0">
                <a:latin typeface="Arial"/>
                <a:cs typeface="Arial"/>
              </a:rPr>
              <a:t>upcoming</a:t>
            </a:r>
            <a:r>
              <a:rPr sz="2000" u="none" spc="-130" dirty="0">
                <a:latin typeface="Arial"/>
                <a:cs typeface="Arial"/>
              </a:rPr>
              <a:t> </a:t>
            </a:r>
            <a:r>
              <a:rPr sz="2000" u="none" spc="-10" dirty="0">
                <a:latin typeface="Arial"/>
                <a:cs typeface="Arial"/>
              </a:rPr>
              <a:t>services.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Invoice</a:t>
            </a:r>
            <a:r>
              <a:rPr spc="-120" dirty="0"/>
              <a:t> </a:t>
            </a:r>
            <a:r>
              <a:rPr dirty="0"/>
              <a:t>&amp;</a:t>
            </a:r>
            <a:r>
              <a:rPr spc="-114" dirty="0"/>
              <a:t> </a:t>
            </a:r>
            <a:r>
              <a:rPr dirty="0"/>
              <a:t>Journal</a:t>
            </a:r>
            <a:r>
              <a:rPr spc="-114" dirty="0"/>
              <a:t> </a:t>
            </a:r>
            <a:r>
              <a:rPr spc="-20" dirty="0"/>
              <a:t>Voucher</a:t>
            </a:r>
            <a:r>
              <a:rPr spc="-114" dirty="0"/>
              <a:t> </a:t>
            </a:r>
            <a:r>
              <a:rPr spc="-10" dirty="0"/>
              <a:t>Accruals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8825" y="1436928"/>
            <a:ext cx="6986905" cy="4017124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12700" marR="66675">
              <a:lnSpc>
                <a:spcPts val="2270"/>
              </a:lnSpc>
              <a:spcBef>
                <a:spcPts val="384"/>
              </a:spcBef>
            </a:pPr>
            <a:r>
              <a:rPr sz="2100" dirty="0">
                <a:latin typeface="Calibri"/>
                <a:cs typeface="Calibri"/>
              </a:rPr>
              <a:t>Accrual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basis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accounting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requires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expenditures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charged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to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fiscal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year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period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which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goods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are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received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or </a:t>
            </a:r>
            <a:r>
              <a:rPr sz="2100" dirty="0">
                <a:latin typeface="Calibri"/>
                <a:cs typeface="Calibri"/>
              </a:rPr>
              <a:t>services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are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performed,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regardless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when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budget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cash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35" dirty="0">
                <a:latin typeface="Calibri"/>
                <a:cs typeface="Calibri"/>
              </a:rPr>
              <a:t>is </a:t>
            </a:r>
            <a:r>
              <a:rPr sz="2100" spc="-10" dirty="0">
                <a:latin typeface="Calibri"/>
                <a:cs typeface="Calibri"/>
              </a:rPr>
              <a:t>available</a:t>
            </a:r>
            <a:endParaRPr sz="2100" dirty="0">
              <a:latin typeface="Calibri"/>
              <a:cs typeface="Calibri"/>
            </a:endParaRPr>
          </a:p>
          <a:p>
            <a:pPr marL="12700" marR="24765">
              <a:lnSpc>
                <a:spcPts val="2270"/>
              </a:lnSpc>
              <a:spcBef>
                <a:spcPts val="690"/>
              </a:spcBef>
            </a:pPr>
            <a:r>
              <a:rPr sz="2100" b="1" dirty="0">
                <a:latin typeface="Calibri"/>
                <a:cs typeface="Calibri"/>
              </a:rPr>
              <a:t>Review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all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invoices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for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the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following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two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scenarios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that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require </a:t>
            </a:r>
            <a:r>
              <a:rPr sz="2100" b="1" dirty="0">
                <a:latin typeface="Calibri"/>
                <a:cs typeface="Calibri"/>
              </a:rPr>
              <a:t>additional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action:</a:t>
            </a:r>
            <a:endParaRPr sz="2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1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Scenario</a:t>
            </a:r>
            <a:r>
              <a:rPr sz="2100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2100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2100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Prepaid:</a:t>
            </a:r>
            <a:endParaRPr sz="2100" dirty="0">
              <a:latin typeface="Calibri"/>
              <a:cs typeface="Calibri"/>
            </a:endParaRPr>
          </a:p>
          <a:p>
            <a:pPr marL="12700" marR="5080">
              <a:lnSpc>
                <a:spcPts val="2270"/>
              </a:lnSpc>
              <a:spcBef>
                <a:spcPts val="735"/>
              </a:spcBef>
            </a:pPr>
            <a:r>
              <a:rPr sz="2100" spc="-10" dirty="0">
                <a:latin typeface="Calibri"/>
                <a:cs typeface="Calibri"/>
              </a:rPr>
              <a:t>Expenses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FY2</a:t>
            </a:r>
            <a:r>
              <a:rPr lang="en-US" sz="2100" dirty="0">
                <a:latin typeface="Calibri"/>
                <a:cs typeface="Calibri"/>
              </a:rPr>
              <a:t>6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activities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paid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before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6/30/202</a:t>
            </a:r>
            <a:r>
              <a:rPr lang="en-US" sz="2100" dirty="0">
                <a:latin typeface="Calibri"/>
                <a:cs typeface="Calibri"/>
              </a:rPr>
              <a:t>5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Email details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ap@eou.edu</a:t>
            </a:r>
            <a:endParaRPr sz="2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1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Scenario</a:t>
            </a:r>
            <a:r>
              <a:rPr sz="2100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</a:t>
            </a:r>
            <a:r>
              <a:rPr sz="2100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–</a:t>
            </a:r>
            <a:r>
              <a:rPr sz="2100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1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Accrual:</a:t>
            </a:r>
            <a:endParaRPr sz="2100" dirty="0">
              <a:latin typeface="Calibri"/>
              <a:cs typeface="Calibri"/>
            </a:endParaRPr>
          </a:p>
          <a:p>
            <a:pPr marL="12700" marR="328930">
              <a:lnSpc>
                <a:spcPts val="2270"/>
              </a:lnSpc>
              <a:spcBef>
                <a:spcPts val="730"/>
              </a:spcBef>
            </a:pPr>
            <a:r>
              <a:rPr sz="2100" spc="-10" dirty="0">
                <a:latin typeface="Calibri"/>
                <a:cs typeface="Calibri"/>
              </a:rPr>
              <a:t>Expenses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FY2</a:t>
            </a:r>
            <a:r>
              <a:rPr lang="en-US" sz="2100" dirty="0">
                <a:latin typeface="Calibri"/>
                <a:cs typeface="Calibri"/>
              </a:rPr>
              <a:t>5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activities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paid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after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7/1/202</a:t>
            </a:r>
            <a:r>
              <a:rPr lang="en-US" sz="2100" dirty="0">
                <a:latin typeface="Calibri"/>
                <a:cs typeface="Calibri"/>
              </a:rPr>
              <a:t>5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Email details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ap@eou.edu</a:t>
            </a:r>
            <a:endParaRPr sz="2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Invoice</a:t>
            </a:r>
            <a:r>
              <a:rPr spc="-120" dirty="0"/>
              <a:t> </a:t>
            </a:r>
            <a:r>
              <a:rPr dirty="0"/>
              <a:t>&amp;</a:t>
            </a:r>
            <a:r>
              <a:rPr spc="-114" dirty="0"/>
              <a:t> </a:t>
            </a:r>
            <a:r>
              <a:rPr dirty="0"/>
              <a:t>Journal</a:t>
            </a:r>
            <a:r>
              <a:rPr spc="-114" dirty="0"/>
              <a:t> </a:t>
            </a:r>
            <a:r>
              <a:rPr spc="-20" dirty="0"/>
              <a:t>Voucher</a:t>
            </a:r>
            <a:r>
              <a:rPr spc="-114" dirty="0"/>
              <a:t> </a:t>
            </a:r>
            <a:r>
              <a:rPr spc="-10" dirty="0"/>
              <a:t>Accruals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4703" y="1436928"/>
            <a:ext cx="7135495" cy="4034790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156845" marR="85090" indent="-132080">
              <a:lnSpc>
                <a:spcPts val="2270"/>
              </a:lnSpc>
              <a:spcBef>
                <a:spcPts val="384"/>
              </a:spcBef>
              <a:buFont typeface="Arial"/>
              <a:buChar char="•"/>
              <a:tabLst>
                <a:tab pos="156845" algn="l"/>
              </a:tabLst>
            </a:pPr>
            <a:r>
              <a:rPr sz="2100" b="1" dirty="0">
                <a:latin typeface="Calibri"/>
                <a:cs typeface="Calibri"/>
              </a:rPr>
              <a:t>June</a:t>
            </a:r>
            <a:r>
              <a:rPr sz="2100" b="1" spc="-6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1</a:t>
            </a:r>
            <a:r>
              <a:rPr sz="2100" b="1" baseline="31746" dirty="0">
                <a:latin typeface="Calibri"/>
                <a:cs typeface="Calibri"/>
              </a:rPr>
              <a:t>st</a:t>
            </a:r>
            <a:r>
              <a:rPr sz="2100" b="1" spc="142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Start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writing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date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goods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services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were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received </a:t>
            </a:r>
            <a:r>
              <a:rPr sz="2100" dirty="0">
                <a:latin typeface="Calibri"/>
                <a:cs typeface="Calibri"/>
              </a:rPr>
              <a:t>on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ALL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invoices</a:t>
            </a:r>
            <a:r>
              <a:rPr sz="2100" u="none" spc="-70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before</a:t>
            </a:r>
            <a:r>
              <a:rPr sz="2100" u="none" spc="-6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sending</a:t>
            </a:r>
            <a:r>
              <a:rPr sz="2100" u="none" spc="-6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to</a:t>
            </a:r>
            <a:r>
              <a:rPr sz="2100" u="none" spc="-65" dirty="0">
                <a:latin typeface="Calibri"/>
                <a:cs typeface="Calibri"/>
              </a:rPr>
              <a:t> </a:t>
            </a:r>
            <a:r>
              <a:rPr sz="2100" u="none" spc="-25" dirty="0">
                <a:latin typeface="Calibri"/>
                <a:cs typeface="Calibri"/>
              </a:rPr>
              <a:t>AP</a:t>
            </a:r>
            <a:endParaRPr sz="2100" dirty="0">
              <a:latin typeface="Calibri"/>
              <a:cs typeface="Calibri"/>
            </a:endParaRPr>
          </a:p>
          <a:p>
            <a:pPr marL="156845" indent="-131445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156845" algn="l"/>
              </a:tabLst>
            </a:pPr>
            <a:r>
              <a:rPr sz="2100" b="1" dirty="0">
                <a:latin typeface="Calibri"/>
                <a:cs typeface="Calibri"/>
              </a:rPr>
              <a:t>July</a:t>
            </a:r>
            <a:r>
              <a:rPr sz="2100" b="1" spc="-3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3</a:t>
            </a:r>
            <a:r>
              <a:rPr sz="2100" b="1" baseline="31746" dirty="0">
                <a:latin typeface="Calibri"/>
                <a:cs typeface="Calibri"/>
              </a:rPr>
              <a:t>rd</a:t>
            </a:r>
            <a:r>
              <a:rPr sz="2100" b="1" spc="-52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Submit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FY2</a:t>
            </a:r>
            <a:r>
              <a:rPr lang="en-US" sz="2100" dirty="0">
                <a:latin typeface="Calibri"/>
                <a:cs typeface="Calibri"/>
              </a:rPr>
              <a:t>5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invoices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AP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by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12:00pm</a:t>
            </a:r>
            <a:endParaRPr sz="2100" dirty="0">
              <a:latin typeface="Calibri"/>
              <a:cs typeface="Calibri"/>
            </a:endParaRPr>
          </a:p>
          <a:p>
            <a:pPr marL="499745" lvl="1" indent="-13144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499745" algn="l"/>
              </a:tabLst>
            </a:pPr>
            <a:r>
              <a:rPr sz="2100" dirty="0">
                <a:latin typeface="Calibri"/>
                <a:cs typeface="Calibri"/>
              </a:rPr>
              <a:t>Scan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invoices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received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after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this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date</a:t>
            </a:r>
            <a:endParaRPr sz="2100" dirty="0">
              <a:latin typeface="Calibri"/>
              <a:cs typeface="Calibri"/>
            </a:endParaRPr>
          </a:p>
          <a:p>
            <a:pPr marL="842010" lvl="2" indent="-136525">
              <a:lnSpc>
                <a:spcPct val="100000"/>
              </a:lnSpc>
              <a:spcBef>
                <a:spcPts val="90"/>
              </a:spcBef>
              <a:buFont typeface="Arial"/>
              <a:buChar char="•"/>
              <a:tabLst>
                <a:tab pos="842010" algn="l"/>
              </a:tabLst>
            </a:pPr>
            <a:r>
              <a:rPr sz="1800" dirty="0">
                <a:latin typeface="Calibri"/>
                <a:cs typeface="Calibri"/>
              </a:rPr>
              <a:t>If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goods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services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were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before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June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30</a:t>
            </a:r>
            <a:r>
              <a:rPr sz="1800" spc="-30" baseline="30092" dirty="0">
                <a:latin typeface="Calibri"/>
                <a:cs typeface="Calibri"/>
              </a:rPr>
              <a:t>th</a:t>
            </a:r>
            <a:endParaRPr sz="1800" baseline="30092" dirty="0">
              <a:latin typeface="Calibri"/>
              <a:cs typeface="Calibri"/>
            </a:endParaRPr>
          </a:p>
          <a:p>
            <a:pPr marL="1184275" marR="17780" lvl="3" indent="-136525">
              <a:lnSpc>
                <a:spcPts val="1939"/>
              </a:lnSpc>
              <a:spcBef>
                <a:spcPts val="334"/>
              </a:spcBef>
              <a:buFont typeface="Arial"/>
              <a:buChar char="•"/>
              <a:tabLst>
                <a:tab pos="1185545" algn="l"/>
              </a:tabLst>
            </a:pPr>
            <a:r>
              <a:rPr sz="1800" dirty="0">
                <a:latin typeface="Calibri"/>
                <a:cs typeface="Calibri"/>
              </a:rPr>
              <a:t>Enter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Banner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July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transaction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date,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leave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in-</a:t>
            </a:r>
            <a:r>
              <a:rPr sz="1800" dirty="0">
                <a:latin typeface="Calibri"/>
                <a:cs typeface="Calibri"/>
              </a:rPr>
              <a:t>process,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 	</a:t>
            </a:r>
            <a:r>
              <a:rPr sz="1800" dirty="0">
                <a:latin typeface="Calibri"/>
                <a:cs typeface="Calibri"/>
              </a:rPr>
              <a:t>send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documents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AP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completion.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Note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that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they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are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for 	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FY2</a:t>
            </a:r>
            <a:r>
              <a:rPr lang="en-US" sz="1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goods</a:t>
            </a:r>
            <a:r>
              <a:rPr sz="18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18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services</a:t>
            </a:r>
            <a:endParaRPr sz="1800" dirty="0">
              <a:latin typeface="Calibri"/>
              <a:cs typeface="Calibri"/>
            </a:endParaRPr>
          </a:p>
          <a:p>
            <a:pPr marL="842010" lvl="2" indent="-136525">
              <a:lnSpc>
                <a:spcPct val="100000"/>
              </a:lnSpc>
              <a:spcBef>
                <a:spcPts val="60"/>
              </a:spcBef>
              <a:buFont typeface="Arial"/>
              <a:buChar char="•"/>
              <a:tabLst>
                <a:tab pos="842010" algn="l"/>
              </a:tabLst>
            </a:pPr>
            <a:r>
              <a:rPr sz="1800" dirty="0">
                <a:latin typeface="Calibri"/>
                <a:cs typeface="Calibri"/>
              </a:rPr>
              <a:t>If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goods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services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were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received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July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baseline="30092" dirty="0">
                <a:latin typeface="Calibri"/>
                <a:cs typeface="Calibri"/>
              </a:rPr>
              <a:t>st</a:t>
            </a:r>
            <a:r>
              <a:rPr sz="1800" spc="135" baseline="3009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after</a:t>
            </a:r>
            <a:endParaRPr sz="1800" dirty="0">
              <a:latin typeface="Calibri"/>
              <a:cs typeface="Calibri"/>
            </a:endParaRPr>
          </a:p>
          <a:p>
            <a:pPr marL="1184275" marR="335280" lvl="3" indent="-136525">
              <a:lnSpc>
                <a:spcPts val="1939"/>
              </a:lnSpc>
              <a:spcBef>
                <a:spcPts val="335"/>
              </a:spcBef>
              <a:buFont typeface="Arial"/>
              <a:buChar char="•"/>
              <a:tabLst>
                <a:tab pos="1185545" algn="l"/>
              </a:tabLst>
            </a:pPr>
            <a:r>
              <a:rPr sz="1800" dirty="0">
                <a:latin typeface="Calibri"/>
                <a:cs typeface="Calibri"/>
              </a:rPr>
              <a:t>Enter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Banner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regular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invoice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6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transaction 	</a:t>
            </a:r>
            <a:r>
              <a:rPr sz="1800" spc="-20" dirty="0">
                <a:latin typeface="Calibri"/>
                <a:cs typeface="Calibri"/>
              </a:rPr>
              <a:t>date</a:t>
            </a:r>
            <a:endParaRPr sz="1800" dirty="0">
              <a:latin typeface="Calibri"/>
              <a:cs typeface="Calibri"/>
            </a:endParaRPr>
          </a:p>
          <a:p>
            <a:pPr marL="841375" marR="277495" lvl="2" indent="-136525">
              <a:lnSpc>
                <a:spcPts val="1939"/>
              </a:lnSpc>
              <a:spcBef>
                <a:spcPts val="305"/>
              </a:spcBef>
              <a:buFont typeface="Arial"/>
              <a:buChar char="•"/>
              <a:tabLst>
                <a:tab pos="842644" algn="l"/>
              </a:tabLst>
            </a:pPr>
            <a:r>
              <a:rPr sz="1800" dirty="0">
                <a:latin typeface="Calibri"/>
                <a:cs typeface="Calibri"/>
              </a:rPr>
              <a:t>If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you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have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only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received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goods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invoice,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you 	</a:t>
            </a:r>
            <a:r>
              <a:rPr sz="1800" dirty="0">
                <a:latin typeface="Calibri"/>
                <a:cs typeface="Calibri"/>
              </a:rPr>
              <a:t>have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only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portion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services</a:t>
            </a:r>
            <a:endParaRPr sz="1800" dirty="0">
              <a:latin typeface="Calibri"/>
              <a:cs typeface="Calibri"/>
            </a:endParaRPr>
          </a:p>
          <a:p>
            <a:pPr marL="1184910" lvl="3" indent="-136525">
              <a:lnSpc>
                <a:spcPct val="100000"/>
              </a:lnSpc>
              <a:spcBef>
                <a:spcPts val="60"/>
              </a:spcBef>
              <a:buFont typeface="Arial"/>
              <a:buChar char="•"/>
              <a:tabLst>
                <a:tab pos="1184910" algn="l"/>
              </a:tabLst>
            </a:pPr>
            <a:r>
              <a:rPr sz="1800" dirty="0">
                <a:latin typeface="Calibri"/>
                <a:cs typeface="Calibri"/>
              </a:rPr>
              <a:t>Contact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ap@eou.edu</a:t>
            </a:r>
            <a:r>
              <a:rPr sz="1800" u="none" spc="-114" dirty="0">
                <a:latin typeface="Arial"/>
                <a:cs typeface="Arial"/>
              </a:rPr>
              <a:t> </a:t>
            </a:r>
            <a:r>
              <a:rPr sz="1800" u="none" dirty="0">
                <a:latin typeface="Calibri"/>
                <a:cs typeface="Calibri"/>
              </a:rPr>
              <a:t>to</a:t>
            </a:r>
            <a:r>
              <a:rPr sz="1800" u="none" spc="-45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determine</a:t>
            </a:r>
            <a:r>
              <a:rPr sz="1800" u="none" spc="-45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correct</a:t>
            </a:r>
            <a:r>
              <a:rPr sz="1800" u="none" spc="-45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procedures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6425" y="649020"/>
            <a:ext cx="11544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Travel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9349" y="1706879"/>
            <a:ext cx="7151651" cy="20723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9095" marR="5080" indent="-367030">
              <a:lnSpc>
                <a:spcPct val="100000"/>
              </a:lnSpc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r>
              <a:rPr sz="1800" dirty="0">
                <a:latin typeface="Calibri"/>
                <a:cs typeface="Calibri"/>
              </a:rPr>
              <a:t>All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EOU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travel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concluding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before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June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30</a:t>
            </a:r>
            <a:r>
              <a:rPr sz="1800" baseline="30000" dirty="0">
                <a:latin typeface="Calibri"/>
                <a:cs typeface="Calibri"/>
              </a:rPr>
              <a:t>th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considered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5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expense.</a:t>
            </a:r>
            <a:endParaRPr lang="en-US" sz="1800" spc="-10" dirty="0">
              <a:latin typeface="Calibri"/>
              <a:cs typeface="Calibri"/>
            </a:endParaRPr>
          </a:p>
          <a:p>
            <a:pPr marL="379095" marR="5080" indent="-367030">
              <a:lnSpc>
                <a:spcPct val="100000"/>
              </a:lnSpc>
              <a:spcBef>
                <a:spcPts val="100"/>
              </a:spcBef>
              <a:buFont typeface="Arial"/>
              <a:buChar char="●"/>
              <a:tabLst>
                <a:tab pos="379095" algn="l"/>
              </a:tabLst>
            </a:pPr>
            <a:endParaRPr sz="1800" dirty="0">
              <a:latin typeface="Calibri"/>
              <a:cs typeface="Calibri"/>
            </a:endParaRPr>
          </a:p>
          <a:p>
            <a:pPr marL="379095" marR="221615" indent="-367030">
              <a:lnSpc>
                <a:spcPct val="100000"/>
              </a:lnSpc>
              <a:spcBef>
                <a:spcPts val="1000"/>
              </a:spcBef>
              <a:buFont typeface="Arial"/>
              <a:buChar char="●"/>
              <a:tabLst>
                <a:tab pos="379095" algn="l"/>
              </a:tabLst>
            </a:pPr>
            <a:r>
              <a:rPr sz="1800" dirty="0">
                <a:latin typeface="Calibri"/>
                <a:cs typeface="Calibri"/>
              </a:rPr>
              <a:t>All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5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travel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reimbursements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due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Accounts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Payable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July </a:t>
            </a:r>
            <a:r>
              <a:rPr lang="en-US" sz="1800" b="1" spc="-25" dirty="0">
                <a:latin typeface="Calibri"/>
                <a:cs typeface="Calibri"/>
              </a:rPr>
              <a:t>1</a:t>
            </a:r>
            <a:r>
              <a:rPr lang="en-US" sz="1800" b="1" spc="-25" baseline="30000" dirty="0">
                <a:latin typeface="Calibri"/>
                <a:cs typeface="Calibri"/>
              </a:rPr>
              <a:t>st</a:t>
            </a:r>
            <a:endParaRPr lang="en-US" sz="1800" b="1" spc="-25" dirty="0">
              <a:latin typeface="Calibri"/>
              <a:cs typeface="Calibri"/>
            </a:endParaRPr>
          </a:p>
          <a:p>
            <a:pPr marL="12065" marR="221615">
              <a:lnSpc>
                <a:spcPct val="100000"/>
              </a:lnSpc>
              <a:spcBef>
                <a:spcPts val="1000"/>
              </a:spcBef>
              <a:tabLst>
                <a:tab pos="379095" algn="l"/>
              </a:tabLst>
            </a:pPr>
            <a:endParaRPr lang="en-US" sz="1800" dirty="0">
              <a:latin typeface="Calibri"/>
              <a:cs typeface="Calibri"/>
            </a:endParaRPr>
          </a:p>
          <a:p>
            <a:pPr marL="379095" indent="-366395">
              <a:lnSpc>
                <a:spcPct val="100000"/>
              </a:lnSpc>
              <a:spcBef>
                <a:spcPts val="1000"/>
              </a:spcBef>
              <a:buFont typeface="Arial"/>
              <a:buChar char="●"/>
              <a:tabLst>
                <a:tab pos="379095" algn="l"/>
              </a:tabLst>
            </a:pPr>
            <a:r>
              <a:rPr sz="1800" dirty="0">
                <a:latin typeface="Calibri"/>
                <a:cs typeface="Calibri"/>
              </a:rPr>
              <a:t>All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Advance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repays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5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trips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must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submitted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June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26</a:t>
            </a:r>
            <a:r>
              <a:rPr sz="1800" b="1" spc="-20" baseline="30000" dirty="0">
                <a:latin typeface="Calibri"/>
                <a:cs typeface="Calibri"/>
              </a:rPr>
              <a:t>th</a:t>
            </a:r>
            <a:endParaRPr sz="1800" baseline="30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Procurement</a:t>
            </a:r>
            <a:r>
              <a:rPr spc="-110" dirty="0"/>
              <a:t> </a:t>
            </a:r>
            <a:r>
              <a:rPr spc="-20" dirty="0"/>
              <a:t>Cards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8453" y="1436928"/>
            <a:ext cx="7759065" cy="3817070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118745" marR="31115">
              <a:lnSpc>
                <a:spcPts val="2270"/>
              </a:lnSpc>
              <a:spcBef>
                <a:spcPts val="384"/>
              </a:spcBef>
            </a:pPr>
            <a:r>
              <a:rPr sz="2100" dirty="0">
                <a:latin typeface="Calibri"/>
                <a:cs typeface="Calibri"/>
              </a:rPr>
              <a:t>Due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35" dirty="0">
                <a:latin typeface="Calibri"/>
                <a:cs typeface="Calibri"/>
              </a:rPr>
              <a:t>year-</a:t>
            </a:r>
            <a:r>
              <a:rPr sz="2100" dirty="0">
                <a:latin typeface="Calibri"/>
                <a:cs typeface="Calibri"/>
              </a:rPr>
              <a:t>end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processing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deadlines,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EOU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will</a:t>
            </a:r>
            <a:r>
              <a:rPr sz="2100" spc="-25" dirty="0">
                <a:latin typeface="Calibri"/>
                <a:cs typeface="Calibri"/>
              </a:rPr>
              <a:t> shut-</a:t>
            </a:r>
            <a:r>
              <a:rPr sz="2100" dirty="0">
                <a:latin typeface="Calibri"/>
                <a:cs typeface="Calibri"/>
              </a:rPr>
              <a:t>off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all </a:t>
            </a:r>
            <a:r>
              <a:rPr sz="2100" dirty="0">
                <a:latin typeface="Calibri"/>
                <a:cs typeface="Calibri"/>
              </a:rPr>
              <a:t>Departmental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Procurement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Card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feeds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from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June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2</a:t>
            </a:r>
            <a:r>
              <a:rPr lang="en-US" sz="2100" dirty="0">
                <a:latin typeface="Calibri"/>
                <a:cs typeface="Calibri"/>
              </a:rPr>
              <a:t>1</a:t>
            </a:r>
            <a:r>
              <a:rPr lang="en-US" sz="2100" baseline="31746" dirty="0">
                <a:latin typeface="Calibri"/>
                <a:cs typeface="Calibri"/>
              </a:rPr>
              <a:t>s</a:t>
            </a:r>
            <a:r>
              <a:rPr sz="2100" baseline="31746" dirty="0">
                <a:latin typeface="Calibri"/>
                <a:cs typeface="Calibri"/>
              </a:rPr>
              <a:t>t</a:t>
            </a:r>
            <a:r>
              <a:rPr sz="2100" spc="127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through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July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9</a:t>
            </a:r>
            <a:r>
              <a:rPr sz="2100" spc="-25" baseline="30000" dirty="0">
                <a:latin typeface="Calibri"/>
                <a:cs typeface="Calibri"/>
              </a:rPr>
              <a:t>th</a:t>
            </a:r>
            <a:endParaRPr sz="2100" baseline="30000" dirty="0">
              <a:latin typeface="Calibri"/>
              <a:cs typeface="Calibri"/>
            </a:endParaRPr>
          </a:p>
          <a:p>
            <a:pPr marL="118745" marR="234950">
              <a:lnSpc>
                <a:spcPts val="2270"/>
              </a:lnSpc>
              <a:spcBef>
                <a:spcPts val="695"/>
              </a:spcBef>
            </a:pPr>
            <a:r>
              <a:rPr sz="2100" b="1" dirty="0">
                <a:latin typeface="Calibri"/>
                <a:cs typeface="Calibri"/>
              </a:rPr>
              <a:t>Please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plan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accordingly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to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ensure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no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transactions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are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posted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to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spc="-25" dirty="0">
                <a:latin typeface="Calibri"/>
                <a:cs typeface="Calibri"/>
              </a:rPr>
              <a:t>the </a:t>
            </a:r>
            <a:r>
              <a:rPr sz="2100" b="1" dirty="0">
                <a:latin typeface="Calibri"/>
                <a:cs typeface="Calibri"/>
              </a:rPr>
              <a:t>PCard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during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that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period</a:t>
            </a:r>
            <a:endParaRPr sz="2100" dirty="0">
              <a:latin typeface="Calibri"/>
              <a:cs typeface="Calibri"/>
            </a:endParaRPr>
          </a:p>
          <a:p>
            <a:pPr marL="118745" marR="17780" indent="-102235">
              <a:lnSpc>
                <a:spcPts val="2270"/>
              </a:lnSpc>
              <a:spcBef>
                <a:spcPts val="695"/>
              </a:spcBef>
              <a:buSzPct val="95238"/>
              <a:buFont typeface="Arial"/>
              <a:buChar char="•"/>
              <a:tabLst>
                <a:tab pos="118745" algn="l"/>
              </a:tabLst>
            </a:pPr>
            <a:r>
              <a:rPr sz="2100" b="1" dirty="0">
                <a:latin typeface="Calibri"/>
                <a:cs typeface="Calibri"/>
              </a:rPr>
              <a:t>June</a:t>
            </a:r>
            <a:r>
              <a:rPr sz="2100" b="1" spc="-6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1</a:t>
            </a:r>
            <a:r>
              <a:rPr sz="2100" b="1" baseline="31746" dirty="0">
                <a:latin typeface="Calibri"/>
                <a:cs typeface="Calibri"/>
              </a:rPr>
              <a:t>st</a:t>
            </a:r>
            <a:r>
              <a:rPr sz="2100" b="1" spc="142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Review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invoices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received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from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now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through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June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30</a:t>
            </a:r>
            <a:r>
              <a:rPr sz="2100" baseline="31746" dirty="0">
                <a:latin typeface="Calibri"/>
                <a:cs typeface="Calibri"/>
              </a:rPr>
              <a:t>th</a:t>
            </a:r>
            <a:r>
              <a:rPr sz="2100" spc="157" baseline="31746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and </a:t>
            </a:r>
            <a:r>
              <a:rPr sz="2100" dirty="0">
                <a:latin typeface="Calibri"/>
                <a:cs typeface="Calibri"/>
              </a:rPr>
              <a:t>notify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AP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any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payments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goods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services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that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are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received </a:t>
            </a:r>
            <a:r>
              <a:rPr sz="2100" dirty="0">
                <a:latin typeface="Calibri"/>
                <a:cs typeface="Calibri"/>
              </a:rPr>
              <a:t>after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June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30</a:t>
            </a:r>
            <a:r>
              <a:rPr sz="2100" spc="-30" baseline="31746" dirty="0">
                <a:latin typeface="Calibri"/>
                <a:cs typeface="Calibri"/>
              </a:rPr>
              <a:t>th</a:t>
            </a:r>
            <a:endParaRPr sz="2100" baseline="31746" dirty="0">
              <a:latin typeface="Calibri"/>
              <a:cs typeface="Calibri"/>
            </a:endParaRPr>
          </a:p>
          <a:p>
            <a:pPr marL="118745" indent="-101600">
              <a:lnSpc>
                <a:spcPct val="100000"/>
              </a:lnSpc>
              <a:spcBef>
                <a:spcPts val="409"/>
              </a:spcBef>
              <a:buSzPct val="95238"/>
              <a:buFont typeface="Arial"/>
              <a:buChar char="•"/>
              <a:tabLst>
                <a:tab pos="118745" algn="l"/>
              </a:tabLst>
            </a:pPr>
            <a:r>
              <a:rPr sz="2100" b="1" dirty="0">
                <a:latin typeface="Calibri"/>
                <a:cs typeface="Calibri"/>
              </a:rPr>
              <a:t>June</a:t>
            </a:r>
            <a:r>
              <a:rPr sz="2100" b="1" spc="-4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2</a:t>
            </a:r>
            <a:r>
              <a:rPr lang="en-US" sz="2100" b="1" dirty="0">
                <a:latin typeface="Calibri"/>
                <a:cs typeface="Calibri"/>
              </a:rPr>
              <a:t>0</a:t>
            </a:r>
            <a:r>
              <a:rPr lang="en-US" sz="2100" b="1" baseline="31746" dirty="0">
                <a:latin typeface="Calibri"/>
                <a:cs typeface="Calibri"/>
              </a:rPr>
              <a:t>th</a:t>
            </a:r>
            <a:r>
              <a:rPr sz="2100" b="1" spc="157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Last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day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use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PCard</a:t>
            </a:r>
            <a:endParaRPr sz="2100" dirty="0">
              <a:latin typeface="Calibri"/>
              <a:cs typeface="Calibri"/>
            </a:endParaRPr>
          </a:p>
          <a:p>
            <a:pPr marL="118745" indent="-101600">
              <a:lnSpc>
                <a:spcPct val="100000"/>
              </a:lnSpc>
              <a:spcBef>
                <a:spcPts val="450"/>
              </a:spcBef>
              <a:buSzPct val="95238"/>
              <a:buFont typeface="Arial"/>
              <a:buChar char="•"/>
              <a:tabLst>
                <a:tab pos="118745" algn="l"/>
              </a:tabLst>
            </a:pPr>
            <a:r>
              <a:rPr sz="2100" b="1" dirty="0">
                <a:latin typeface="Calibri"/>
                <a:cs typeface="Calibri"/>
              </a:rPr>
              <a:t>June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27</a:t>
            </a:r>
            <a:r>
              <a:rPr sz="2100" b="1" baseline="31746" dirty="0">
                <a:latin typeface="Calibri"/>
                <a:cs typeface="Calibri"/>
              </a:rPr>
              <a:t>th</a:t>
            </a:r>
            <a:r>
              <a:rPr sz="2100" b="1" spc="165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Last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day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30" dirty="0">
                <a:latin typeface="Calibri"/>
                <a:cs typeface="Calibri"/>
              </a:rPr>
              <a:t>re-</a:t>
            </a:r>
            <a:r>
              <a:rPr sz="2100" dirty="0">
                <a:latin typeface="Calibri"/>
                <a:cs typeface="Calibri"/>
              </a:rPr>
              <a:t>class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PCard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transactions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Banner</a:t>
            </a:r>
            <a:endParaRPr sz="2100" dirty="0">
              <a:latin typeface="Calibri"/>
              <a:cs typeface="Calibri"/>
            </a:endParaRPr>
          </a:p>
          <a:p>
            <a:pPr marL="118745" indent="-101600">
              <a:lnSpc>
                <a:spcPct val="100000"/>
              </a:lnSpc>
              <a:spcBef>
                <a:spcPts val="445"/>
              </a:spcBef>
              <a:buSzPct val="95238"/>
              <a:buFont typeface="Arial"/>
              <a:buChar char="•"/>
              <a:tabLst>
                <a:tab pos="118745" algn="l"/>
              </a:tabLst>
            </a:pPr>
            <a:r>
              <a:rPr sz="2100" b="1" dirty="0">
                <a:latin typeface="Calibri"/>
                <a:cs typeface="Calibri"/>
              </a:rPr>
              <a:t>July</a:t>
            </a:r>
            <a:r>
              <a:rPr sz="2100" b="1" spc="-5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1</a:t>
            </a:r>
            <a:r>
              <a:rPr sz="2100" b="1" baseline="31746" dirty="0">
                <a:latin typeface="Calibri"/>
                <a:cs typeface="Calibri"/>
              </a:rPr>
              <a:t>st</a:t>
            </a:r>
            <a:r>
              <a:rPr sz="2100" b="1" spc="165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Resume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use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PCard,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but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only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FY2</a:t>
            </a:r>
            <a:r>
              <a:rPr lang="en-US" sz="2100" dirty="0">
                <a:latin typeface="Calibri"/>
                <a:cs typeface="Calibri"/>
              </a:rPr>
              <a:t>6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purchases</a:t>
            </a:r>
            <a:endParaRPr sz="2100" dirty="0">
              <a:latin typeface="Calibri"/>
              <a:cs typeface="Calibri"/>
            </a:endParaRPr>
          </a:p>
          <a:p>
            <a:pPr marL="118745" indent="-101600">
              <a:lnSpc>
                <a:spcPct val="100000"/>
              </a:lnSpc>
              <a:spcBef>
                <a:spcPts val="450"/>
              </a:spcBef>
              <a:buSzPct val="95238"/>
              <a:buFont typeface="Arial"/>
              <a:buChar char="•"/>
              <a:tabLst>
                <a:tab pos="118745" algn="l"/>
              </a:tabLst>
            </a:pPr>
            <a:r>
              <a:rPr sz="2100" b="1" dirty="0">
                <a:latin typeface="Calibri"/>
                <a:cs typeface="Calibri"/>
              </a:rPr>
              <a:t>July</a:t>
            </a:r>
            <a:r>
              <a:rPr sz="2100" b="1" spc="-4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9</a:t>
            </a:r>
            <a:r>
              <a:rPr sz="2100" b="1" baseline="31746" dirty="0">
                <a:latin typeface="Calibri"/>
                <a:cs typeface="Calibri"/>
              </a:rPr>
              <a:t>th</a:t>
            </a:r>
            <a:r>
              <a:rPr sz="2100" b="1" spc="172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Submit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June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PCard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packets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AP</a:t>
            </a:r>
            <a:endParaRPr sz="2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Prepaid</a:t>
            </a:r>
            <a:r>
              <a:rPr spc="-160" dirty="0"/>
              <a:t> </a:t>
            </a:r>
            <a:r>
              <a:rPr spc="-10" dirty="0"/>
              <a:t>Expenses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82675" y="4583327"/>
          <a:ext cx="5554345" cy="474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7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6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7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7490">
                <a:tc>
                  <a:txBody>
                    <a:bodyPr/>
                    <a:lstStyle/>
                    <a:p>
                      <a:pPr marL="31750">
                        <a:lnSpc>
                          <a:spcPts val="171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Credit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5130">
                        <a:lnSpc>
                          <a:spcPts val="171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Fund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(tied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index)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171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A5002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710"/>
                        </a:lnSpc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$100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1750">
                        <a:lnSpc>
                          <a:spcPts val="177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Debit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5130">
                        <a:lnSpc>
                          <a:spcPts val="177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Index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177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2xxxx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770"/>
                        </a:lnSpc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$100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64515" y="1442110"/>
            <a:ext cx="7062470" cy="420116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92075" marR="5080">
              <a:lnSpc>
                <a:spcPts val="1939"/>
              </a:lnSpc>
              <a:spcBef>
                <a:spcPts val="345"/>
              </a:spcBef>
            </a:pPr>
            <a:r>
              <a:rPr sz="1800" spc="-10" dirty="0">
                <a:latin typeface="Calibri"/>
                <a:cs typeface="Calibri"/>
              </a:rPr>
              <a:t>Expenses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future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fiscal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years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should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coded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appropriate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prepaid expense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account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code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when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entered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Banner.</a:t>
            </a:r>
            <a:endParaRPr sz="1800">
              <a:latin typeface="Calibri"/>
              <a:cs typeface="Calibri"/>
            </a:endParaRPr>
          </a:p>
          <a:p>
            <a:pPr marL="92075" marR="464820">
              <a:lnSpc>
                <a:spcPts val="1939"/>
              </a:lnSpc>
              <a:spcBef>
                <a:spcPts val="710"/>
              </a:spcBef>
            </a:pPr>
            <a:r>
              <a:rPr sz="1800" b="1" dirty="0">
                <a:latin typeface="Calibri"/>
                <a:cs typeface="Calibri"/>
              </a:rPr>
              <a:t>If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you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have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an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invoice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for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prepaid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expense,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please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follow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the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process below:</a:t>
            </a:r>
            <a:endParaRPr sz="1800">
              <a:latin typeface="Calibri"/>
              <a:cs typeface="Calibri"/>
            </a:endParaRPr>
          </a:p>
          <a:p>
            <a:pPr marL="92075" marR="118110" indent="-62230">
              <a:lnSpc>
                <a:spcPts val="1939"/>
              </a:lnSpc>
              <a:spcBef>
                <a:spcPts val="710"/>
              </a:spcBef>
              <a:buSzPct val="94444"/>
              <a:buAutoNum type="arabicPeriod"/>
              <a:tabLst>
                <a:tab pos="92075" algn="l"/>
                <a:tab pos="205740" algn="l"/>
              </a:tabLst>
            </a:pPr>
            <a:r>
              <a:rPr sz="1800" dirty="0">
                <a:latin typeface="Calibri"/>
                <a:cs typeface="Calibri"/>
              </a:rPr>
              <a:t>	Enter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invoice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like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normal,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except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use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account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code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A5002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portion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considered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prepaid</a:t>
            </a:r>
            <a:endParaRPr sz="1800">
              <a:latin typeface="Calibri"/>
              <a:cs typeface="Calibri"/>
            </a:endParaRPr>
          </a:p>
          <a:p>
            <a:pPr marL="92075" marR="144145" indent="-70485">
              <a:lnSpc>
                <a:spcPts val="1939"/>
              </a:lnSpc>
              <a:spcBef>
                <a:spcPts val="705"/>
              </a:spcBef>
              <a:buSzPct val="94444"/>
              <a:buAutoNum type="arabicPeriod"/>
              <a:tabLst>
                <a:tab pos="92075" algn="l"/>
                <a:tab pos="205740" algn="l"/>
              </a:tabLst>
            </a:pPr>
            <a:r>
              <a:rPr sz="1800" dirty="0">
                <a:latin typeface="Calibri"/>
                <a:cs typeface="Calibri"/>
              </a:rPr>
              <a:t>	Then,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delete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index,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org,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program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(leaving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only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fund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tied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that </a:t>
            </a:r>
            <a:r>
              <a:rPr sz="1800" dirty="0">
                <a:latin typeface="Calibri"/>
                <a:cs typeface="Calibri"/>
              </a:rPr>
              <a:t>was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tied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your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index,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account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A5002</a:t>
            </a:r>
            <a:endParaRPr sz="1800">
              <a:latin typeface="Calibri"/>
              <a:cs typeface="Calibri"/>
            </a:endParaRPr>
          </a:p>
          <a:p>
            <a:pPr marL="92075" marR="206375" indent="-80010">
              <a:lnSpc>
                <a:spcPts val="1939"/>
              </a:lnSpc>
              <a:spcBef>
                <a:spcPts val="710"/>
              </a:spcBef>
              <a:buSzPct val="94444"/>
              <a:buAutoNum type="arabicPeriod"/>
              <a:tabLst>
                <a:tab pos="92075" algn="l"/>
                <a:tab pos="206375" algn="l"/>
              </a:tabLst>
            </a:pPr>
            <a:r>
              <a:rPr sz="1800" dirty="0">
                <a:latin typeface="Calibri"/>
                <a:cs typeface="Calibri"/>
              </a:rPr>
              <a:t>	Enter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separate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JV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FY25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date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same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time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recognize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the </a:t>
            </a:r>
            <a:r>
              <a:rPr sz="1800" dirty="0">
                <a:latin typeface="Calibri"/>
                <a:cs typeface="Calibri"/>
              </a:rPr>
              <a:t>revenue.</a:t>
            </a:r>
            <a:r>
              <a:rPr sz="1800" spc="2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Attach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details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your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invoice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document</a:t>
            </a:r>
            <a:endParaRPr sz="1800">
              <a:latin typeface="Calibri"/>
              <a:cs typeface="Calibri"/>
            </a:endParaRPr>
          </a:p>
          <a:p>
            <a:pPr marL="549275">
              <a:lnSpc>
                <a:spcPts val="1920"/>
              </a:lnSpc>
            </a:pP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Adjusting</a:t>
            </a:r>
            <a:r>
              <a:rPr sz="1800" u="heavy" spc="-9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Journal</a:t>
            </a:r>
            <a:r>
              <a:rPr sz="1800" u="heavy" spc="-8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Voucher: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800">
              <a:latin typeface="Calibri"/>
              <a:cs typeface="Calibri"/>
            </a:endParaRPr>
          </a:p>
          <a:p>
            <a:pPr marL="92075" marR="135890" lvl="1" indent="113664">
              <a:lnSpc>
                <a:spcPts val="1939"/>
              </a:lnSpc>
              <a:buSzPct val="94444"/>
              <a:buFont typeface="Arial"/>
              <a:buChar char="•"/>
              <a:tabLst>
                <a:tab pos="205740" algn="l"/>
              </a:tabLst>
            </a:pP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AP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prepaid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expenses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have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been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paid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through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this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date </a:t>
            </a:r>
            <a:r>
              <a:rPr sz="1800" dirty="0">
                <a:latin typeface="Calibri"/>
                <a:cs typeface="Calibri"/>
              </a:rPr>
              <a:t>(i.e.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airfare,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hotel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registration,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conference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registration,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etc.)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Leases</a:t>
            </a:r>
            <a:r>
              <a:rPr spc="-120" dirty="0"/>
              <a:t> </a:t>
            </a:r>
            <a:r>
              <a:rPr dirty="0"/>
              <a:t>and</a:t>
            </a:r>
            <a:r>
              <a:rPr spc="-114" dirty="0"/>
              <a:t> </a:t>
            </a:r>
            <a:r>
              <a:rPr dirty="0"/>
              <a:t>Capital</a:t>
            </a:r>
            <a:r>
              <a:rPr spc="-120" dirty="0"/>
              <a:t> </a:t>
            </a:r>
            <a:r>
              <a:rPr spc="-10" dirty="0"/>
              <a:t>Assets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5625" y="1442110"/>
            <a:ext cx="7545070" cy="3732529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5400" marR="104139">
              <a:lnSpc>
                <a:spcPts val="1939"/>
              </a:lnSpc>
              <a:spcBef>
                <a:spcPts val="345"/>
              </a:spcBef>
            </a:pPr>
            <a:r>
              <a:rPr sz="1800" spc="-10" dirty="0">
                <a:latin typeface="Calibri"/>
                <a:cs typeface="Calibri"/>
              </a:rPr>
              <a:t>Financial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reporting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requires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EOU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analyzes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rentals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leases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capital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or </a:t>
            </a:r>
            <a:r>
              <a:rPr sz="1800" spc="-10" dirty="0">
                <a:latin typeface="Calibri"/>
                <a:cs typeface="Calibri"/>
              </a:rPr>
              <a:t>operating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report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current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future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liability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University</a:t>
            </a:r>
            <a:endParaRPr sz="1800" dirty="0">
              <a:latin typeface="Calibri"/>
              <a:cs typeface="Calibri"/>
            </a:endParaRPr>
          </a:p>
          <a:p>
            <a:pPr marL="25400" marR="32384">
              <a:lnSpc>
                <a:spcPts val="1939"/>
              </a:lnSpc>
              <a:spcBef>
                <a:spcPts val="710"/>
              </a:spcBef>
            </a:pPr>
            <a:r>
              <a:rPr sz="1800" b="1" dirty="0">
                <a:latin typeface="Calibri"/>
                <a:cs typeface="Calibri"/>
              </a:rPr>
              <a:t>If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your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department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had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lease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or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rental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expense/revenue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during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FY2</a:t>
            </a:r>
            <a:r>
              <a:rPr lang="en-US" sz="1800" b="1" dirty="0">
                <a:latin typeface="Calibri"/>
                <a:cs typeface="Calibri"/>
              </a:rPr>
              <a:t>5</a:t>
            </a:r>
            <a:r>
              <a:rPr sz="1800" b="1" dirty="0">
                <a:latin typeface="Calibri"/>
                <a:cs typeface="Calibri"/>
              </a:rPr>
              <a:t>,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or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signed </a:t>
            </a:r>
            <a:r>
              <a:rPr sz="1800" b="1" dirty="0">
                <a:latin typeface="Calibri"/>
                <a:cs typeface="Calibri"/>
              </a:rPr>
              <a:t>a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lease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for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expenses/revenues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in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future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years,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please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notify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F&amp;A</a:t>
            </a:r>
            <a:endParaRPr sz="1800" dirty="0">
              <a:latin typeface="Calibri"/>
              <a:cs typeface="Calibri"/>
            </a:endParaRPr>
          </a:p>
          <a:p>
            <a:pPr marL="139065" indent="-88900">
              <a:lnSpc>
                <a:spcPct val="100000"/>
              </a:lnSpc>
              <a:spcBef>
                <a:spcPts val="459"/>
              </a:spcBef>
              <a:buSzPct val="94444"/>
              <a:buFont typeface="Arial"/>
              <a:buChar char="•"/>
              <a:tabLst>
                <a:tab pos="139065" algn="l"/>
              </a:tabLst>
            </a:pPr>
            <a:r>
              <a:rPr sz="1800" b="1" dirty="0">
                <a:latin typeface="Calibri"/>
                <a:cs typeface="Calibri"/>
              </a:rPr>
              <a:t>June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13</a:t>
            </a:r>
            <a:r>
              <a:rPr sz="1800" b="1" baseline="30092" dirty="0">
                <a:latin typeface="Calibri"/>
                <a:cs typeface="Calibri"/>
              </a:rPr>
              <a:t>th</a:t>
            </a:r>
            <a:r>
              <a:rPr sz="1800" b="1" spc="150" baseline="3009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list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departmental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leases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F&amp;A</a:t>
            </a:r>
            <a:endParaRPr sz="1800" dirty="0">
              <a:latin typeface="Calibri"/>
              <a:cs typeface="Calibri"/>
            </a:endParaRPr>
          </a:p>
          <a:p>
            <a:pPr marL="538480" marR="99695" lvl="1" indent="-136525">
              <a:lnSpc>
                <a:spcPts val="1939"/>
              </a:lnSpc>
              <a:spcBef>
                <a:spcPts val="330"/>
              </a:spcBef>
              <a:buFont typeface="Arial"/>
              <a:buChar char="•"/>
              <a:tabLst>
                <a:tab pos="539750" algn="l"/>
              </a:tabLst>
            </a:pPr>
            <a:r>
              <a:rPr sz="1800" dirty="0">
                <a:latin typeface="Calibri"/>
                <a:cs typeface="Calibri"/>
              </a:rPr>
              <a:t>Include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vendor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name,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amount,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lease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start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date,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lease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end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date,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copy 	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lease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(if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already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F&amp;A)</a:t>
            </a:r>
            <a:endParaRPr sz="1800" dirty="0">
              <a:latin typeface="Calibri"/>
              <a:cs typeface="Calibri"/>
            </a:endParaRPr>
          </a:p>
          <a:p>
            <a:pPr marL="538480" lvl="1" indent="-136525">
              <a:lnSpc>
                <a:spcPct val="100000"/>
              </a:lnSpc>
              <a:spcBef>
                <a:spcPts val="60"/>
              </a:spcBef>
              <a:buFont typeface="Arial"/>
              <a:buChar char="•"/>
              <a:tabLst>
                <a:tab pos="538480" algn="l"/>
              </a:tabLst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most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common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leases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EOU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space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equipment</a:t>
            </a:r>
            <a:endParaRPr sz="1800" dirty="0">
              <a:latin typeface="Calibri"/>
              <a:cs typeface="Calibri"/>
            </a:endParaRPr>
          </a:p>
          <a:p>
            <a:pPr marL="25400" marR="17780">
              <a:lnSpc>
                <a:spcPts val="1939"/>
              </a:lnSpc>
              <a:spcBef>
                <a:spcPts val="735"/>
              </a:spcBef>
            </a:pPr>
            <a:r>
              <a:rPr sz="1800" b="1" dirty="0">
                <a:latin typeface="Calibri"/>
                <a:cs typeface="Calibri"/>
              </a:rPr>
              <a:t>Review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budgets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for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purchases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over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$5,000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to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ensure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all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assets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that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qualify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have </a:t>
            </a:r>
            <a:r>
              <a:rPr sz="1800" b="1" dirty="0">
                <a:latin typeface="Calibri"/>
                <a:cs typeface="Calibri"/>
              </a:rPr>
              <a:t>been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capitalized </a:t>
            </a:r>
            <a:r>
              <a:rPr sz="1800" b="1" dirty="0">
                <a:latin typeface="Calibri"/>
                <a:cs typeface="Calibri"/>
              </a:rPr>
              <a:t>in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Banner</a:t>
            </a:r>
            <a:endParaRPr sz="1800" dirty="0">
              <a:latin typeface="Calibri"/>
              <a:cs typeface="Calibri"/>
            </a:endParaRPr>
          </a:p>
          <a:p>
            <a:pPr marL="139065" indent="-88900">
              <a:lnSpc>
                <a:spcPct val="100000"/>
              </a:lnSpc>
              <a:spcBef>
                <a:spcPts val="459"/>
              </a:spcBef>
              <a:buSzPct val="94444"/>
              <a:buFont typeface="Arial"/>
              <a:buChar char="•"/>
              <a:tabLst>
                <a:tab pos="139065" algn="l"/>
              </a:tabLst>
            </a:pPr>
            <a:r>
              <a:rPr sz="1800" b="1" dirty="0">
                <a:latin typeface="Calibri"/>
                <a:cs typeface="Calibri"/>
              </a:rPr>
              <a:t>July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1</a:t>
            </a:r>
            <a:r>
              <a:rPr lang="en-US" sz="1800" b="1" dirty="0">
                <a:latin typeface="Calibri"/>
                <a:cs typeface="Calibri"/>
              </a:rPr>
              <a:t>5</a:t>
            </a:r>
            <a:r>
              <a:rPr sz="1800" b="1" baseline="30092" dirty="0">
                <a:latin typeface="Calibri"/>
                <a:cs typeface="Calibri"/>
              </a:rPr>
              <a:t>th</a:t>
            </a:r>
            <a:r>
              <a:rPr sz="1800" b="1" spc="165" baseline="3009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F&amp;A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capital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asset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adjustments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during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FY2</a:t>
            </a:r>
            <a:r>
              <a:rPr lang="en-US" sz="1800" spc="-20" dirty="0">
                <a:latin typeface="Calibri"/>
                <a:cs typeface="Calibri"/>
              </a:rPr>
              <a:t>5</a:t>
            </a:r>
            <a:endParaRPr sz="1800" dirty="0">
              <a:latin typeface="Calibri"/>
              <a:cs typeface="Calibri"/>
            </a:endParaRPr>
          </a:p>
          <a:p>
            <a:pPr marL="538480" marR="199390" lvl="1" indent="-136525">
              <a:lnSpc>
                <a:spcPts val="1939"/>
              </a:lnSpc>
              <a:spcBef>
                <a:spcPts val="330"/>
              </a:spcBef>
              <a:buFont typeface="Arial"/>
              <a:buChar char="•"/>
              <a:tabLst>
                <a:tab pos="539750" algn="l"/>
              </a:tabLst>
            </a:pPr>
            <a:r>
              <a:rPr sz="1800" dirty="0">
                <a:latin typeface="Calibri"/>
                <a:cs typeface="Calibri"/>
              </a:rPr>
              <a:t>Send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list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assets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were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disposed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during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5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list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any 	</a:t>
            </a:r>
            <a:r>
              <a:rPr sz="1800" spc="-10" dirty="0">
                <a:latin typeface="Calibri"/>
                <a:cs typeface="Calibri"/>
              </a:rPr>
              <a:t>purchases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should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have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been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capitalized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4937" y="0"/>
              <a:ext cx="8874124" cy="685799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712170" y="5042408"/>
            <a:ext cx="15671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u="none" spc="-10" dirty="0">
                <a:solidFill>
                  <a:srgbClr val="FFFFFF"/>
                </a:solidFill>
                <a:latin typeface="Arial"/>
                <a:cs typeface="Arial"/>
              </a:rPr>
              <a:t>Questions?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June</a:t>
            </a:r>
            <a:r>
              <a:rPr spc="-95" dirty="0"/>
              <a:t> </a:t>
            </a:r>
            <a:r>
              <a:rPr dirty="0"/>
              <a:t>Fiscal</a:t>
            </a:r>
            <a:r>
              <a:rPr spc="-95" dirty="0"/>
              <a:t> </a:t>
            </a:r>
            <a:r>
              <a:rPr spc="-50" dirty="0"/>
              <a:t>Year</a:t>
            </a:r>
            <a:r>
              <a:rPr spc="-95" dirty="0"/>
              <a:t> </a:t>
            </a:r>
            <a:r>
              <a:rPr dirty="0"/>
              <a:t>End</a:t>
            </a:r>
            <a:r>
              <a:rPr spc="-90" dirty="0"/>
              <a:t> </a:t>
            </a:r>
            <a:r>
              <a:rPr spc="-10" dirty="0"/>
              <a:t>Deadlines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492" y="1365910"/>
            <a:ext cx="7006590" cy="4093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625" indent="-13652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74625" algn="l"/>
              </a:tabLst>
            </a:pPr>
            <a:r>
              <a:rPr sz="1800" dirty="0">
                <a:latin typeface="Calibri"/>
                <a:cs typeface="Calibri"/>
              </a:rPr>
              <a:t>June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1</a:t>
            </a:r>
            <a:r>
              <a:rPr sz="1800" spc="-37" baseline="30092" dirty="0">
                <a:latin typeface="Calibri"/>
                <a:cs typeface="Calibri"/>
              </a:rPr>
              <a:t>st</a:t>
            </a:r>
            <a:endParaRPr sz="1800" baseline="30092" dirty="0">
              <a:latin typeface="Calibri"/>
              <a:cs typeface="Calibri"/>
            </a:endParaRPr>
          </a:p>
          <a:p>
            <a:pPr marL="516890" marR="30480" lvl="1" indent="-136525">
              <a:lnSpc>
                <a:spcPts val="1939"/>
              </a:lnSpc>
              <a:spcBef>
                <a:spcPts val="330"/>
              </a:spcBef>
              <a:buFont typeface="Arial"/>
              <a:buChar char="•"/>
              <a:tabLst>
                <a:tab pos="518159" algn="l"/>
              </a:tabLst>
            </a:pPr>
            <a:r>
              <a:rPr sz="1800" dirty="0">
                <a:latin typeface="Calibri"/>
                <a:cs typeface="Calibri"/>
              </a:rPr>
              <a:t>Start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writing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date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goods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services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were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received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ALL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invoices 	before</a:t>
            </a:r>
            <a:r>
              <a:rPr sz="1800" u="none" spc="-65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processing,</a:t>
            </a:r>
            <a:r>
              <a:rPr sz="1800" u="none" spc="-65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and</a:t>
            </a:r>
            <a:r>
              <a:rPr sz="1800" u="none" spc="-65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continue</a:t>
            </a:r>
            <a:r>
              <a:rPr sz="1800" u="none" spc="-65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through</a:t>
            </a:r>
            <a:r>
              <a:rPr sz="1800" u="none" spc="-65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August</a:t>
            </a:r>
            <a:r>
              <a:rPr sz="1800" u="none" spc="-65" dirty="0">
                <a:latin typeface="Calibri"/>
                <a:cs typeface="Calibri"/>
              </a:rPr>
              <a:t> </a:t>
            </a:r>
            <a:r>
              <a:rPr sz="1800" u="none" spc="-20" dirty="0">
                <a:latin typeface="Calibri"/>
                <a:cs typeface="Calibri"/>
              </a:rPr>
              <a:t>11</a:t>
            </a:r>
            <a:r>
              <a:rPr sz="1800" u="none" spc="-30" baseline="30092" dirty="0">
                <a:latin typeface="Calibri"/>
                <a:cs typeface="Calibri"/>
              </a:rPr>
              <a:t>th</a:t>
            </a:r>
            <a:endParaRPr sz="1800" baseline="30092" dirty="0">
              <a:latin typeface="Calibri"/>
              <a:cs typeface="Calibri"/>
            </a:endParaRPr>
          </a:p>
          <a:p>
            <a:pPr marL="517525" lvl="1" indent="-136525">
              <a:lnSpc>
                <a:spcPts val="2050"/>
              </a:lnSpc>
              <a:spcBef>
                <a:spcPts val="60"/>
              </a:spcBef>
              <a:buFont typeface="Arial"/>
              <a:buChar char="•"/>
              <a:tabLst>
                <a:tab pos="517525" algn="l"/>
              </a:tabLst>
            </a:pPr>
            <a:r>
              <a:rPr sz="1800" dirty="0">
                <a:latin typeface="Calibri"/>
                <a:cs typeface="Calibri"/>
              </a:rPr>
              <a:t>Email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ap@eou.edu</a:t>
            </a:r>
            <a:r>
              <a:rPr sz="1800" u="none" spc="-114" dirty="0">
                <a:latin typeface="Arial"/>
                <a:cs typeface="Arial"/>
              </a:rPr>
              <a:t> </a:t>
            </a:r>
            <a:r>
              <a:rPr sz="1800" u="none" dirty="0">
                <a:latin typeface="Calibri"/>
                <a:cs typeface="Calibri"/>
              </a:rPr>
              <a:t>details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for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spc="-10" dirty="0">
                <a:latin typeface="Calibri"/>
                <a:cs typeface="Calibri"/>
              </a:rPr>
              <a:t>payments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made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where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dirty="0">
                <a:latin typeface="Calibri"/>
                <a:cs typeface="Calibri"/>
              </a:rPr>
              <a:t>goods</a:t>
            </a:r>
            <a:r>
              <a:rPr sz="1800" u="none" spc="-50" dirty="0">
                <a:latin typeface="Calibri"/>
                <a:cs typeface="Calibri"/>
              </a:rPr>
              <a:t> </a:t>
            </a:r>
            <a:r>
              <a:rPr sz="1800" u="none" spc="-25" dirty="0"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518159" marR="91440">
              <a:lnSpc>
                <a:spcPct val="58700"/>
              </a:lnSpc>
              <a:spcBef>
                <a:spcPts val="785"/>
              </a:spcBef>
            </a:pPr>
            <a:r>
              <a:rPr sz="1800" dirty="0">
                <a:latin typeface="Calibri"/>
                <a:cs typeface="Calibri"/>
              </a:rPr>
              <a:t>services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June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30</a:t>
            </a:r>
            <a:r>
              <a:rPr sz="1800" baseline="32407" dirty="0">
                <a:latin typeface="Calibri"/>
                <a:cs typeface="Calibri"/>
              </a:rPr>
              <a:t>th</a:t>
            </a:r>
            <a:r>
              <a:rPr sz="1800" spc="135" baseline="32407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continue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through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August </a:t>
            </a:r>
            <a:r>
              <a:rPr sz="2700" spc="-30" baseline="-21604" dirty="0">
                <a:latin typeface="Calibri"/>
                <a:cs typeface="Calibri"/>
              </a:rPr>
              <a:t>1</a:t>
            </a:r>
            <a:r>
              <a:rPr lang="en-US" sz="2700" spc="-30" baseline="-21604" dirty="0">
                <a:latin typeface="Calibri"/>
                <a:cs typeface="Calibri"/>
              </a:rPr>
              <a:t>1</a:t>
            </a:r>
            <a:r>
              <a:rPr sz="1200" spc="-20" dirty="0">
                <a:latin typeface="Calibri"/>
                <a:cs typeface="Calibri"/>
              </a:rPr>
              <a:t>th</a:t>
            </a:r>
            <a:endParaRPr sz="1200" dirty="0">
              <a:latin typeface="Calibri"/>
              <a:cs typeface="Calibri"/>
            </a:endParaRPr>
          </a:p>
          <a:p>
            <a:pPr marL="174625" indent="-136525">
              <a:lnSpc>
                <a:spcPct val="100000"/>
              </a:lnSpc>
              <a:spcBef>
                <a:spcPts val="1160"/>
              </a:spcBef>
              <a:buFont typeface="Arial"/>
              <a:buChar char="•"/>
              <a:tabLst>
                <a:tab pos="174625" algn="l"/>
              </a:tabLst>
            </a:pPr>
            <a:r>
              <a:rPr sz="1800" dirty="0">
                <a:latin typeface="Calibri"/>
                <a:cs typeface="Calibri"/>
              </a:rPr>
              <a:t>June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13</a:t>
            </a:r>
            <a:r>
              <a:rPr sz="1800" baseline="30092" dirty="0">
                <a:latin typeface="Calibri"/>
                <a:cs typeface="Calibri"/>
              </a:rPr>
              <a:t>th</a:t>
            </a:r>
            <a:r>
              <a:rPr sz="1800" spc="150" baseline="3009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list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departmental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leases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F&amp;A</a:t>
            </a:r>
            <a:endParaRPr sz="1800" dirty="0">
              <a:latin typeface="Calibri"/>
              <a:cs typeface="Calibri"/>
            </a:endParaRPr>
          </a:p>
          <a:p>
            <a:pPr marL="174625" indent="-136525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174625" algn="l"/>
              </a:tabLst>
            </a:pPr>
            <a:r>
              <a:rPr sz="1800" dirty="0">
                <a:latin typeface="Calibri"/>
                <a:cs typeface="Calibri"/>
              </a:rPr>
              <a:t>June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lang="en-US" sz="1800" dirty="0">
                <a:latin typeface="Calibri"/>
                <a:cs typeface="Calibri"/>
              </a:rPr>
              <a:t>0</a:t>
            </a:r>
            <a:r>
              <a:rPr sz="1800" baseline="30092" dirty="0">
                <a:latin typeface="Calibri"/>
                <a:cs typeface="Calibri"/>
              </a:rPr>
              <a:t>st</a:t>
            </a:r>
            <a:r>
              <a:rPr sz="1800" spc="705" baseline="3009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Last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use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PCard</a:t>
            </a:r>
            <a:endParaRPr sz="1800" dirty="0">
              <a:latin typeface="Calibri"/>
              <a:cs typeface="Calibri"/>
            </a:endParaRPr>
          </a:p>
          <a:p>
            <a:pPr marL="174625" indent="-13652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74625" algn="l"/>
              </a:tabLst>
            </a:pPr>
            <a:r>
              <a:rPr sz="1800" dirty="0">
                <a:latin typeface="Calibri"/>
                <a:cs typeface="Calibri"/>
              </a:rPr>
              <a:t>June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27</a:t>
            </a:r>
            <a:r>
              <a:rPr sz="1800" baseline="30092" dirty="0">
                <a:latin typeface="Calibri"/>
                <a:cs typeface="Calibri"/>
              </a:rPr>
              <a:t>th</a:t>
            </a:r>
            <a:r>
              <a:rPr sz="1800" spc="150" baseline="3009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Last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re-</a:t>
            </a:r>
            <a:r>
              <a:rPr sz="1800" dirty="0">
                <a:latin typeface="Calibri"/>
                <a:cs typeface="Calibri"/>
              </a:rPr>
              <a:t>class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PCard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transactions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Banner</a:t>
            </a:r>
            <a:endParaRPr sz="1800" dirty="0">
              <a:latin typeface="Calibri"/>
              <a:cs typeface="Calibri"/>
            </a:endParaRPr>
          </a:p>
          <a:p>
            <a:pPr marL="174625" indent="-136525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174625" algn="l"/>
              </a:tabLst>
            </a:pPr>
            <a:r>
              <a:rPr sz="1800" dirty="0">
                <a:latin typeface="Calibri"/>
                <a:cs typeface="Calibri"/>
              </a:rPr>
              <a:t>June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pc="-20" dirty="0">
                <a:latin typeface="Calibri"/>
                <a:cs typeface="Calibri"/>
              </a:rPr>
              <a:t>30</a:t>
            </a:r>
            <a:r>
              <a:rPr sz="1800" spc="-30" baseline="30092" dirty="0">
                <a:latin typeface="Calibri"/>
                <a:cs typeface="Calibri"/>
              </a:rPr>
              <a:t>th</a:t>
            </a:r>
            <a:endParaRPr sz="1800" baseline="30092" dirty="0">
              <a:latin typeface="Calibri"/>
              <a:cs typeface="Calibri"/>
            </a:endParaRPr>
          </a:p>
          <a:p>
            <a:pPr marL="517525" lvl="1" indent="-136525">
              <a:lnSpc>
                <a:spcPct val="100000"/>
              </a:lnSpc>
              <a:spcBef>
                <a:spcPts val="85"/>
              </a:spcBef>
              <a:buFont typeface="Arial"/>
              <a:buChar char="•"/>
              <a:tabLst>
                <a:tab pos="517525" algn="l"/>
              </a:tabLst>
            </a:pPr>
            <a:r>
              <a:rPr sz="1800" dirty="0">
                <a:latin typeface="Calibri"/>
                <a:cs typeface="Calibri"/>
              </a:rPr>
              <a:t>Deposit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cash/checks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Student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Financial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Services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12:00pm</a:t>
            </a:r>
            <a:endParaRPr sz="1800" dirty="0">
              <a:latin typeface="Calibri"/>
              <a:cs typeface="Calibri"/>
            </a:endParaRPr>
          </a:p>
          <a:p>
            <a:pPr marL="517525" lvl="1" indent="-136525">
              <a:lnSpc>
                <a:spcPct val="100000"/>
              </a:lnSpc>
              <a:spcBef>
                <a:spcPts val="85"/>
              </a:spcBef>
              <a:buFont typeface="Arial"/>
              <a:buChar char="•"/>
              <a:tabLst>
                <a:tab pos="517525" algn="l"/>
              </a:tabLst>
            </a:pPr>
            <a:r>
              <a:rPr sz="1800" dirty="0">
                <a:latin typeface="Calibri"/>
                <a:cs typeface="Calibri"/>
              </a:rPr>
              <a:t>Update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manual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payroll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checks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5:00pm</a:t>
            </a:r>
            <a:endParaRPr sz="1800" dirty="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30"/>
              </a:spcBef>
              <a:buFont typeface="Arial"/>
              <a:buChar char="•"/>
            </a:pPr>
            <a:endParaRPr sz="1800" dirty="0">
              <a:latin typeface="Calibri"/>
              <a:cs typeface="Calibri"/>
            </a:endParaRPr>
          </a:p>
          <a:p>
            <a:pPr marL="517525" lvl="1" indent="-136525">
              <a:lnSpc>
                <a:spcPct val="100000"/>
              </a:lnSpc>
              <a:buFont typeface="Arial"/>
              <a:buChar char="•"/>
              <a:tabLst>
                <a:tab pos="517525" algn="l"/>
              </a:tabLst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END</a:t>
            </a:r>
            <a:r>
              <a:rPr sz="18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FISCAL</a:t>
            </a:r>
            <a:r>
              <a:rPr sz="18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YEAR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202</a:t>
            </a:r>
            <a:r>
              <a:rPr lang="en-US" sz="1800" b="1" spc="-2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July</a:t>
            </a:r>
            <a:r>
              <a:rPr spc="-90" dirty="0"/>
              <a:t> </a:t>
            </a:r>
            <a:r>
              <a:rPr dirty="0"/>
              <a:t>Fiscal</a:t>
            </a:r>
            <a:r>
              <a:rPr spc="-85" dirty="0"/>
              <a:t> </a:t>
            </a:r>
            <a:r>
              <a:rPr spc="-50" dirty="0"/>
              <a:t>Year</a:t>
            </a:r>
            <a:r>
              <a:rPr spc="-85" dirty="0"/>
              <a:t> </a:t>
            </a:r>
            <a:r>
              <a:rPr dirty="0"/>
              <a:t>End</a:t>
            </a:r>
            <a:r>
              <a:rPr spc="-90" dirty="0"/>
              <a:t> </a:t>
            </a:r>
            <a:r>
              <a:rPr spc="-10" dirty="0"/>
              <a:t>Deadlines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0260" indent="-13652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810260" algn="l"/>
              </a:tabLst>
            </a:pPr>
            <a:r>
              <a:rPr sz="1800" dirty="0"/>
              <a:t>July</a:t>
            </a:r>
            <a:r>
              <a:rPr sz="1800" spc="-50" dirty="0"/>
              <a:t> </a:t>
            </a:r>
            <a:r>
              <a:rPr sz="1800" spc="-25" dirty="0"/>
              <a:t>1</a:t>
            </a:r>
            <a:r>
              <a:rPr sz="1800" spc="-37" baseline="30092" dirty="0"/>
              <a:t>st</a:t>
            </a:r>
            <a:endParaRPr sz="1800" baseline="30092" dirty="0"/>
          </a:p>
          <a:p>
            <a:pPr marL="1152525" marR="80645" lvl="1" indent="-136525">
              <a:lnSpc>
                <a:spcPts val="1939"/>
              </a:lnSpc>
              <a:spcBef>
                <a:spcPts val="330"/>
              </a:spcBef>
              <a:buFont typeface="Arial"/>
              <a:buChar char="•"/>
              <a:tabLst>
                <a:tab pos="1153795" algn="l"/>
              </a:tabLst>
            </a:pPr>
            <a:r>
              <a:rPr sz="1800" spc="-10" dirty="0">
                <a:latin typeface="Calibri"/>
                <a:cs typeface="Calibri"/>
              </a:rPr>
              <a:t>Reconcile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feed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from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SIS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  <a:hlinkClick r:id="rId2"/>
              </a:rPr>
              <a:t>infosys@eou.edu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backup 	</a:t>
            </a:r>
            <a:r>
              <a:rPr sz="1800" dirty="0">
                <a:latin typeface="Calibri"/>
                <a:cs typeface="Calibri"/>
              </a:rPr>
              <a:t>TBRACCD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table</a:t>
            </a:r>
            <a:endParaRPr sz="1800" dirty="0">
              <a:latin typeface="Calibri"/>
              <a:cs typeface="Calibri"/>
            </a:endParaRPr>
          </a:p>
          <a:p>
            <a:pPr marL="1153160" lvl="1" indent="-136525">
              <a:lnSpc>
                <a:spcPct val="100000"/>
              </a:lnSpc>
              <a:spcBef>
                <a:spcPts val="60"/>
              </a:spcBef>
              <a:buFont typeface="Arial"/>
              <a:buChar char="•"/>
              <a:tabLst>
                <a:tab pos="1153160" algn="l"/>
              </a:tabLst>
            </a:pPr>
            <a:r>
              <a:rPr sz="1800" spc="-10" dirty="0">
                <a:latin typeface="Calibri"/>
                <a:cs typeface="Calibri"/>
              </a:rPr>
              <a:t>Resume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use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PCard,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but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only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6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purchases</a:t>
            </a:r>
            <a:endParaRPr sz="1800" dirty="0">
              <a:latin typeface="Calibri"/>
              <a:cs typeface="Calibri"/>
            </a:endParaRPr>
          </a:p>
          <a:p>
            <a:pPr marL="1152525" marR="271145" lvl="1" indent="-136525">
              <a:lnSpc>
                <a:spcPts val="1939"/>
              </a:lnSpc>
              <a:spcBef>
                <a:spcPts val="334"/>
              </a:spcBef>
              <a:buFont typeface="Arial"/>
              <a:buChar char="•"/>
              <a:tabLst>
                <a:tab pos="1153795" algn="l"/>
              </a:tabLst>
            </a:pPr>
            <a:r>
              <a:rPr sz="1800" spc="-10" dirty="0">
                <a:latin typeface="Calibri"/>
                <a:cs typeface="Calibri"/>
              </a:rPr>
              <a:t>Review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deposits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made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5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F&amp;A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if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portion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of 	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won’t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earned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until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6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(see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unearned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revenue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slide)</a:t>
            </a:r>
            <a:endParaRPr sz="1800" dirty="0">
              <a:latin typeface="Calibri"/>
              <a:cs typeface="Calibri"/>
            </a:endParaRPr>
          </a:p>
          <a:p>
            <a:pPr marL="810260" indent="-136525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810260" algn="l"/>
              </a:tabLst>
            </a:pPr>
            <a:r>
              <a:rPr sz="1800" dirty="0"/>
              <a:t>July</a:t>
            </a:r>
            <a:r>
              <a:rPr sz="1800" spc="-50" dirty="0"/>
              <a:t> </a:t>
            </a:r>
            <a:r>
              <a:rPr sz="1800" spc="-25" dirty="0"/>
              <a:t>3</a:t>
            </a:r>
            <a:r>
              <a:rPr sz="1800" spc="-37" baseline="30092" dirty="0"/>
              <a:t>rd</a:t>
            </a:r>
            <a:endParaRPr sz="1800" baseline="30092" dirty="0"/>
          </a:p>
          <a:p>
            <a:pPr marL="1153160" lvl="1" indent="-136525">
              <a:lnSpc>
                <a:spcPct val="100000"/>
              </a:lnSpc>
              <a:spcBef>
                <a:spcPts val="85"/>
              </a:spcBef>
              <a:buFont typeface="Arial"/>
              <a:buChar char="•"/>
              <a:tabLst>
                <a:tab pos="1153160" algn="l"/>
              </a:tabLst>
            </a:pPr>
            <a:r>
              <a:rPr sz="1800" dirty="0">
                <a:latin typeface="Calibri"/>
                <a:cs typeface="Calibri"/>
              </a:rPr>
              <a:t>Submit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5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invoices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AP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12:00pm</a:t>
            </a:r>
            <a:endParaRPr sz="1800" dirty="0">
              <a:latin typeface="Calibri"/>
              <a:cs typeface="Calibri"/>
            </a:endParaRPr>
          </a:p>
          <a:p>
            <a:pPr marL="1153160" lvl="1" indent="-136525">
              <a:lnSpc>
                <a:spcPts val="2050"/>
              </a:lnSpc>
              <a:spcBef>
                <a:spcPts val="85"/>
              </a:spcBef>
              <a:buFont typeface="Arial"/>
              <a:buChar char="•"/>
              <a:tabLst>
                <a:tab pos="1153160" algn="l"/>
              </a:tabLst>
            </a:pPr>
            <a:r>
              <a:rPr sz="1800" dirty="0">
                <a:latin typeface="Calibri"/>
                <a:cs typeface="Calibri"/>
              </a:rPr>
              <a:t>Scan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invoices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from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now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through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August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11</a:t>
            </a:r>
            <a:r>
              <a:rPr sz="1800" baseline="30092" dirty="0">
                <a:latin typeface="Calibri"/>
                <a:cs typeface="Calibri"/>
              </a:rPr>
              <a:t>th</a:t>
            </a:r>
            <a:r>
              <a:rPr sz="1800" spc="127" baseline="3009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email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to</a:t>
            </a:r>
            <a:endParaRPr sz="1800" dirty="0">
              <a:latin typeface="Calibri"/>
              <a:cs typeface="Calibri"/>
            </a:endParaRPr>
          </a:p>
          <a:p>
            <a:pPr marL="1153795">
              <a:lnSpc>
                <a:spcPts val="2050"/>
              </a:lnSpc>
            </a:pP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/>
              </a:rPr>
              <a:t>ap@eou.edu</a:t>
            </a:r>
            <a:r>
              <a:rPr sz="1800" u="none" spc="-114" dirty="0">
                <a:latin typeface="Arial"/>
                <a:cs typeface="Arial"/>
              </a:rPr>
              <a:t> </a:t>
            </a:r>
            <a:r>
              <a:rPr sz="1800" u="none" dirty="0"/>
              <a:t>if</a:t>
            </a:r>
            <a:r>
              <a:rPr sz="1800" u="none" spc="-40" dirty="0"/>
              <a:t> </a:t>
            </a:r>
            <a:r>
              <a:rPr sz="1800" u="none" dirty="0"/>
              <a:t>any</a:t>
            </a:r>
            <a:r>
              <a:rPr sz="1800" u="none" spc="-30" dirty="0"/>
              <a:t> </a:t>
            </a:r>
            <a:r>
              <a:rPr sz="1800" u="none" dirty="0"/>
              <a:t>are</a:t>
            </a:r>
            <a:r>
              <a:rPr sz="1800" u="none" spc="-30" dirty="0"/>
              <a:t> </a:t>
            </a:r>
            <a:r>
              <a:rPr sz="1800" u="none" dirty="0"/>
              <a:t>for</a:t>
            </a:r>
            <a:r>
              <a:rPr sz="1800" u="none" spc="-30" dirty="0"/>
              <a:t> </a:t>
            </a:r>
            <a:r>
              <a:rPr sz="1800" u="none" dirty="0"/>
              <a:t>FY2</a:t>
            </a:r>
            <a:r>
              <a:rPr lang="en-US" sz="1800" u="none" dirty="0"/>
              <a:t>5</a:t>
            </a:r>
            <a:r>
              <a:rPr sz="1800" u="none" spc="-30" dirty="0"/>
              <a:t> </a:t>
            </a:r>
            <a:r>
              <a:rPr sz="1800" u="none" dirty="0"/>
              <a:t>goods</a:t>
            </a:r>
            <a:r>
              <a:rPr sz="1800" u="none" spc="-30" dirty="0"/>
              <a:t> </a:t>
            </a:r>
            <a:r>
              <a:rPr sz="1800" u="none" dirty="0"/>
              <a:t>or</a:t>
            </a:r>
            <a:r>
              <a:rPr sz="1800" u="none" spc="-30" dirty="0"/>
              <a:t> </a:t>
            </a:r>
            <a:r>
              <a:rPr sz="1800" u="none" spc="-10" dirty="0"/>
              <a:t>services</a:t>
            </a:r>
            <a:endParaRPr sz="1800" dirty="0">
              <a:latin typeface="Arial"/>
              <a:cs typeface="Arial"/>
            </a:endParaRPr>
          </a:p>
          <a:p>
            <a:pPr marL="1153160" lvl="1" indent="-136525">
              <a:lnSpc>
                <a:spcPct val="100000"/>
              </a:lnSpc>
              <a:spcBef>
                <a:spcPts val="85"/>
              </a:spcBef>
              <a:buFont typeface="Arial"/>
              <a:buChar char="•"/>
              <a:tabLst>
                <a:tab pos="1153160" algn="l"/>
              </a:tabLst>
            </a:pP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AP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prepaid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expenses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were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posted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FY2</a:t>
            </a:r>
            <a:r>
              <a:rPr lang="en-US" sz="1800" spc="-20" dirty="0">
                <a:latin typeface="Calibri"/>
                <a:cs typeface="Calibri"/>
              </a:rPr>
              <a:t>5</a:t>
            </a:r>
            <a:endParaRPr sz="1800" dirty="0">
              <a:latin typeface="Calibri"/>
              <a:cs typeface="Calibri"/>
            </a:endParaRPr>
          </a:p>
          <a:p>
            <a:pPr marL="810260" indent="-136525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810260" algn="l"/>
              </a:tabLst>
            </a:pPr>
            <a:r>
              <a:rPr sz="1800" dirty="0"/>
              <a:t>July</a:t>
            </a:r>
            <a:r>
              <a:rPr sz="1800" spc="-50" dirty="0"/>
              <a:t> </a:t>
            </a:r>
            <a:r>
              <a:rPr sz="1800" spc="-25" dirty="0"/>
              <a:t>8</a:t>
            </a:r>
            <a:r>
              <a:rPr sz="1800" spc="-37" baseline="30092" dirty="0"/>
              <a:t>th</a:t>
            </a:r>
            <a:endParaRPr sz="1800" baseline="30092" dirty="0"/>
          </a:p>
          <a:p>
            <a:pPr marL="1553210" lvl="1" indent="-30797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553210" algn="l"/>
              </a:tabLst>
            </a:pPr>
            <a:r>
              <a:rPr sz="1800" dirty="0">
                <a:latin typeface="Calibri"/>
                <a:cs typeface="Calibri"/>
              </a:rPr>
              <a:t>Close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out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encumbrances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purchase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orders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FY2</a:t>
            </a:r>
            <a:r>
              <a:rPr lang="en-US" sz="1800" spc="-20" dirty="0">
                <a:latin typeface="Calibri"/>
                <a:cs typeface="Calibri"/>
              </a:rPr>
              <a:t>5</a:t>
            </a:r>
            <a:endParaRPr sz="1800" dirty="0">
              <a:latin typeface="Calibri"/>
              <a:cs typeface="Calibri"/>
            </a:endParaRPr>
          </a:p>
          <a:p>
            <a:pPr marL="1553210" lvl="1" indent="-307975">
              <a:lnSpc>
                <a:spcPct val="100000"/>
              </a:lnSpc>
              <a:spcBef>
                <a:spcPts val="484"/>
              </a:spcBef>
              <a:buClr>
                <a:srgbClr val="000000"/>
              </a:buClr>
              <a:buFont typeface="Arial"/>
              <a:buChar char="•"/>
              <a:tabLst>
                <a:tab pos="1553210" algn="l"/>
              </a:tabLst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PERIOD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12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CLOSE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July</a:t>
            </a:r>
            <a:r>
              <a:rPr spc="-90" dirty="0"/>
              <a:t> </a:t>
            </a:r>
            <a:r>
              <a:rPr dirty="0"/>
              <a:t>Fiscal</a:t>
            </a:r>
            <a:r>
              <a:rPr spc="-85" dirty="0"/>
              <a:t> </a:t>
            </a:r>
            <a:r>
              <a:rPr spc="-50" dirty="0"/>
              <a:t>Year</a:t>
            </a:r>
            <a:r>
              <a:rPr spc="-85" dirty="0"/>
              <a:t> </a:t>
            </a:r>
            <a:r>
              <a:rPr dirty="0"/>
              <a:t>End</a:t>
            </a:r>
            <a:r>
              <a:rPr spc="-90" dirty="0"/>
              <a:t> </a:t>
            </a:r>
            <a:r>
              <a:rPr spc="-10" dirty="0"/>
              <a:t>Deadlines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7892" y="1442110"/>
            <a:ext cx="6637655" cy="4340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7325" indent="-136525">
              <a:lnSpc>
                <a:spcPts val="2050"/>
              </a:lnSpc>
              <a:spcBef>
                <a:spcPts val="100"/>
              </a:spcBef>
              <a:buFont typeface="Arial"/>
              <a:buChar char="•"/>
              <a:tabLst>
                <a:tab pos="187325" algn="l"/>
              </a:tabLst>
            </a:pPr>
            <a:r>
              <a:rPr sz="1800" dirty="0">
                <a:latin typeface="Calibri"/>
                <a:cs typeface="Calibri"/>
              </a:rPr>
              <a:t>July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9</a:t>
            </a:r>
            <a:r>
              <a:rPr sz="1800" spc="-37" baseline="30092" dirty="0">
                <a:latin typeface="Calibri"/>
                <a:cs typeface="Calibri"/>
              </a:rPr>
              <a:t>th</a:t>
            </a:r>
            <a:endParaRPr sz="1800" baseline="30092" dirty="0">
              <a:latin typeface="Calibri"/>
              <a:cs typeface="Calibri"/>
            </a:endParaRPr>
          </a:p>
          <a:p>
            <a:pPr marL="473075" lvl="1" indent="-342265">
              <a:lnSpc>
                <a:spcPts val="1945"/>
              </a:lnSpc>
              <a:buChar char="•"/>
              <a:tabLst>
                <a:tab pos="473075" algn="l"/>
              </a:tabLst>
            </a:pPr>
            <a:r>
              <a:rPr sz="1800" dirty="0">
                <a:latin typeface="Calibri"/>
                <a:cs typeface="Calibri"/>
              </a:rPr>
              <a:t>Submit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June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PCard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packets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AP</a:t>
            </a:r>
            <a:endParaRPr sz="1800" dirty="0">
              <a:latin typeface="Calibri"/>
              <a:cs typeface="Calibri"/>
            </a:endParaRPr>
          </a:p>
          <a:p>
            <a:pPr marL="473075" lvl="1" indent="-342265">
              <a:lnSpc>
                <a:spcPts val="2050"/>
              </a:lnSpc>
              <a:buChar char="•"/>
              <a:tabLst>
                <a:tab pos="473075" algn="l"/>
              </a:tabLst>
            </a:pP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AP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if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you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P-</a:t>
            </a:r>
            <a:r>
              <a:rPr sz="1800" dirty="0">
                <a:latin typeface="Calibri"/>
                <a:cs typeface="Calibri"/>
              </a:rPr>
              <a:t>Card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Transactions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feed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through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FY2</a:t>
            </a:r>
            <a:r>
              <a:rPr lang="en-US" sz="1800" spc="-20" dirty="0">
                <a:latin typeface="Calibri"/>
                <a:cs typeface="Calibri"/>
              </a:rPr>
              <a:t>5</a:t>
            </a:r>
            <a:endParaRPr sz="1800" dirty="0">
              <a:latin typeface="Calibri"/>
              <a:cs typeface="Calibri"/>
            </a:endParaRPr>
          </a:p>
          <a:p>
            <a:pPr marL="473075" lvl="1" indent="-342265">
              <a:lnSpc>
                <a:spcPct val="100000"/>
              </a:lnSpc>
              <a:spcBef>
                <a:spcPts val="85"/>
              </a:spcBef>
              <a:buChar char="•"/>
              <a:tabLst>
                <a:tab pos="473075" algn="l"/>
              </a:tabLst>
            </a:pPr>
            <a:r>
              <a:rPr sz="1800" spc="-10" dirty="0">
                <a:latin typeface="Calibri"/>
                <a:cs typeface="Calibri"/>
              </a:rPr>
              <a:t>Resume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reclassing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PCard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transactions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FY2</a:t>
            </a:r>
            <a:r>
              <a:rPr lang="en-US" sz="1800" spc="-20" dirty="0">
                <a:latin typeface="Calibri"/>
                <a:cs typeface="Calibri"/>
              </a:rPr>
              <a:t>6</a:t>
            </a:r>
            <a:endParaRPr sz="1800" dirty="0">
              <a:latin typeface="Calibri"/>
              <a:cs typeface="Calibri"/>
            </a:endParaRPr>
          </a:p>
          <a:p>
            <a:pPr marL="187325" indent="-13652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87325" algn="l"/>
              </a:tabLst>
            </a:pPr>
            <a:r>
              <a:rPr sz="1800" dirty="0">
                <a:latin typeface="Calibri"/>
                <a:cs typeface="Calibri"/>
              </a:rPr>
              <a:t>July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15</a:t>
            </a:r>
            <a:r>
              <a:rPr sz="1800" spc="-30" baseline="30092" dirty="0">
                <a:latin typeface="Calibri"/>
                <a:cs typeface="Calibri"/>
              </a:rPr>
              <a:t>th</a:t>
            </a:r>
            <a:endParaRPr sz="1800" baseline="30092" dirty="0">
              <a:latin typeface="Calibri"/>
              <a:cs typeface="Calibri"/>
            </a:endParaRPr>
          </a:p>
          <a:p>
            <a:pPr marL="530225" lvl="1" indent="-136525">
              <a:lnSpc>
                <a:spcPct val="100000"/>
              </a:lnSpc>
              <a:spcBef>
                <a:spcPts val="85"/>
              </a:spcBef>
              <a:buFont typeface="Arial"/>
              <a:buChar char="•"/>
              <a:tabLst>
                <a:tab pos="530225" algn="l"/>
              </a:tabLst>
            </a:pPr>
            <a:r>
              <a:rPr sz="1800" dirty="0">
                <a:latin typeface="Calibri"/>
                <a:cs typeface="Calibri"/>
              </a:rPr>
              <a:t>Submit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Library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schedule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5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F&amp;A</a:t>
            </a:r>
            <a:endParaRPr sz="1800" dirty="0">
              <a:latin typeface="Calibri"/>
              <a:cs typeface="Calibri"/>
            </a:endParaRPr>
          </a:p>
          <a:p>
            <a:pPr marL="529590" marR="43180" lvl="1" indent="-136525">
              <a:lnSpc>
                <a:spcPts val="1939"/>
              </a:lnSpc>
              <a:spcBef>
                <a:spcPts val="330"/>
              </a:spcBef>
              <a:buFont typeface="Arial"/>
              <a:buChar char="•"/>
              <a:tabLst>
                <a:tab pos="530860" algn="l"/>
              </a:tabLst>
            </a:pP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F&amp;A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disposed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assets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5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purchases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that 	</a:t>
            </a:r>
            <a:r>
              <a:rPr sz="1800" dirty="0">
                <a:latin typeface="Calibri"/>
                <a:cs typeface="Calibri"/>
              </a:rPr>
              <a:t>should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have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been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capitalized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over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year</a:t>
            </a:r>
            <a:endParaRPr sz="1800" dirty="0">
              <a:latin typeface="Calibri"/>
              <a:cs typeface="Calibri"/>
            </a:endParaRPr>
          </a:p>
          <a:p>
            <a:pPr marL="529590" marR="288290" lvl="1" indent="-136525">
              <a:lnSpc>
                <a:spcPts val="1939"/>
              </a:lnSpc>
              <a:spcBef>
                <a:spcPts val="310"/>
              </a:spcBef>
              <a:buFont typeface="Arial"/>
              <a:buChar char="•"/>
              <a:tabLst>
                <a:tab pos="530860" algn="l"/>
              </a:tabLst>
            </a:pP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F&amp;A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outstanding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receivables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(funds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owed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your 	</a:t>
            </a:r>
            <a:r>
              <a:rPr sz="1800" spc="-10" dirty="0">
                <a:latin typeface="Calibri"/>
                <a:cs typeface="Calibri"/>
              </a:rPr>
              <a:t>department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FY2</a:t>
            </a:r>
            <a:r>
              <a:rPr lang="en-US" sz="1800" dirty="0">
                <a:latin typeface="Calibri"/>
                <a:cs typeface="Calibri"/>
              </a:rPr>
              <a:t>5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activity),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including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third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party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vendors</a:t>
            </a:r>
            <a:endParaRPr sz="1800" dirty="0">
              <a:latin typeface="Calibri"/>
              <a:cs typeface="Calibri"/>
            </a:endParaRPr>
          </a:p>
          <a:p>
            <a:pPr marL="187325" indent="-136525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187325" algn="l"/>
              </a:tabLst>
            </a:pPr>
            <a:r>
              <a:rPr sz="1800" dirty="0">
                <a:latin typeface="Calibri"/>
                <a:cs typeface="Calibri"/>
              </a:rPr>
              <a:t>July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16</a:t>
            </a:r>
            <a:r>
              <a:rPr sz="1800" spc="-30" baseline="30092" dirty="0">
                <a:latin typeface="Calibri"/>
                <a:cs typeface="Calibri"/>
              </a:rPr>
              <a:t>th</a:t>
            </a:r>
            <a:endParaRPr sz="1800" baseline="30092" dirty="0">
              <a:latin typeface="Calibri"/>
              <a:cs typeface="Calibri"/>
            </a:endParaRPr>
          </a:p>
          <a:p>
            <a:pPr marL="530225" lvl="1" indent="-136525">
              <a:lnSpc>
                <a:spcPct val="100000"/>
              </a:lnSpc>
              <a:spcBef>
                <a:spcPts val="85"/>
              </a:spcBef>
              <a:buFont typeface="Arial"/>
              <a:buChar char="•"/>
              <a:tabLst>
                <a:tab pos="530225" algn="l"/>
              </a:tabLst>
            </a:pP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F&amp;A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pledges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received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gifts</a:t>
            </a:r>
            <a:endParaRPr sz="1800" dirty="0">
              <a:latin typeface="Calibri"/>
              <a:cs typeface="Calibri"/>
            </a:endParaRPr>
          </a:p>
          <a:p>
            <a:pPr marL="530225" lvl="1" indent="-170815">
              <a:lnSpc>
                <a:spcPct val="100000"/>
              </a:lnSpc>
              <a:spcBef>
                <a:spcPts val="85"/>
              </a:spcBef>
              <a:buChar char="•"/>
              <a:tabLst>
                <a:tab pos="530225" algn="l"/>
              </a:tabLst>
            </a:pPr>
            <a:r>
              <a:rPr sz="1800" dirty="0">
                <a:latin typeface="Calibri"/>
                <a:cs typeface="Calibri"/>
              </a:rPr>
              <a:t>Notify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F&amp;A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outstanding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receivables</a:t>
            </a:r>
            <a:endParaRPr sz="1800" dirty="0">
              <a:latin typeface="Calibri"/>
              <a:cs typeface="Calibri"/>
            </a:endParaRPr>
          </a:p>
          <a:p>
            <a:pPr marL="187325" indent="-13652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87325" algn="l"/>
              </a:tabLst>
            </a:pPr>
            <a:r>
              <a:rPr sz="1800" dirty="0">
                <a:latin typeface="Calibri"/>
                <a:cs typeface="Calibri"/>
              </a:rPr>
              <a:t>July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lang="en-US" sz="1800" dirty="0">
                <a:latin typeface="Calibri"/>
                <a:cs typeface="Calibri"/>
              </a:rPr>
              <a:t>1</a:t>
            </a:r>
            <a:r>
              <a:rPr lang="en-US" sz="1800" baseline="30000" dirty="0">
                <a:latin typeface="Calibri"/>
                <a:cs typeface="Calibri"/>
              </a:rPr>
              <a:t>st</a:t>
            </a:r>
            <a:r>
              <a:rPr lang="en-US" sz="1800" dirty="0">
                <a:latin typeface="Calibri"/>
                <a:cs typeface="Calibri"/>
              </a:rPr>
              <a:t> </a:t>
            </a:r>
            <a:r>
              <a:rPr sz="1800" spc="165" baseline="30092" dirty="0"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–</a:t>
            </a:r>
            <a:r>
              <a:rPr sz="1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PERIOD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14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CLOSE</a:t>
            </a:r>
            <a:endParaRPr sz="1800" dirty="0">
              <a:latin typeface="Calibri"/>
              <a:cs typeface="Calibri"/>
            </a:endParaRPr>
          </a:p>
          <a:p>
            <a:pPr marL="187325" indent="-136525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187325" algn="l"/>
              </a:tabLst>
            </a:pPr>
            <a:r>
              <a:rPr sz="1800" dirty="0">
                <a:latin typeface="Calibri"/>
                <a:cs typeface="Calibri"/>
              </a:rPr>
              <a:t>July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lang="en-US" sz="1800" dirty="0">
                <a:latin typeface="Calibri"/>
                <a:cs typeface="Calibri"/>
              </a:rPr>
              <a:t>8</a:t>
            </a:r>
            <a:r>
              <a:rPr sz="1800" baseline="30092" dirty="0">
                <a:latin typeface="Calibri"/>
                <a:cs typeface="Calibri"/>
              </a:rPr>
              <a:t>th</a:t>
            </a:r>
            <a:r>
              <a:rPr sz="1800" spc="127" baseline="30092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Submit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Housing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&amp;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Dining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census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data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F&amp;A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 marR="5080">
              <a:lnSpc>
                <a:spcPts val="3240"/>
              </a:lnSpc>
              <a:spcBef>
                <a:spcPts val="505"/>
              </a:spcBef>
            </a:pPr>
            <a:r>
              <a:rPr sz="3000" b="0" u="none" spc="-30" dirty="0">
                <a:solidFill>
                  <a:srgbClr val="FFFFFF"/>
                </a:solidFill>
                <a:latin typeface="Arial Black"/>
                <a:cs typeface="Arial Black"/>
              </a:rPr>
              <a:t>DISCOVER </a:t>
            </a:r>
            <a:r>
              <a:rPr sz="3000" b="0" u="none" spc="-25" dirty="0">
                <a:solidFill>
                  <a:srgbClr val="B58500"/>
                </a:solidFill>
                <a:latin typeface="Arial Black"/>
                <a:cs typeface="Arial Black"/>
              </a:rPr>
              <a:t>THE </a:t>
            </a:r>
            <a:r>
              <a:rPr sz="3000" b="0" u="none" spc="-10" dirty="0">
                <a:solidFill>
                  <a:srgbClr val="B58500"/>
                </a:solidFill>
                <a:latin typeface="Arial Black"/>
                <a:cs typeface="Arial Black"/>
              </a:rPr>
              <a:t>EASTERN </a:t>
            </a:r>
            <a:r>
              <a:rPr sz="3000" b="0" u="none" spc="-20" dirty="0">
                <a:solidFill>
                  <a:srgbClr val="B58500"/>
                </a:solidFill>
                <a:latin typeface="Arial Black"/>
                <a:cs typeface="Arial Black"/>
              </a:rPr>
              <a:t>EDGE</a:t>
            </a:r>
            <a:endParaRPr sz="30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68625" y="2661920"/>
            <a:ext cx="42119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solidFill>
                  <a:srgbClr val="002060"/>
                </a:solidFill>
                <a:latin typeface="Arial"/>
                <a:cs typeface="Arial"/>
              </a:rPr>
              <a:t>REVENUES</a:t>
            </a:r>
            <a:endParaRPr sz="6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675259"/>
            <a:ext cx="6651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Cash</a:t>
            </a:r>
            <a:r>
              <a:rPr lang="en-US" u="none" spc="-10" dirty="0"/>
              <a:t> </a:t>
            </a:r>
            <a:r>
              <a:rPr spc="-10" dirty="0"/>
              <a:t>Deposits</a:t>
            </a:r>
          </a:p>
        </p:txBody>
      </p:sp>
      <p:sp>
        <p:nvSpPr>
          <p:cNvPr id="3" name="object 3"/>
          <p:cNvSpPr/>
          <p:nvPr/>
        </p:nvSpPr>
        <p:spPr>
          <a:xfrm>
            <a:off x="1514549" y="1148638"/>
            <a:ext cx="103505" cy="41275"/>
          </a:xfrm>
          <a:custGeom>
            <a:avLst/>
            <a:gdLst/>
            <a:ahLst/>
            <a:cxnLst/>
            <a:rect l="l" t="t" r="r" b="b"/>
            <a:pathLst>
              <a:path w="103505" h="41275">
                <a:moveTo>
                  <a:pt x="103361" y="41148"/>
                </a:moveTo>
                <a:lnTo>
                  <a:pt x="0" y="41148"/>
                </a:lnTo>
                <a:lnTo>
                  <a:pt x="0" y="0"/>
                </a:lnTo>
                <a:lnTo>
                  <a:pt x="103361" y="0"/>
                </a:lnTo>
                <a:lnTo>
                  <a:pt x="103361" y="41148"/>
                </a:lnTo>
                <a:close/>
              </a:path>
            </a:pathLst>
          </a:custGeom>
          <a:solidFill>
            <a:srgbClr val="112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144145" marR="545465">
              <a:lnSpc>
                <a:spcPts val="2270"/>
              </a:lnSpc>
              <a:spcBef>
                <a:spcPts val="384"/>
              </a:spcBef>
            </a:pPr>
            <a:r>
              <a:rPr dirty="0"/>
              <a:t>All</a:t>
            </a:r>
            <a:r>
              <a:rPr spc="-45" dirty="0"/>
              <a:t> </a:t>
            </a:r>
            <a:r>
              <a:rPr dirty="0"/>
              <a:t>cash</a:t>
            </a:r>
            <a:r>
              <a:rPr spc="-45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checks</a:t>
            </a:r>
            <a:r>
              <a:rPr spc="-45" dirty="0"/>
              <a:t> </a:t>
            </a:r>
            <a:r>
              <a:rPr spc="-10" dirty="0"/>
              <a:t>received</a:t>
            </a:r>
            <a:r>
              <a:rPr spc="-45" dirty="0"/>
              <a:t> </a:t>
            </a:r>
            <a:r>
              <a:rPr dirty="0"/>
              <a:t>by</a:t>
            </a:r>
            <a:r>
              <a:rPr spc="-45" dirty="0"/>
              <a:t> </a:t>
            </a:r>
            <a:r>
              <a:rPr dirty="0"/>
              <a:t>departments</a:t>
            </a:r>
            <a:r>
              <a:rPr spc="-40" dirty="0"/>
              <a:t> </a:t>
            </a:r>
            <a:r>
              <a:rPr spc="-10" dirty="0"/>
              <a:t>on-</a:t>
            </a:r>
            <a:r>
              <a:rPr dirty="0"/>
              <a:t>campus</a:t>
            </a:r>
            <a:r>
              <a:rPr spc="-45" dirty="0"/>
              <a:t> </a:t>
            </a:r>
            <a:r>
              <a:rPr spc="-10" dirty="0"/>
              <a:t>should </a:t>
            </a:r>
            <a:r>
              <a:rPr dirty="0"/>
              <a:t>always</a:t>
            </a:r>
            <a:r>
              <a:rPr spc="-50" dirty="0"/>
              <a:t> </a:t>
            </a:r>
            <a:r>
              <a:rPr dirty="0"/>
              <a:t>be</a:t>
            </a:r>
            <a:r>
              <a:rPr spc="-50" dirty="0"/>
              <a:t> </a:t>
            </a:r>
            <a:r>
              <a:rPr spc="-10" dirty="0"/>
              <a:t>deposited</a:t>
            </a:r>
            <a:r>
              <a:rPr spc="-50" dirty="0"/>
              <a:t> </a:t>
            </a:r>
            <a:r>
              <a:rPr dirty="0"/>
              <a:t>at</a:t>
            </a:r>
            <a:r>
              <a:rPr spc="-50" dirty="0"/>
              <a:t> </a:t>
            </a:r>
            <a:r>
              <a:rPr dirty="0"/>
              <a:t>Student</a:t>
            </a:r>
            <a:r>
              <a:rPr spc="-50" dirty="0"/>
              <a:t> </a:t>
            </a:r>
            <a:r>
              <a:rPr dirty="0"/>
              <a:t>Accounts</a:t>
            </a:r>
            <a:r>
              <a:rPr spc="-50" dirty="0"/>
              <a:t> </a:t>
            </a:r>
            <a:r>
              <a:rPr dirty="0"/>
              <a:t>as</a:t>
            </a:r>
            <a:r>
              <a:rPr spc="-50" dirty="0"/>
              <a:t> </a:t>
            </a:r>
            <a:r>
              <a:rPr dirty="0"/>
              <a:t>soon</a:t>
            </a:r>
            <a:r>
              <a:rPr spc="-50" dirty="0"/>
              <a:t> </a:t>
            </a:r>
            <a:r>
              <a:rPr dirty="0"/>
              <a:t>as</a:t>
            </a:r>
            <a:r>
              <a:rPr spc="-50" dirty="0"/>
              <a:t> </a:t>
            </a:r>
            <a:r>
              <a:rPr spc="-10" dirty="0"/>
              <a:t>possible</a:t>
            </a:r>
          </a:p>
          <a:p>
            <a:pPr marL="144145" marR="1078230">
              <a:lnSpc>
                <a:spcPts val="2970"/>
              </a:lnSpc>
              <a:spcBef>
                <a:spcPts val="135"/>
              </a:spcBef>
            </a:pPr>
            <a:r>
              <a:rPr b="1" dirty="0">
                <a:latin typeface="Calibri"/>
                <a:cs typeface="Calibri"/>
              </a:rPr>
              <a:t>Please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try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to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avoid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accumulating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receipts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for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final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deposit </a:t>
            </a:r>
            <a:r>
              <a:rPr b="1" dirty="0">
                <a:latin typeface="Calibri"/>
                <a:cs typeface="Calibri"/>
              </a:rPr>
              <a:t>Do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not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hold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deposits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for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FY25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until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after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June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spc="-20" dirty="0">
                <a:latin typeface="Calibri"/>
                <a:cs typeface="Calibri"/>
              </a:rPr>
              <a:t>30</a:t>
            </a:r>
            <a:r>
              <a:rPr sz="2100" b="1" spc="-30" baseline="31746" dirty="0">
                <a:latin typeface="Calibri"/>
                <a:cs typeface="Calibri"/>
              </a:rPr>
              <a:t>th</a:t>
            </a:r>
            <a:endParaRPr sz="2100" baseline="31746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2100" baseline="31746" dirty="0">
              <a:latin typeface="Calibri"/>
              <a:cs typeface="Calibri"/>
            </a:endParaRPr>
          </a:p>
          <a:p>
            <a:pPr marL="144145" marR="101600" indent="-102235">
              <a:lnSpc>
                <a:spcPts val="2270"/>
              </a:lnSpc>
              <a:buSzPct val="95238"/>
              <a:buFont typeface="Arial"/>
              <a:buChar char="•"/>
              <a:tabLst>
                <a:tab pos="144145" algn="l"/>
              </a:tabLst>
            </a:pPr>
            <a:r>
              <a:rPr dirty="0"/>
              <a:t>June</a:t>
            </a:r>
            <a:r>
              <a:rPr spc="-50" dirty="0"/>
              <a:t> </a:t>
            </a:r>
            <a:r>
              <a:rPr lang="en-US" spc="-50" dirty="0"/>
              <a:t>30</a:t>
            </a:r>
            <a:r>
              <a:rPr sz="2100" baseline="31746" dirty="0"/>
              <a:t>th</a:t>
            </a:r>
            <a:r>
              <a:rPr sz="2100" spc="172" baseline="31746" dirty="0"/>
              <a:t> </a:t>
            </a:r>
            <a:r>
              <a:rPr sz="2100" dirty="0"/>
              <a:t>–</a:t>
            </a:r>
            <a:r>
              <a:rPr sz="2100" spc="-45" dirty="0"/>
              <a:t> </a:t>
            </a:r>
            <a:r>
              <a:rPr sz="2100" dirty="0"/>
              <a:t>Deposit</a:t>
            </a:r>
            <a:r>
              <a:rPr sz="2100" spc="-50" dirty="0"/>
              <a:t> </a:t>
            </a:r>
            <a:r>
              <a:rPr sz="2100" dirty="0"/>
              <a:t>all</a:t>
            </a:r>
            <a:r>
              <a:rPr sz="2100" spc="-45" dirty="0"/>
              <a:t> </a:t>
            </a:r>
            <a:r>
              <a:rPr sz="2100" dirty="0"/>
              <a:t>cash</a:t>
            </a:r>
            <a:r>
              <a:rPr sz="2100" spc="-50" dirty="0"/>
              <a:t> </a:t>
            </a:r>
            <a:r>
              <a:rPr sz="2100" dirty="0"/>
              <a:t>and</a:t>
            </a:r>
            <a:r>
              <a:rPr sz="2100" spc="-45" dirty="0"/>
              <a:t> </a:t>
            </a:r>
            <a:r>
              <a:rPr sz="2100" dirty="0"/>
              <a:t>checks</a:t>
            </a:r>
            <a:r>
              <a:rPr sz="2100" spc="-45" dirty="0"/>
              <a:t> </a:t>
            </a:r>
            <a:r>
              <a:rPr sz="2100" spc="-10" dirty="0"/>
              <a:t>received</a:t>
            </a:r>
            <a:r>
              <a:rPr sz="2100" spc="-50" dirty="0"/>
              <a:t> </a:t>
            </a:r>
            <a:r>
              <a:rPr sz="2100" dirty="0"/>
              <a:t>in</a:t>
            </a:r>
            <a:r>
              <a:rPr sz="2100" spc="-45" dirty="0"/>
              <a:t> </a:t>
            </a:r>
            <a:r>
              <a:rPr sz="2100" dirty="0"/>
              <a:t>your</a:t>
            </a:r>
            <a:r>
              <a:rPr sz="2100" spc="-45" dirty="0"/>
              <a:t> </a:t>
            </a:r>
            <a:r>
              <a:rPr sz="2100" spc="-10" dirty="0"/>
              <a:t>department </a:t>
            </a:r>
            <a:r>
              <a:rPr sz="2100" dirty="0"/>
              <a:t>at</a:t>
            </a:r>
            <a:r>
              <a:rPr sz="2100" spc="-45" dirty="0"/>
              <a:t> </a:t>
            </a:r>
            <a:r>
              <a:rPr sz="2100" dirty="0"/>
              <a:t>Student</a:t>
            </a:r>
            <a:r>
              <a:rPr sz="2100" spc="-45" dirty="0"/>
              <a:t> </a:t>
            </a:r>
            <a:r>
              <a:rPr sz="2100" dirty="0"/>
              <a:t>Financial</a:t>
            </a:r>
            <a:r>
              <a:rPr sz="2100" spc="-45" dirty="0"/>
              <a:t> </a:t>
            </a:r>
            <a:r>
              <a:rPr sz="2100" dirty="0"/>
              <a:t>Services</a:t>
            </a:r>
            <a:r>
              <a:rPr sz="2100" spc="-45" dirty="0"/>
              <a:t> </a:t>
            </a:r>
            <a:r>
              <a:rPr sz="2100" dirty="0"/>
              <a:t>by</a:t>
            </a:r>
            <a:r>
              <a:rPr sz="2100" spc="-45" dirty="0"/>
              <a:t> </a:t>
            </a:r>
            <a:r>
              <a:rPr sz="2100" spc="-10" dirty="0"/>
              <a:t>12:00pm</a:t>
            </a:r>
            <a:endParaRPr sz="2100" dirty="0"/>
          </a:p>
          <a:p>
            <a:pPr marL="144145" marR="397510" indent="-102235">
              <a:lnSpc>
                <a:spcPts val="2270"/>
              </a:lnSpc>
              <a:spcBef>
                <a:spcPts val="695"/>
              </a:spcBef>
              <a:buSzPct val="95238"/>
              <a:buFont typeface="Arial"/>
              <a:buChar char="•"/>
              <a:tabLst>
                <a:tab pos="144145" algn="l"/>
              </a:tabLst>
            </a:pPr>
            <a:r>
              <a:rPr dirty="0"/>
              <a:t>July</a:t>
            </a:r>
            <a:r>
              <a:rPr spc="-45" dirty="0"/>
              <a:t> </a:t>
            </a:r>
            <a:r>
              <a:rPr dirty="0"/>
              <a:t>1</a:t>
            </a:r>
            <a:r>
              <a:rPr sz="2100" baseline="31746" dirty="0"/>
              <a:t>st</a:t>
            </a:r>
            <a:r>
              <a:rPr sz="2100" spc="165" baseline="31746" dirty="0"/>
              <a:t> </a:t>
            </a:r>
            <a:r>
              <a:rPr sz="2100" dirty="0"/>
              <a:t>–</a:t>
            </a:r>
            <a:r>
              <a:rPr sz="2100" spc="-45" dirty="0"/>
              <a:t> </a:t>
            </a:r>
            <a:r>
              <a:rPr sz="2100" dirty="0"/>
              <a:t>Review</a:t>
            </a:r>
            <a:r>
              <a:rPr sz="2100" spc="-40" dirty="0"/>
              <a:t> </a:t>
            </a:r>
            <a:r>
              <a:rPr sz="2100" dirty="0"/>
              <a:t>any</a:t>
            </a:r>
            <a:r>
              <a:rPr sz="2100" spc="-45" dirty="0"/>
              <a:t> </a:t>
            </a:r>
            <a:r>
              <a:rPr sz="2100" dirty="0"/>
              <a:t>deposits</a:t>
            </a:r>
            <a:r>
              <a:rPr sz="2100" spc="-40" dirty="0"/>
              <a:t> </a:t>
            </a:r>
            <a:r>
              <a:rPr sz="2100" dirty="0"/>
              <a:t>made</a:t>
            </a:r>
            <a:r>
              <a:rPr sz="2100" spc="-45" dirty="0"/>
              <a:t> </a:t>
            </a:r>
            <a:r>
              <a:rPr sz="2100" dirty="0"/>
              <a:t>in</a:t>
            </a:r>
            <a:r>
              <a:rPr sz="2100" spc="-40" dirty="0"/>
              <a:t> </a:t>
            </a:r>
            <a:r>
              <a:rPr sz="2100" dirty="0"/>
              <a:t>FY2</a:t>
            </a:r>
            <a:r>
              <a:rPr lang="en-US" sz="2100" dirty="0"/>
              <a:t>5</a:t>
            </a:r>
            <a:r>
              <a:rPr sz="2100" spc="-45" dirty="0"/>
              <a:t> </a:t>
            </a:r>
            <a:r>
              <a:rPr sz="2100" dirty="0"/>
              <a:t>and</a:t>
            </a:r>
            <a:r>
              <a:rPr sz="2100" spc="-40" dirty="0"/>
              <a:t> </a:t>
            </a:r>
            <a:r>
              <a:rPr sz="2100" dirty="0"/>
              <a:t>notify</a:t>
            </a:r>
            <a:r>
              <a:rPr sz="2100" spc="-45" dirty="0"/>
              <a:t> </a:t>
            </a:r>
            <a:r>
              <a:rPr sz="2100" dirty="0"/>
              <a:t>F&amp;A</a:t>
            </a:r>
            <a:r>
              <a:rPr sz="2100" spc="-40" dirty="0"/>
              <a:t> </a:t>
            </a:r>
            <a:r>
              <a:rPr sz="2100" dirty="0"/>
              <a:t>if</a:t>
            </a:r>
            <a:r>
              <a:rPr sz="2100" spc="-45" dirty="0"/>
              <a:t> </a:t>
            </a:r>
            <a:r>
              <a:rPr sz="2100" spc="-25" dirty="0"/>
              <a:t>any </a:t>
            </a:r>
            <a:r>
              <a:rPr sz="2100" dirty="0"/>
              <a:t>portion</a:t>
            </a:r>
            <a:r>
              <a:rPr sz="2100" spc="-70" dirty="0"/>
              <a:t> </a:t>
            </a:r>
            <a:r>
              <a:rPr sz="2100" dirty="0"/>
              <a:t>of</a:t>
            </a:r>
            <a:r>
              <a:rPr sz="2100" spc="-55" dirty="0"/>
              <a:t> </a:t>
            </a:r>
            <a:r>
              <a:rPr sz="2100" dirty="0"/>
              <a:t>that</a:t>
            </a:r>
            <a:r>
              <a:rPr sz="2100" spc="-60" dirty="0"/>
              <a:t> </a:t>
            </a:r>
            <a:r>
              <a:rPr sz="2100" spc="-10" dirty="0"/>
              <a:t>revenue</a:t>
            </a:r>
            <a:r>
              <a:rPr sz="2100" spc="-55" dirty="0"/>
              <a:t> </a:t>
            </a:r>
            <a:r>
              <a:rPr sz="2100" dirty="0"/>
              <a:t>won’t</a:t>
            </a:r>
            <a:r>
              <a:rPr sz="2100" spc="-60" dirty="0"/>
              <a:t> </a:t>
            </a:r>
            <a:r>
              <a:rPr sz="2100" dirty="0"/>
              <a:t>be</a:t>
            </a:r>
            <a:r>
              <a:rPr sz="2100" spc="-55" dirty="0"/>
              <a:t> </a:t>
            </a:r>
            <a:r>
              <a:rPr sz="2100" dirty="0"/>
              <a:t>earned</a:t>
            </a:r>
            <a:r>
              <a:rPr sz="2100" spc="-60" dirty="0"/>
              <a:t> </a:t>
            </a:r>
            <a:r>
              <a:rPr sz="2100" dirty="0"/>
              <a:t>until</a:t>
            </a:r>
            <a:r>
              <a:rPr sz="2100" spc="-55" dirty="0"/>
              <a:t> </a:t>
            </a:r>
            <a:r>
              <a:rPr sz="2100" spc="-20" dirty="0"/>
              <a:t>FY2</a:t>
            </a:r>
            <a:r>
              <a:rPr lang="en-US" sz="2100" spc="-20" dirty="0"/>
              <a:t>6</a:t>
            </a:r>
            <a:endParaRPr sz="2100" dirty="0"/>
          </a:p>
          <a:p>
            <a:pPr marL="144145" marR="43180" indent="-102235">
              <a:lnSpc>
                <a:spcPts val="2270"/>
              </a:lnSpc>
              <a:spcBef>
                <a:spcPts val="695"/>
              </a:spcBef>
              <a:buSzPct val="95238"/>
              <a:buFont typeface="Arial"/>
              <a:buChar char="•"/>
              <a:tabLst>
                <a:tab pos="144145" algn="l"/>
              </a:tabLst>
            </a:pPr>
            <a:r>
              <a:rPr dirty="0"/>
              <a:t>July</a:t>
            </a:r>
            <a:r>
              <a:rPr spc="-40" dirty="0"/>
              <a:t> </a:t>
            </a:r>
            <a:r>
              <a:rPr dirty="0"/>
              <a:t>15</a:t>
            </a:r>
            <a:r>
              <a:rPr sz="2100" baseline="31746" dirty="0"/>
              <a:t>th</a:t>
            </a:r>
            <a:r>
              <a:rPr sz="2100" spc="179" baseline="31746" dirty="0"/>
              <a:t> </a:t>
            </a:r>
            <a:r>
              <a:rPr sz="2100" dirty="0"/>
              <a:t>–</a:t>
            </a:r>
            <a:r>
              <a:rPr sz="2100" spc="-40" dirty="0"/>
              <a:t> </a:t>
            </a:r>
            <a:r>
              <a:rPr sz="2100" dirty="0"/>
              <a:t>Notify</a:t>
            </a:r>
            <a:r>
              <a:rPr sz="2100" spc="-40" dirty="0"/>
              <a:t> </a:t>
            </a:r>
            <a:r>
              <a:rPr sz="2100" dirty="0"/>
              <a:t>F&amp;A</a:t>
            </a:r>
            <a:r>
              <a:rPr sz="2100" spc="-35" dirty="0"/>
              <a:t> </a:t>
            </a:r>
            <a:r>
              <a:rPr sz="2100" dirty="0"/>
              <a:t>of</a:t>
            </a:r>
            <a:r>
              <a:rPr sz="2100" spc="-40" dirty="0"/>
              <a:t> </a:t>
            </a:r>
            <a:r>
              <a:rPr sz="2100" dirty="0"/>
              <a:t>any</a:t>
            </a:r>
            <a:r>
              <a:rPr sz="2100" spc="-40" dirty="0"/>
              <a:t> </a:t>
            </a:r>
            <a:r>
              <a:rPr sz="2100" spc="-10" dirty="0"/>
              <a:t>outstanding</a:t>
            </a:r>
            <a:r>
              <a:rPr sz="2100" spc="-40" dirty="0"/>
              <a:t> </a:t>
            </a:r>
            <a:r>
              <a:rPr sz="2100" spc="-10" dirty="0"/>
              <a:t>receivables</a:t>
            </a:r>
            <a:r>
              <a:rPr sz="2100" spc="-40" dirty="0"/>
              <a:t> </a:t>
            </a:r>
            <a:r>
              <a:rPr sz="2100" dirty="0"/>
              <a:t>(funds</a:t>
            </a:r>
            <a:r>
              <a:rPr sz="2100" spc="-35" dirty="0"/>
              <a:t> </a:t>
            </a:r>
            <a:r>
              <a:rPr sz="2100" dirty="0"/>
              <a:t>owed</a:t>
            </a:r>
            <a:r>
              <a:rPr sz="2100" spc="-40" dirty="0"/>
              <a:t> </a:t>
            </a:r>
            <a:r>
              <a:rPr sz="2100" spc="-25" dirty="0"/>
              <a:t>to </a:t>
            </a:r>
            <a:r>
              <a:rPr sz="2100" dirty="0"/>
              <a:t>your</a:t>
            </a:r>
            <a:r>
              <a:rPr sz="2100" spc="-60" dirty="0"/>
              <a:t> </a:t>
            </a:r>
            <a:r>
              <a:rPr sz="2100" dirty="0"/>
              <a:t>department</a:t>
            </a:r>
            <a:r>
              <a:rPr sz="2100" spc="-55" dirty="0"/>
              <a:t> </a:t>
            </a:r>
            <a:r>
              <a:rPr sz="2100" dirty="0"/>
              <a:t>for</a:t>
            </a:r>
            <a:r>
              <a:rPr sz="2100" spc="-60" dirty="0"/>
              <a:t> </a:t>
            </a:r>
            <a:r>
              <a:rPr sz="2100" dirty="0"/>
              <a:t>FY2</a:t>
            </a:r>
            <a:r>
              <a:rPr lang="en-US" sz="2100" dirty="0"/>
              <a:t>5</a:t>
            </a:r>
            <a:r>
              <a:rPr sz="2100" spc="-55" dirty="0"/>
              <a:t> </a:t>
            </a:r>
            <a:r>
              <a:rPr sz="2100" spc="-10" dirty="0"/>
              <a:t>activity)</a:t>
            </a:r>
            <a:endParaRPr sz="2100" dirty="0"/>
          </a:p>
          <a:p>
            <a:pPr marL="144145" indent="-101600">
              <a:lnSpc>
                <a:spcPct val="100000"/>
              </a:lnSpc>
              <a:spcBef>
                <a:spcPts val="414"/>
              </a:spcBef>
              <a:buSzPct val="95238"/>
              <a:buFont typeface="Arial"/>
              <a:buChar char="•"/>
              <a:tabLst>
                <a:tab pos="144145" algn="l"/>
              </a:tabLst>
            </a:pPr>
            <a:r>
              <a:rPr dirty="0"/>
              <a:t>July</a:t>
            </a:r>
            <a:r>
              <a:rPr spc="-50" dirty="0"/>
              <a:t> </a:t>
            </a:r>
            <a:r>
              <a:rPr dirty="0"/>
              <a:t>16</a:t>
            </a:r>
            <a:r>
              <a:rPr sz="2100" baseline="31746" dirty="0"/>
              <a:t>th</a:t>
            </a:r>
            <a:r>
              <a:rPr sz="2100" spc="172" baseline="31746" dirty="0"/>
              <a:t> </a:t>
            </a:r>
            <a:r>
              <a:rPr sz="2100" dirty="0"/>
              <a:t>–</a:t>
            </a:r>
            <a:r>
              <a:rPr sz="2100" spc="-50" dirty="0"/>
              <a:t> </a:t>
            </a:r>
            <a:r>
              <a:rPr sz="2100" dirty="0"/>
              <a:t>Notify</a:t>
            </a:r>
            <a:r>
              <a:rPr sz="2100" spc="-45" dirty="0"/>
              <a:t> </a:t>
            </a:r>
            <a:r>
              <a:rPr sz="2100" dirty="0"/>
              <a:t>F&amp;A</a:t>
            </a:r>
            <a:r>
              <a:rPr sz="2100" spc="-45" dirty="0"/>
              <a:t> </a:t>
            </a:r>
            <a:r>
              <a:rPr sz="2100" dirty="0"/>
              <a:t>of</a:t>
            </a:r>
            <a:r>
              <a:rPr sz="2100" spc="-50" dirty="0"/>
              <a:t> </a:t>
            </a:r>
            <a:r>
              <a:rPr sz="2100" dirty="0"/>
              <a:t>any</a:t>
            </a:r>
            <a:r>
              <a:rPr sz="2100" spc="-45" dirty="0"/>
              <a:t> </a:t>
            </a:r>
            <a:r>
              <a:rPr sz="2100" dirty="0"/>
              <a:t>pledges</a:t>
            </a:r>
            <a:r>
              <a:rPr sz="2100" spc="-50" dirty="0"/>
              <a:t> </a:t>
            </a:r>
            <a:r>
              <a:rPr sz="2100" spc="-10" dirty="0"/>
              <a:t>received</a:t>
            </a:r>
            <a:r>
              <a:rPr sz="2100" spc="-45" dirty="0"/>
              <a:t> </a:t>
            </a:r>
            <a:r>
              <a:rPr sz="2100" dirty="0"/>
              <a:t>for</a:t>
            </a:r>
            <a:r>
              <a:rPr sz="2100" spc="-45" dirty="0"/>
              <a:t> </a:t>
            </a:r>
            <a:r>
              <a:rPr sz="2100" spc="-10" dirty="0"/>
              <a:t>gifts</a:t>
            </a:r>
            <a:endParaRPr sz="2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00" y="0"/>
            <a:ext cx="8875712" cy="67687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6425" y="649020"/>
            <a:ext cx="6001385" cy="10680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dirty="0"/>
              <a:t>Petty</a:t>
            </a:r>
            <a:r>
              <a:rPr spc="-110" dirty="0"/>
              <a:t> </a:t>
            </a:r>
            <a:r>
              <a:rPr dirty="0"/>
              <a:t>Cash</a:t>
            </a:r>
            <a:r>
              <a:rPr spc="-95" dirty="0"/>
              <a:t> </a:t>
            </a:r>
            <a:r>
              <a:rPr dirty="0"/>
              <a:t>&amp;</a:t>
            </a:r>
            <a:r>
              <a:rPr spc="-100" dirty="0"/>
              <a:t> </a:t>
            </a:r>
            <a:r>
              <a:rPr dirty="0"/>
              <a:t>Long</a:t>
            </a:r>
            <a:r>
              <a:rPr spc="-95" dirty="0"/>
              <a:t> </a:t>
            </a:r>
            <a:r>
              <a:rPr spc="-55" dirty="0"/>
              <a:t>Term</a:t>
            </a:r>
            <a:r>
              <a:rPr spc="-95" dirty="0"/>
              <a:t> </a:t>
            </a:r>
            <a:r>
              <a:rPr spc="-10" dirty="0"/>
              <a:t>Change</a:t>
            </a:r>
            <a:r>
              <a:rPr u="none" spc="-10" dirty="0"/>
              <a:t> </a:t>
            </a:r>
            <a:r>
              <a:rPr spc="-10" dirty="0"/>
              <a:t>Funds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1225" y="1802178"/>
            <a:ext cx="7051675" cy="639277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12700" marR="5080">
              <a:lnSpc>
                <a:spcPts val="2270"/>
              </a:lnSpc>
              <a:spcBef>
                <a:spcPts val="384"/>
              </a:spcBef>
            </a:pPr>
            <a:r>
              <a:rPr sz="2100" dirty="0">
                <a:latin typeface="Calibri"/>
                <a:cs typeface="Calibri"/>
              </a:rPr>
              <a:t>Please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work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with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Accounts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Payable</a:t>
            </a:r>
            <a:r>
              <a:rPr sz="2100" u="none" spc="-55" dirty="0">
                <a:latin typeface="Calibri"/>
                <a:cs typeface="Calibri"/>
              </a:rPr>
              <a:t> </a:t>
            </a:r>
            <a:r>
              <a:rPr sz="2100" u="none" spc="-25" dirty="0">
                <a:latin typeface="Calibri"/>
                <a:cs typeface="Calibri"/>
              </a:rPr>
              <a:t>to </a:t>
            </a:r>
            <a:r>
              <a:rPr sz="2100" u="none" spc="-10" dirty="0">
                <a:latin typeface="Calibri"/>
                <a:cs typeface="Calibri"/>
              </a:rPr>
              <a:t>reconcile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any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outstanding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petty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cash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funds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and</a:t>
            </a:r>
            <a:r>
              <a:rPr sz="2100" u="none" spc="-4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long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term</a:t>
            </a:r>
            <a:r>
              <a:rPr sz="2100" u="none" spc="-50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change </a:t>
            </a:r>
            <a:r>
              <a:rPr sz="2100" u="none" dirty="0">
                <a:latin typeface="Calibri"/>
                <a:cs typeface="Calibri"/>
              </a:rPr>
              <a:t>funds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from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spc="-20" dirty="0">
                <a:latin typeface="Calibri"/>
                <a:cs typeface="Calibri"/>
              </a:rPr>
              <a:t>FY2</a:t>
            </a:r>
            <a:r>
              <a:rPr lang="en-US" sz="2100" u="none" spc="-20" dirty="0">
                <a:latin typeface="Calibri"/>
                <a:cs typeface="Calibri"/>
              </a:rPr>
              <a:t>5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53" y="2804157"/>
            <a:ext cx="1075055" cy="28829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92710" indent="-93345">
              <a:lnSpc>
                <a:spcPts val="2235"/>
              </a:lnSpc>
              <a:buSzPct val="85714"/>
              <a:buFont typeface="Arial"/>
              <a:buChar char="•"/>
              <a:tabLst>
                <a:tab pos="92710" algn="l"/>
              </a:tabLst>
            </a:pPr>
            <a:r>
              <a:rPr sz="2100" dirty="0">
                <a:latin typeface="Calibri"/>
                <a:cs typeface="Calibri"/>
              </a:rPr>
              <a:t>June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lang="en-US" sz="2100" spc="-20" dirty="0">
                <a:latin typeface="Calibri"/>
                <a:cs typeface="Calibri"/>
              </a:rPr>
              <a:t>30</a:t>
            </a:r>
            <a:r>
              <a:rPr sz="2100" spc="-30" baseline="31746" dirty="0">
                <a:latin typeface="Calibri"/>
                <a:cs typeface="Calibri"/>
              </a:rPr>
              <a:t>th</a:t>
            </a:r>
            <a:endParaRPr sz="2100" baseline="31746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88392" y="3086504"/>
            <a:ext cx="6628765" cy="1116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225" indent="-13652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49225" algn="l"/>
              </a:tabLst>
            </a:pPr>
            <a:r>
              <a:rPr sz="1800" spc="-10" dirty="0">
                <a:latin typeface="Calibri"/>
                <a:cs typeface="Calibri"/>
              </a:rPr>
              <a:t>Reconcile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deposit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cash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receipts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2:30pm</a:t>
            </a:r>
            <a:endParaRPr sz="1800" dirty="0">
              <a:latin typeface="Calibri"/>
              <a:cs typeface="Calibri"/>
            </a:endParaRPr>
          </a:p>
          <a:p>
            <a:pPr marL="148590" marR="5080" indent="-136525">
              <a:lnSpc>
                <a:spcPts val="1939"/>
              </a:lnSpc>
              <a:spcBef>
                <a:spcPts val="330"/>
              </a:spcBef>
              <a:buFont typeface="Arial"/>
              <a:buChar char="•"/>
              <a:tabLst>
                <a:tab pos="149860" algn="l"/>
              </a:tabLst>
            </a:pPr>
            <a:r>
              <a:rPr sz="1800" dirty="0">
                <a:latin typeface="Calibri"/>
                <a:cs typeface="Calibri"/>
              </a:rPr>
              <a:t>All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petty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cash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funds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should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fully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reimbursed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original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amount 	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cash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before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being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deposited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Student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Financial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Services</a:t>
            </a:r>
            <a:endParaRPr sz="1800" dirty="0">
              <a:latin typeface="Calibri"/>
              <a:cs typeface="Calibri"/>
            </a:endParaRPr>
          </a:p>
          <a:p>
            <a:pPr marL="149225" indent="-136525">
              <a:lnSpc>
                <a:spcPct val="100000"/>
              </a:lnSpc>
              <a:spcBef>
                <a:spcPts val="60"/>
              </a:spcBef>
              <a:buFont typeface="Arial"/>
              <a:buChar char="•"/>
              <a:tabLst>
                <a:tab pos="149225" algn="l"/>
              </a:tabLst>
            </a:pPr>
            <a:r>
              <a:rPr sz="1800" dirty="0">
                <a:latin typeface="Calibri"/>
                <a:cs typeface="Calibri"/>
              </a:rPr>
              <a:t>Submit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required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documentation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AP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Unearned</a:t>
            </a:r>
            <a:r>
              <a:rPr spc="-190" dirty="0"/>
              <a:t> </a:t>
            </a:r>
            <a:r>
              <a:rPr spc="-10" dirty="0"/>
              <a:t>Revenues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0853" y="1436928"/>
            <a:ext cx="7009765" cy="4607029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156845" marR="252095">
              <a:lnSpc>
                <a:spcPts val="2270"/>
              </a:lnSpc>
              <a:spcBef>
                <a:spcPts val="384"/>
              </a:spcBef>
            </a:pPr>
            <a:r>
              <a:rPr sz="2100" b="1" spc="-10" dirty="0">
                <a:latin typeface="Calibri"/>
                <a:cs typeface="Calibri"/>
              </a:rPr>
              <a:t>Unearned</a:t>
            </a:r>
            <a:r>
              <a:rPr sz="2100" b="1" spc="-6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Revenue</a:t>
            </a:r>
            <a:r>
              <a:rPr sz="2100" b="1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Payment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received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goods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services </a:t>
            </a:r>
            <a:r>
              <a:rPr sz="2100" dirty="0">
                <a:latin typeface="Calibri"/>
                <a:cs typeface="Calibri"/>
              </a:rPr>
              <a:t>which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have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not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yet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been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provided</a:t>
            </a:r>
            <a:r>
              <a:rPr lang="en-US" sz="2100" spc="-10" dirty="0">
                <a:latin typeface="Calibri"/>
                <a:cs typeface="Calibri"/>
              </a:rPr>
              <a:t> (prepayment for goods or services that </a:t>
            </a:r>
            <a:r>
              <a:rPr lang="en-US" sz="2100" b="1" spc="-10" dirty="0">
                <a:latin typeface="Calibri"/>
                <a:cs typeface="Calibri"/>
              </a:rPr>
              <a:t>EOU</a:t>
            </a:r>
            <a:r>
              <a:rPr lang="en-US" sz="2100" spc="-10" dirty="0">
                <a:latin typeface="Calibri"/>
                <a:cs typeface="Calibri"/>
              </a:rPr>
              <a:t> is providing)</a:t>
            </a:r>
            <a:endParaRPr sz="2100" dirty="0">
              <a:latin typeface="Calibri"/>
              <a:cs typeface="Calibri"/>
            </a:endParaRPr>
          </a:p>
          <a:p>
            <a:pPr marL="156845" marR="30480">
              <a:lnSpc>
                <a:spcPts val="2270"/>
              </a:lnSpc>
              <a:spcBef>
                <a:spcPts val="695"/>
              </a:spcBef>
            </a:pPr>
            <a:r>
              <a:rPr sz="2100" dirty="0">
                <a:latin typeface="Calibri"/>
                <a:cs typeface="Calibri"/>
              </a:rPr>
              <a:t>If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you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have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cash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checks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deposit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that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might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classified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as </a:t>
            </a:r>
            <a:r>
              <a:rPr sz="2100" dirty="0">
                <a:latin typeface="Calibri"/>
                <a:cs typeface="Calibri"/>
              </a:rPr>
              <a:t>unearned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revenue,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please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send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email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with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details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to </a:t>
            </a:r>
            <a:r>
              <a:rPr sz="21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ap@eou.edu</a:t>
            </a:r>
            <a:r>
              <a:rPr sz="2100" u="none" spc="-135" dirty="0">
                <a:latin typeface="Arial"/>
                <a:cs typeface="Arial"/>
              </a:rPr>
              <a:t> </a:t>
            </a:r>
            <a:r>
              <a:rPr sz="2100" u="none" dirty="0">
                <a:latin typeface="Calibri"/>
                <a:cs typeface="Calibri"/>
              </a:rPr>
              <a:t>when</a:t>
            </a:r>
            <a:r>
              <a:rPr sz="2100" u="none" spc="-2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the</a:t>
            </a:r>
            <a:r>
              <a:rPr sz="2100" u="none" spc="-2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deposit</a:t>
            </a:r>
            <a:r>
              <a:rPr sz="2100" u="none" spc="-2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is</a:t>
            </a:r>
            <a:r>
              <a:rPr sz="2100" u="none" spc="-2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made</a:t>
            </a:r>
            <a:r>
              <a:rPr sz="2100" u="none" spc="-2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at</a:t>
            </a:r>
            <a:r>
              <a:rPr sz="2100" u="none" spc="-2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Student</a:t>
            </a:r>
            <a:r>
              <a:rPr sz="2100" u="none" spc="-25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Financial </a:t>
            </a:r>
            <a:r>
              <a:rPr sz="2100" u="none" dirty="0">
                <a:latin typeface="Calibri"/>
                <a:cs typeface="Calibri"/>
              </a:rPr>
              <a:t>Services</a:t>
            </a:r>
            <a:r>
              <a:rPr sz="2100" u="none" spc="-6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(this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does</a:t>
            </a:r>
            <a:r>
              <a:rPr sz="2100" u="none" spc="-6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not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include</a:t>
            </a:r>
            <a:r>
              <a:rPr sz="2100" u="none" spc="-6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tuition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and</a:t>
            </a:r>
            <a:r>
              <a:rPr sz="2100" u="none" spc="-6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fees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or</a:t>
            </a:r>
            <a:r>
              <a:rPr sz="2100" u="none" spc="-60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housing)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2100" dirty="0">
              <a:latin typeface="Calibri"/>
              <a:cs typeface="Calibri"/>
            </a:endParaRPr>
          </a:p>
          <a:p>
            <a:pPr marL="156845" marR="520700" indent="-102235">
              <a:lnSpc>
                <a:spcPts val="2270"/>
              </a:lnSpc>
              <a:buSzPct val="95238"/>
              <a:buFont typeface="Arial"/>
              <a:buChar char="•"/>
              <a:tabLst>
                <a:tab pos="156845" algn="l"/>
              </a:tabLst>
            </a:pPr>
            <a:r>
              <a:rPr sz="2100" b="1" dirty="0">
                <a:latin typeface="Calibri"/>
                <a:cs typeface="Calibri"/>
              </a:rPr>
              <a:t>June</a:t>
            </a:r>
            <a:r>
              <a:rPr sz="2100" b="1" spc="-45" dirty="0">
                <a:latin typeface="Calibri"/>
                <a:cs typeface="Calibri"/>
              </a:rPr>
              <a:t> </a:t>
            </a:r>
            <a:r>
              <a:rPr lang="en-US" sz="2100" b="1" dirty="0">
                <a:latin typeface="Calibri"/>
                <a:cs typeface="Calibri"/>
              </a:rPr>
              <a:t>30</a:t>
            </a:r>
            <a:r>
              <a:rPr sz="2100" b="1" baseline="31746" dirty="0">
                <a:latin typeface="Calibri"/>
                <a:cs typeface="Calibri"/>
              </a:rPr>
              <a:t>th</a:t>
            </a:r>
            <a:r>
              <a:rPr sz="2100" b="1" spc="179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Deposit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all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cash/checks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received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at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Student </a:t>
            </a:r>
            <a:r>
              <a:rPr sz="2100" dirty="0">
                <a:latin typeface="Calibri"/>
                <a:cs typeface="Calibri"/>
              </a:rPr>
              <a:t>Financial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Services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Office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by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12:00pm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0"/>
              </a:spcBef>
              <a:buFont typeface="Arial"/>
              <a:buChar char="•"/>
            </a:pPr>
            <a:endParaRPr sz="2100" dirty="0">
              <a:latin typeface="Calibri"/>
              <a:cs typeface="Calibri"/>
            </a:endParaRPr>
          </a:p>
          <a:p>
            <a:pPr marL="156845" marR="232410" indent="-102235">
              <a:lnSpc>
                <a:spcPts val="2270"/>
              </a:lnSpc>
              <a:buSzPct val="95238"/>
              <a:buFont typeface="Arial"/>
              <a:buChar char="•"/>
              <a:tabLst>
                <a:tab pos="156845" algn="l"/>
              </a:tabLst>
            </a:pPr>
            <a:r>
              <a:rPr sz="2100" b="1" dirty="0">
                <a:latin typeface="Calibri"/>
                <a:cs typeface="Calibri"/>
              </a:rPr>
              <a:t>June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lang="en-US" sz="2100" b="1" dirty="0">
                <a:latin typeface="Calibri"/>
                <a:cs typeface="Calibri"/>
              </a:rPr>
              <a:t>30</a:t>
            </a:r>
            <a:r>
              <a:rPr sz="2100" b="1" baseline="31746" dirty="0">
                <a:latin typeface="Calibri"/>
                <a:cs typeface="Calibri"/>
              </a:rPr>
              <a:t>th</a:t>
            </a:r>
            <a:r>
              <a:rPr sz="2100" b="1" spc="165" baseline="31746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Review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deposits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made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over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the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last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month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two </a:t>
            </a:r>
            <a:r>
              <a:rPr sz="2100" dirty="0">
                <a:latin typeface="Calibri"/>
                <a:cs typeface="Calibri"/>
              </a:rPr>
              <a:t>and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email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ap@eou.edu</a:t>
            </a:r>
            <a:r>
              <a:rPr sz="2100" u="none" spc="-140" dirty="0">
                <a:latin typeface="Arial"/>
                <a:cs typeface="Arial"/>
              </a:rPr>
              <a:t> </a:t>
            </a:r>
            <a:r>
              <a:rPr sz="2100" u="none" dirty="0">
                <a:latin typeface="Calibri"/>
                <a:cs typeface="Calibri"/>
              </a:rPr>
              <a:t>if</a:t>
            </a:r>
            <a:r>
              <a:rPr sz="2100" u="none" spc="-3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any</a:t>
            </a:r>
            <a:r>
              <a:rPr sz="2100" u="none" spc="-4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portion</a:t>
            </a:r>
            <a:r>
              <a:rPr sz="2100" u="none" spc="-4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of</a:t>
            </a:r>
            <a:r>
              <a:rPr sz="2100" u="none" spc="-3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that</a:t>
            </a:r>
            <a:r>
              <a:rPr sz="2100" u="none" spc="-40" dirty="0">
                <a:latin typeface="Calibri"/>
                <a:cs typeface="Calibri"/>
              </a:rPr>
              <a:t> </a:t>
            </a:r>
            <a:r>
              <a:rPr sz="2100" u="none" spc="-10" dirty="0">
                <a:latin typeface="Calibri"/>
                <a:cs typeface="Calibri"/>
              </a:rPr>
              <a:t>revenue</a:t>
            </a:r>
            <a:r>
              <a:rPr sz="2100" u="none" spc="-35" dirty="0">
                <a:latin typeface="Calibri"/>
                <a:cs typeface="Calibri"/>
              </a:rPr>
              <a:t> </a:t>
            </a:r>
            <a:r>
              <a:rPr sz="2100" u="none" spc="-25" dirty="0">
                <a:latin typeface="Calibri"/>
                <a:cs typeface="Calibri"/>
              </a:rPr>
              <a:t>is </a:t>
            </a:r>
            <a:r>
              <a:rPr sz="2100" u="none" spc="-10" dirty="0">
                <a:latin typeface="Calibri"/>
                <a:cs typeface="Calibri"/>
              </a:rPr>
              <a:t>considered</a:t>
            </a:r>
            <a:r>
              <a:rPr sz="2100" u="none" spc="-4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unearned</a:t>
            </a:r>
            <a:r>
              <a:rPr sz="2100" u="none" spc="-4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as</a:t>
            </a:r>
            <a:r>
              <a:rPr sz="2100" u="none" spc="-45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of</a:t>
            </a:r>
            <a:r>
              <a:rPr sz="2100" u="none" spc="-40" dirty="0">
                <a:latin typeface="Calibri"/>
                <a:cs typeface="Calibri"/>
              </a:rPr>
              <a:t> </a:t>
            </a:r>
            <a:r>
              <a:rPr sz="2100" u="none" dirty="0">
                <a:latin typeface="Calibri"/>
                <a:cs typeface="Calibri"/>
              </a:rPr>
              <a:t>June</a:t>
            </a:r>
            <a:r>
              <a:rPr sz="2100" u="none" spc="-45" dirty="0">
                <a:latin typeface="Calibri"/>
                <a:cs typeface="Calibri"/>
              </a:rPr>
              <a:t> </a:t>
            </a:r>
            <a:r>
              <a:rPr sz="2100" u="none" spc="-20" dirty="0">
                <a:latin typeface="Calibri"/>
                <a:cs typeface="Calibri"/>
              </a:rPr>
              <a:t>30</a:t>
            </a:r>
            <a:r>
              <a:rPr sz="2100" u="none" spc="-30" baseline="31746" dirty="0">
                <a:latin typeface="Calibri"/>
                <a:cs typeface="Calibri"/>
              </a:rPr>
              <a:t>th</a:t>
            </a:r>
            <a:endParaRPr sz="2100" baseline="31746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 marR="5080">
              <a:lnSpc>
                <a:spcPts val="3240"/>
              </a:lnSpc>
              <a:spcBef>
                <a:spcPts val="505"/>
              </a:spcBef>
            </a:pPr>
            <a:r>
              <a:rPr sz="3000" b="0" u="none" spc="-30" dirty="0">
                <a:solidFill>
                  <a:srgbClr val="FFFFFF"/>
                </a:solidFill>
                <a:latin typeface="Arial Black"/>
                <a:cs typeface="Arial Black"/>
              </a:rPr>
              <a:t>DISCOVER </a:t>
            </a:r>
            <a:r>
              <a:rPr sz="3000" b="0" u="none" spc="-25" dirty="0">
                <a:solidFill>
                  <a:srgbClr val="B58500"/>
                </a:solidFill>
                <a:latin typeface="Arial Black"/>
                <a:cs typeface="Arial Black"/>
              </a:rPr>
              <a:t>THE </a:t>
            </a:r>
            <a:r>
              <a:rPr sz="3000" b="0" u="none" spc="-10" dirty="0">
                <a:solidFill>
                  <a:srgbClr val="B58500"/>
                </a:solidFill>
                <a:latin typeface="Arial Black"/>
                <a:cs typeface="Arial Black"/>
              </a:rPr>
              <a:t>EASTERN </a:t>
            </a:r>
            <a:r>
              <a:rPr sz="3000" b="0" u="none" spc="-20" dirty="0">
                <a:solidFill>
                  <a:srgbClr val="B58500"/>
                </a:solidFill>
                <a:latin typeface="Arial Black"/>
                <a:cs typeface="Arial Black"/>
              </a:rPr>
              <a:t>EDGE</a:t>
            </a:r>
            <a:endParaRPr sz="30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68625" y="2661920"/>
            <a:ext cx="41275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solidFill>
                  <a:srgbClr val="002060"/>
                </a:solidFill>
                <a:latin typeface="Arial"/>
                <a:cs typeface="Arial"/>
              </a:rPr>
              <a:t>EXPENSES</a:t>
            </a:r>
            <a:endParaRPr sz="6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1654</Words>
  <Application>Microsoft Office PowerPoint</Application>
  <PresentationFormat>On-screen Show (4:3)</PresentationFormat>
  <Paragraphs>137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Arial Black</vt:lpstr>
      <vt:lpstr>Bookman Old Style</vt:lpstr>
      <vt:lpstr>Calibri</vt:lpstr>
      <vt:lpstr>Office Theme</vt:lpstr>
      <vt:lpstr>Fiscal Year End 2025</vt:lpstr>
      <vt:lpstr>June Fiscal Year End Deadlines</vt:lpstr>
      <vt:lpstr>July Fiscal Year End Deadlines</vt:lpstr>
      <vt:lpstr>July Fiscal Year End Deadlines</vt:lpstr>
      <vt:lpstr>DISCOVER THE EASTERN EDGE</vt:lpstr>
      <vt:lpstr>Cash Deposits</vt:lpstr>
      <vt:lpstr>Petty Cash &amp; Long Term Change Funds</vt:lpstr>
      <vt:lpstr>Unearned Revenues</vt:lpstr>
      <vt:lpstr>DISCOVER THE EASTERN EDGE</vt:lpstr>
      <vt:lpstr>Purchase Orders &amp; Encumbrances</vt:lpstr>
      <vt:lpstr>Personal Service Agreements</vt:lpstr>
      <vt:lpstr>Invoice &amp; Journal Voucher Accruals</vt:lpstr>
      <vt:lpstr>Invoice &amp; Journal Voucher Accruals</vt:lpstr>
      <vt:lpstr>Travel</vt:lpstr>
      <vt:lpstr>Procurement Cards</vt:lpstr>
      <vt:lpstr>Prepaid Expenses</vt:lpstr>
      <vt:lpstr>Leases and Capital Assets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Year End 2025</dc:title>
  <dc:creator>Tyler Thamert</dc:creator>
  <cp:lastModifiedBy>Haley Evans</cp:lastModifiedBy>
  <cp:revision>7</cp:revision>
  <dcterms:created xsi:type="dcterms:W3CDTF">2025-05-16T18:31:19Z</dcterms:created>
  <dcterms:modified xsi:type="dcterms:W3CDTF">2025-05-20T18:37:15Z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2024-06-06T00:00:00Z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2024-06-06T00:00:00Z</vt:filetime>
  </property>
</Properties>
</file>