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notesSlides/notesSlide15.xml" ContentType="application/vnd.openxmlformats-officedocument.presentationml.notesSlide+xml"/>
  <Override PartName="/ppt/notesSlides/notesSlide8.xml" ContentType="application/vnd.openxmlformats-officedocument.presentationml.notes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53" r:id="rId1"/>
  </p:sldMasterIdLst>
  <p:notesMasterIdLst>
    <p:notesMasterId r:id="rId18"/>
  </p:notesMasterIdLst>
  <p:handoutMasterIdLst>
    <p:handoutMasterId r:id="rId19"/>
  </p:handoutMasterIdLst>
  <p:sldIdLst>
    <p:sldId id="403" r:id="rId2"/>
    <p:sldId id="376" r:id="rId3"/>
    <p:sldId id="415" r:id="rId4"/>
    <p:sldId id="414" r:id="rId5"/>
    <p:sldId id="405" r:id="rId6"/>
    <p:sldId id="404" r:id="rId7"/>
    <p:sldId id="406" r:id="rId8"/>
    <p:sldId id="407" r:id="rId9"/>
    <p:sldId id="411" r:id="rId10"/>
    <p:sldId id="412" r:id="rId11"/>
    <p:sldId id="410" r:id="rId12"/>
    <p:sldId id="409" r:id="rId13"/>
    <p:sldId id="413" r:id="rId14"/>
    <p:sldId id="408" r:id="rId15"/>
    <p:sldId id="417" r:id="rId16"/>
    <p:sldId id="418" r:id="rId17"/>
  </p:sldIdLst>
  <p:sldSz cx="9144000" cy="6858000" type="letter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notes" clrMode="bw"/>
  <p:clrMru>
    <a:srgbClr val="FF0000"/>
    <a:srgbClr val="0775EF"/>
    <a:srgbClr val="E1F6F7"/>
    <a:srgbClr val="003366"/>
    <a:srgbClr val="CCFF33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0178" autoAdjust="0"/>
    <p:restoredTop sz="94625" autoAdjust="0"/>
  </p:normalViewPr>
  <p:slideViewPr>
    <p:cSldViewPr>
      <p:cViewPr>
        <p:scale>
          <a:sx n="150" d="100"/>
          <a:sy n="150" d="100"/>
        </p:scale>
        <p:origin x="-232" y="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"/>
    </p:cViewPr>
  </p:sorterViewPr>
  <p:notesViewPr>
    <p:cSldViewPr>
      <p:cViewPr varScale="1">
        <p:scale>
          <a:sx n="55" d="100"/>
          <a:sy n="55" d="100"/>
        </p:scale>
        <p:origin x="-1764" y="-8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>
            <a:lvl1pPr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>
            <a:lvl1pPr algn="r"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B4B31057-8AF9-4C97-ABB3-15C21287A9AD}" type="datetime1">
              <a:rPr lang="en-US"/>
              <a:pPr>
                <a:defRPr/>
              </a:pPr>
              <a:t>2/23/11</a:t>
            </a:fld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b" anchorCtr="0" compatLnSpc="1">
            <a:prstTxWarp prst="textNoShape">
              <a:avLst/>
            </a:prstTxWarp>
          </a:bodyPr>
          <a:lstStyle>
            <a:lvl1pPr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b" anchorCtr="0" compatLnSpc="1">
            <a:prstTxWarp prst="textNoShape">
              <a:avLst/>
            </a:prstTxWarp>
          </a:bodyPr>
          <a:lstStyle>
            <a:lvl1pPr algn="r"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B91CCC93-F636-4DC8-9D8B-E6FE17350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>
            <a:lvl1pPr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>
            <a:lvl1pPr algn="r"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1D6C7998-21DE-408F-9948-619723D8878C}" type="datetime1">
              <a:rPr lang="en-US"/>
              <a:pPr>
                <a:defRPr/>
              </a:pPr>
              <a:t>2/22/11</a:t>
            </a:fld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9988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8013"/>
            <a:ext cx="5143500" cy="419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3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b" anchorCtr="0" compatLnSpc="1">
            <a:prstTxWarp prst="textNoShape">
              <a:avLst/>
            </a:prstTxWarp>
          </a:bodyPr>
          <a:lstStyle>
            <a:lvl1pPr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9200"/>
            <a:ext cx="303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7" tIns="46138" rIns="92277" bIns="46138" numCol="1" anchor="b" anchorCtr="0" compatLnSpc="1">
            <a:prstTxWarp prst="textNoShape">
              <a:avLst/>
            </a:prstTxWarp>
          </a:bodyPr>
          <a:lstStyle>
            <a:lvl1pPr algn="r" defTabSz="922338"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A632F399-7CC0-4234-8EC3-F9ADBB6D6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29B56F-F414-4025-9C5C-D4AEED53130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29B56F-F414-4025-9C5C-D4AEED53130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D6C7998-21DE-408F-9948-619723D8878C}" type="datetime1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32F399-7CC0-4234-8EC3-F9ADBB6D655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7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09600" y="2188944"/>
            <a:ext cx="7772400" cy="646331"/>
          </a:xfrm>
        </p:spPr>
        <p:txBody>
          <a:bodyPr anchor="b">
            <a:spAutoFit/>
          </a:bodyPr>
          <a:lstStyle>
            <a:lvl1pPr>
              <a:defRPr sz="3600" b="0">
                <a:solidFill>
                  <a:schemeClr val="folHlink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58200" cy="1066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3" name="Picture 2" descr="powerpoint_banner2.jpg"/>
          <p:cNvPicPr>
            <a:picLocks noChangeAspect="1"/>
          </p:cNvPicPr>
          <p:nvPr/>
        </p:nvPicPr>
        <p:blipFill>
          <a:blip r:embed="rId2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powerpoint_banner2.jpg"/>
          <p:cNvPicPr>
            <a:picLocks noChangeAspect="1"/>
          </p:cNvPicPr>
          <p:nvPr/>
        </p:nvPicPr>
        <p:blipFill>
          <a:blip r:embed="rId2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powerpoint_banner2.jpg"/>
          <p:cNvPicPr>
            <a:picLocks noChangeAspect="1"/>
          </p:cNvPicPr>
          <p:nvPr userDrawn="1"/>
        </p:nvPicPr>
        <p:blipFill>
          <a:blip r:embed="rId2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powerpoint_banner2.jpg"/>
          <p:cNvPicPr>
            <a:picLocks noChangeAspect="1"/>
          </p:cNvPicPr>
          <p:nvPr userDrawn="1"/>
        </p:nvPicPr>
        <p:blipFill>
          <a:blip r:embed="rId2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10654-CCE4-434C-A39E-DC44BBD8580F}" type="datetimeFigureOut">
              <a:rPr lang="en-US" smtClean="0"/>
              <a:pPr>
                <a:defRPr/>
              </a:pPr>
              <a:t>2/22/11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6678D-44D8-4FB5-BCAE-226EDC8FB8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title style</a:t>
            </a:r>
          </a:p>
        </p:txBody>
      </p:sp>
      <p:sp>
        <p:nvSpPr>
          <p:cNvPr id="2051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4883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" name="Picture 3" descr="powerpoint_banner2.jpg"/>
          <p:cNvPicPr>
            <a:picLocks noChangeAspect="1"/>
          </p:cNvPicPr>
          <p:nvPr userDrawn="1"/>
        </p:nvPicPr>
        <p:blipFill>
          <a:blip r:embed="rId5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powerpoint_banner2.jpg"/>
          <p:cNvPicPr>
            <a:picLocks noChangeAspect="1"/>
          </p:cNvPicPr>
          <p:nvPr userDrawn="1"/>
        </p:nvPicPr>
        <p:blipFill>
          <a:blip r:embed="rId5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400" b="0" i="0">
          <a:solidFill>
            <a:schemeClr val="tx2"/>
          </a:solidFill>
          <a:latin typeface="Tungsten Semibold"/>
          <a:ea typeface="ＭＳ Ｐゴシック" charset="-128"/>
          <a:cs typeface="Tungsten Semibold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2400" b="0" i="0">
          <a:solidFill>
            <a:schemeClr val="tx1"/>
          </a:solidFill>
          <a:latin typeface="Helvetica Neue"/>
          <a:ea typeface="ＭＳ Ｐゴシック" charset="-128"/>
          <a:cs typeface="Helvetica Neue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Helvetica Neue"/>
          <a:ea typeface="ＭＳ Ｐゴシック" charset="-128"/>
          <a:cs typeface="Helvetica Neue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b="0" i="0">
          <a:solidFill>
            <a:schemeClr val="tx1"/>
          </a:solidFill>
          <a:latin typeface="Helvetica Neue"/>
          <a:ea typeface="ＭＳ Ｐゴシック" charset="-128"/>
          <a:cs typeface="Helvetica Neue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Helvetica Neue"/>
          <a:ea typeface="ＭＳ Ｐゴシック" charset="-128"/>
          <a:cs typeface="Helvetica Neue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 b="0" i="0">
          <a:solidFill>
            <a:schemeClr val="tx1"/>
          </a:solidFill>
          <a:latin typeface="Helvetica Neue"/>
          <a:ea typeface="ＭＳ Ｐゴシック" charset="-128"/>
          <a:cs typeface="Helvetica Neue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>
          <a:xfrm>
            <a:off x="381000" y="533400"/>
            <a:ext cx="7924800" cy="22098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5400" dirty="0" smtClean="0">
                <a:solidFill>
                  <a:schemeClr val="tx2"/>
                </a:solidFill>
                <a:latin typeface="Helvetica Neue Black Condensed"/>
                <a:ea typeface="ＭＳ Ｐゴシック"/>
                <a:cs typeface="Helvetica Neue Black Condensed"/>
              </a:rPr>
              <a:t>University Hall Meeting</a:t>
            </a:r>
            <a:endParaRPr lang="en-US" sz="5400" baseline="15000" dirty="0" smtClean="0">
              <a:solidFill>
                <a:schemeClr val="tx2"/>
              </a:solidFill>
              <a:latin typeface="Helvetica Neue Black Condensed"/>
              <a:ea typeface="Gotham Book"/>
              <a:cs typeface="Helvetica Neue Black Condensed"/>
            </a:endParaRPr>
          </a:p>
        </p:txBody>
      </p:sp>
      <p:pic>
        <p:nvPicPr>
          <p:cNvPr id="2051" name="Picture 7" descr="powerpoint_banner.jpg"/>
          <p:cNvPicPr>
            <a:picLocks noChangeAspect="1"/>
          </p:cNvPicPr>
          <p:nvPr/>
        </p:nvPicPr>
        <p:blipFill>
          <a:blip r:embed="rId3"/>
          <a:srcRect t="34772"/>
          <a:stretch>
            <a:fillRect/>
          </a:stretch>
        </p:blipFill>
        <p:spPr bwMode="auto">
          <a:xfrm>
            <a:off x="0" y="42672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 descr="tagline.psd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7975" y="4419600"/>
            <a:ext cx="733742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3044493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spc="-150" dirty="0" smtClean="0">
                <a:solidFill>
                  <a:schemeClr val="tx2"/>
                </a:solidFill>
                <a:latin typeface="Helvetica Neue"/>
                <a:cs typeface="Helvetica Neue"/>
              </a:rPr>
              <a:t>Tuesday, February 22, 2011</a:t>
            </a:r>
            <a:endParaRPr lang="en-US" sz="4000" spc="-150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58200" cy="914400"/>
          </a:xfrm>
        </p:spPr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Mission Driven Planning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143000"/>
            <a:ext cx="7848600" cy="4191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sz="2800" b="1" dirty="0" smtClean="0"/>
              <a:t>Theme 1</a:t>
            </a:r>
            <a:r>
              <a:rPr lang="en-US" dirty="0" smtClean="0"/>
              <a:t>: EOU has high quality liberal arts and professional programs that prepare students for the world beyond college.</a:t>
            </a:r>
          </a:p>
          <a:p>
            <a:r>
              <a:rPr lang="en-US" sz="2800" b="1" dirty="0" smtClean="0"/>
              <a:t>Theme 2</a:t>
            </a:r>
            <a:r>
              <a:rPr lang="en-US" dirty="0" smtClean="0"/>
              <a:t>: EOU is a regional University with a deep sense of commitment to students where they are.</a:t>
            </a:r>
          </a:p>
          <a:p>
            <a:r>
              <a:rPr lang="en-US" sz="2800" b="1" dirty="0" smtClean="0"/>
              <a:t>Theme 3</a:t>
            </a:r>
            <a:r>
              <a:rPr lang="en-US" dirty="0" smtClean="0"/>
              <a:t>: EOU is the educational, cultural and economic engine of eastern Oregon.</a:t>
            </a:r>
          </a:p>
          <a:p>
            <a:r>
              <a:rPr lang="en-US" sz="2800" b="1" dirty="0" smtClean="0"/>
              <a:t>Theme 4</a:t>
            </a:r>
            <a:r>
              <a:rPr lang="en-US" dirty="0" smtClean="0"/>
              <a:t>: EOU provides personal, student-centered experience in both the curricular and co-curricular program.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sz="1800" dirty="0" smtClean="0"/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58200" cy="1600200"/>
          </a:xfrm>
        </p:spPr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Strategies Employed to Maintain Financial Viability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981200"/>
            <a:ext cx="8458200" cy="4419600"/>
          </a:xfrm>
        </p:spPr>
        <p:txBody>
          <a:bodyPr/>
          <a:lstStyle/>
          <a:p>
            <a:r>
              <a:rPr lang="en-US" sz="2000" dirty="0" smtClean="0"/>
              <a:t>Revenue Increases (Goal: $1.5M-$2M)</a:t>
            </a:r>
          </a:p>
          <a:p>
            <a:pPr lvl="1"/>
            <a:r>
              <a:rPr lang="en-US" sz="1400" dirty="0" smtClean="0"/>
              <a:t>Enrollment growth </a:t>
            </a:r>
          </a:p>
          <a:p>
            <a:pPr lvl="1"/>
            <a:r>
              <a:rPr lang="en-US" sz="1400" dirty="0" smtClean="0"/>
              <a:t>Tuition Increases</a:t>
            </a:r>
          </a:p>
          <a:p>
            <a:pPr lvl="1"/>
            <a:r>
              <a:rPr lang="en-US" sz="1400" dirty="0" smtClean="0"/>
              <a:t>Non-Resident Tuition</a:t>
            </a:r>
          </a:p>
          <a:p>
            <a:pPr lvl="2"/>
            <a:r>
              <a:rPr lang="en-US" sz="1400" dirty="0" smtClean="0"/>
              <a:t>The </a:t>
            </a:r>
            <a:r>
              <a:rPr lang="en-US" sz="1400" dirty="0" err="1" smtClean="0"/>
              <a:t>OARs</a:t>
            </a:r>
            <a:r>
              <a:rPr lang="en-US" sz="1400" dirty="0" smtClean="0"/>
              <a:t> allowing for this advantage are changing:</a:t>
            </a:r>
          </a:p>
          <a:p>
            <a:pPr lvl="3"/>
            <a:r>
              <a:rPr lang="en-US" sz="1400" dirty="0" smtClean="0"/>
              <a:t>state funding for non-resident students to be phased out contingent on our efforts</a:t>
            </a:r>
          </a:p>
          <a:p>
            <a:pPr lvl="3"/>
            <a:r>
              <a:rPr lang="en-US" sz="1400" dirty="0" smtClean="0"/>
              <a:t>must charge at least the “average cost of attendance” for non-resident students </a:t>
            </a:r>
          </a:p>
          <a:p>
            <a:pPr lvl="1"/>
            <a:r>
              <a:rPr lang="en-US" sz="1400" dirty="0" smtClean="0"/>
              <a:t>International Student Recruitment </a:t>
            </a:r>
          </a:p>
          <a:p>
            <a:r>
              <a:rPr lang="en-US" sz="1800" dirty="0" smtClean="0"/>
              <a:t>Cost Containment (Goal: $3.5M-$4M)</a:t>
            </a:r>
          </a:p>
          <a:p>
            <a:pPr lvl="1"/>
            <a:r>
              <a:rPr lang="en-US" sz="1400" dirty="0" smtClean="0"/>
              <a:t>S&amp;S</a:t>
            </a:r>
          </a:p>
          <a:p>
            <a:pPr lvl="1"/>
            <a:r>
              <a:rPr lang="en-US" sz="1400" dirty="0" smtClean="0"/>
              <a:t>Personnel</a:t>
            </a:r>
          </a:p>
          <a:p>
            <a:pPr lvl="1"/>
            <a:r>
              <a:rPr lang="en-US" sz="1400" dirty="0" smtClean="0"/>
              <a:t>Efficiencies</a:t>
            </a:r>
          </a:p>
          <a:p>
            <a:r>
              <a:rPr lang="en-US" sz="1800" dirty="0" smtClean="0"/>
              <a:t>Strategic use of fund balance, auxiliaries and capital budgets (Goal: $1.5M)    </a:t>
            </a:r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58200" cy="914400"/>
          </a:xfrm>
        </p:spPr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Program Review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990600"/>
            <a:ext cx="7848600" cy="4191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lvl="0"/>
            <a:r>
              <a:rPr lang="en-US" dirty="0" smtClean="0"/>
              <a:t>Program history and expectations</a:t>
            </a:r>
          </a:p>
          <a:p>
            <a:pPr lvl="0"/>
            <a:r>
              <a:rPr lang="en-US" dirty="0" smtClean="0"/>
              <a:t>Demand for program from external sources</a:t>
            </a:r>
          </a:p>
          <a:p>
            <a:pPr lvl="0"/>
            <a:r>
              <a:rPr lang="en-US" dirty="0" smtClean="0"/>
              <a:t>Demand for program from internal sources</a:t>
            </a:r>
          </a:p>
          <a:p>
            <a:pPr lvl="0"/>
            <a:r>
              <a:rPr lang="en-US" dirty="0" smtClean="0"/>
              <a:t>Quality of inputs to the program</a:t>
            </a:r>
          </a:p>
          <a:p>
            <a:pPr lvl="0"/>
            <a:r>
              <a:rPr lang="en-US" dirty="0" smtClean="0"/>
              <a:t>Quality of outputs of the program</a:t>
            </a:r>
          </a:p>
          <a:p>
            <a:pPr lvl="0"/>
            <a:r>
              <a:rPr lang="en-US" dirty="0" smtClean="0"/>
              <a:t>Size, scope and productivity of the program</a:t>
            </a:r>
          </a:p>
          <a:p>
            <a:pPr lvl="0"/>
            <a:r>
              <a:rPr lang="en-US" dirty="0" smtClean="0"/>
              <a:t>Revenues generated</a:t>
            </a:r>
          </a:p>
          <a:p>
            <a:pPr lvl="0"/>
            <a:r>
              <a:rPr lang="en-US" dirty="0" smtClean="0"/>
              <a:t>Costs of the program</a:t>
            </a:r>
          </a:p>
          <a:p>
            <a:pPr lvl="0"/>
            <a:r>
              <a:rPr lang="en-US" dirty="0" smtClean="0"/>
              <a:t>Total impact and justification of the program</a:t>
            </a:r>
          </a:p>
          <a:p>
            <a:pPr lvl="0"/>
            <a:r>
              <a:rPr lang="en-US" dirty="0" smtClean="0"/>
              <a:t>Future opportunities of the program</a:t>
            </a:r>
          </a:p>
          <a:p>
            <a:pPr lvl="1">
              <a:buNone/>
            </a:pPr>
            <a:r>
              <a:rPr lang="en-US" sz="1500" dirty="0" smtClean="0"/>
              <a:t>(Adapted from Robert Dickenson, </a:t>
            </a:r>
            <a:r>
              <a:rPr lang="en-US" sz="1500" i="1" dirty="0" smtClean="0"/>
              <a:t>Prioritizing Academic and Service Programs</a:t>
            </a:r>
            <a:r>
              <a:rPr lang="en-US" sz="1500" dirty="0" smtClean="0"/>
              <a:t>, 2010) </a:t>
            </a:r>
          </a:p>
          <a:p>
            <a:pPr lvl="1"/>
            <a:endParaRPr lang="en-US" sz="1800" dirty="0" smtClean="0"/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of Investment and Priority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421047" y="4362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4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981200"/>
            <a:ext cx="7851910" cy="40600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1047" y="6052446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(Weak)				Health</a:t>
            </a:r>
            <a:r>
              <a:rPr lang="en-US" baseline="0" dirty="0" smtClean="0"/>
              <a:t> of Program </a:t>
            </a:r>
            <a:r>
              <a:rPr lang="en-US" dirty="0" smtClean="0"/>
              <a:t>			(Strong)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1592236" y="3786478"/>
            <a:ext cx="441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(Weak</a:t>
            </a:r>
            <a:r>
              <a:rPr lang="en-US" smtClean="0"/>
              <a:t>)  		 </a:t>
            </a:r>
            <a:r>
              <a:rPr lang="en-US" dirty="0" smtClean="0"/>
              <a:t>Mission </a:t>
            </a:r>
            <a:r>
              <a:rPr lang="en-US" smtClean="0"/>
              <a:t>Critical 	</a:t>
            </a:r>
            <a:r>
              <a:rPr lang="en-US" dirty="0" smtClean="0"/>
              <a:t>   (Strong)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4343400"/>
            <a:ext cx="3505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“Cash Providers” Funds to be used to support other programs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21336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to determine the amount of investment needed to reach potential of program.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29200" y="2133600"/>
            <a:ext cx="3276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 to maintain position.  Investments as required.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66800" y="4343400"/>
            <a:ext cx="3657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Determine exit strategies of program or modifications if opportunities exist.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rot="5400000" flipH="1" flipV="1">
            <a:off x="-1027906" y="4075906"/>
            <a:ext cx="3733006" cy="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990600" y="6096000"/>
            <a:ext cx="7620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76200"/>
            <a:ext cx="8610600" cy="1066800"/>
          </a:xfrm>
        </p:spPr>
        <p:txBody>
          <a:bodyPr/>
          <a:lstStyle/>
          <a:p>
            <a:r>
              <a:rPr lang="en-US" sz="3600" dirty="0" smtClean="0">
                <a:latin typeface="Helvetica Neue Black Condensed"/>
                <a:cs typeface="Helvetica Neue Black Condensed"/>
              </a:rPr>
              <a:t>Financial Planning and Decision Tree Schedule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914400"/>
            <a:ext cx="8763000" cy="4191000"/>
          </a:xfrm>
        </p:spPr>
        <p:txBody>
          <a:bodyPr/>
          <a:lstStyle/>
          <a:p>
            <a:pPr lvl="1"/>
            <a:r>
              <a:rPr lang="en-US" sz="1300" dirty="0" smtClean="0"/>
              <a:t>Conducted initial meetings with all divisions and units—Jan. - Feb., 2011 </a:t>
            </a:r>
          </a:p>
          <a:p>
            <a:pPr lvl="1"/>
            <a:r>
              <a:rPr lang="en-US" sz="1300" dirty="0" smtClean="0"/>
              <a:t>Tuition Committee recommendation to OUS—April 8, 2011</a:t>
            </a:r>
          </a:p>
          <a:p>
            <a:pPr lvl="1"/>
            <a:r>
              <a:rPr lang="en-US" sz="1300" dirty="0" smtClean="0"/>
              <a:t>Meet with Shared Governance, AAP, SEIU, and Admin Faculty Ex. Board to set planning process for program reductions if </a:t>
            </a:r>
            <a:r>
              <a:rPr lang="en-US" sz="1300" dirty="0" smtClean="0"/>
              <a:t>needed—</a:t>
            </a:r>
            <a:r>
              <a:rPr lang="en-US" sz="1300" dirty="0" smtClean="0"/>
              <a:t>March 2011</a:t>
            </a:r>
          </a:p>
          <a:p>
            <a:pPr lvl="2"/>
            <a:r>
              <a:rPr lang="en-US" sz="1300" dirty="0" smtClean="0"/>
              <a:t>Plan to include dates for:</a:t>
            </a:r>
          </a:p>
          <a:p>
            <a:pPr lvl="3"/>
            <a:r>
              <a:rPr lang="en-US" sz="1300" dirty="0" smtClean="0"/>
              <a:t>Identifying specific S&amp;S savings targets</a:t>
            </a:r>
          </a:p>
          <a:p>
            <a:pPr lvl="3"/>
            <a:r>
              <a:rPr lang="en-US" sz="1300" dirty="0" smtClean="0"/>
              <a:t>Identifying specific program/personnel savings targets</a:t>
            </a:r>
          </a:p>
          <a:p>
            <a:pPr lvl="3"/>
            <a:r>
              <a:rPr lang="en-US" sz="1300" dirty="0" smtClean="0"/>
              <a:t>Distribution of draft plans to campus and discussion with Shared Governance, unions and representative leadership, divisions and units</a:t>
            </a:r>
          </a:p>
          <a:p>
            <a:pPr lvl="3"/>
            <a:r>
              <a:rPr lang="en-US" sz="1300" dirty="0" smtClean="0"/>
              <a:t>Time frame for comments and recommendations on plans from campus and constituents </a:t>
            </a:r>
          </a:p>
          <a:p>
            <a:pPr lvl="3"/>
            <a:r>
              <a:rPr lang="en-US" sz="1300" dirty="0" smtClean="0"/>
              <a:t>Personnel/program reductions announcements if needed </a:t>
            </a:r>
          </a:p>
          <a:p>
            <a:pPr lvl="1"/>
            <a:r>
              <a:rPr lang="en-US" sz="1300" dirty="0" smtClean="0"/>
              <a:t>Program Review—Complete by April 15, 2011</a:t>
            </a:r>
          </a:p>
          <a:p>
            <a:pPr lvl="1"/>
            <a:r>
              <a:rPr lang="en-US" sz="1300" dirty="0" smtClean="0"/>
              <a:t>Report on Program Review to Shared Governance Committees—May 2011</a:t>
            </a:r>
          </a:p>
          <a:p>
            <a:pPr lvl="1"/>
            <a:r>
              <a:rPr lang="en-US" sz="1300" dirty="0" smtClean="0"/>
              <a:t>Report on Program Review to AAP, SEIU and Admin. Faculty Executive Board—May 2011</a:t>
            </a:r>
          </a:p>
          <a:p>
            <a:pPr lvl="1"/>
            <a:r>
              <a:rPr lang="en-US" sz="1300" dirty="0" smtClean="0"/>
              <a:t>Implement Planning Process, from March meetings—beginning April 2011</a:t>
            </a:r>
          </a:p>
          <a:p>
            <a:pPr lvl="1"/>
            <a:r>
              <a:rPr lang="en-US" sz="1300" dirty="0" smtClean="0"/>
              <a:t>Report to Budget &amp; Planning to confirm and adjust plan based on legislative actions—September 2011</a:t>
            </a:r>
          </a:p>
          <a:p>
            <a:pPr lvl="1"/>
            <a:r>
              <a:rPr lang="en-US" sz="1300" dirty="0" smtClean="0"/>
              <a:t>Fourth Week Enrollment Numbers—October 21, 2011</a:t>
            </a:r>
          </a:p>
          <a:p>
            <a:pPr lvl="1"/>
            <a:r>
              <a:rPr lang="en-US" sz="1300" dirty="0" smtClean="0"/>
              <a:t>Report to Shared Governance on implementation of plan—November 2011</a:t>
            </a:r>
          </a:p>
          <a:p>
            <a:pPr lvl="1"/>
            <a:r>
              <a:rPr lang="en-US" sz="1300" dirty="0" smtClean="0"/>
              <a:t>Non-Resident Tuition—Implementation in Fall 2012</a:t>
            </a:r>
          </a:p>
          <a:p>
            <a:r>
              <a:rPr lang="en-US" sz="1600" dirty="0" smtClean="0"/>
              <a:t>On Going and as needed:</a:t>
            </a:r>
          </a:p>
          <a:p>
            <a:pPr lvl="1"/>
            <a:r>
              <a:rPr lang="en-US" sz="1300" dirty="0" smtClean="0"/>
              <a:t>Campus &amp; Divisional Meetings</a:t>
            </a:r>
          </a:p>
          <a:p>
            <a:pPr lvl="1"/>
            <a:r>
              <a:rPr lang="en-US" sz="1300" dirty="0" smtClean="0"/>
              <a:t>Communication/reports with employee representative leadership</a:t>
            </a:r>
          </a:p>
          <a:p>
            <a:pPr lvl="1"/>
            <a:r>
              <a:rPr lang="en-US" sz="1300" dirty="0" smtClean="0"/>
              <a:t>Updates/reports to B&amp;P, Divisional Chairs, Shared Governance, etc.  </a:t>
            </a:r>
          </a:p>
          <a:p>
            <a:pPr lvl="1"/>
            <a:r>
              <a:rPr lang="en-US" sz="1300" dirty="0" smtClean="0"/>
              <a:t>Campus wide communication flow and updates</a:t>
            </a:r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ction Button: End 5">
            <a:hlinkClick r:id="" action="ppaction://hlinkshowjump?jump=lastslide" highlightClick="1"/>
          </p:cNvPr>
          <p:cNvSpPr/>
          <p:nvPr/>
        </p:nvSpPr>
        <p:spPr bwMode="auto">
          <a:xfrm>
            <a:off x="7467600" y="990600"/>
            <a:ext cx="381000" cy="152400"/>
          </a:xfrm>
          <a:prstGeom prst="actionButtonEn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>
          <a:xfrm>
            <a:off x="381000" y="533400"/>
            <a:ext cx="7924800" cy="22098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5400" dirty="0" smtClean="0">
                <a:solidFill>
                  <a:schemeClr val="tx2"/>
                </a:solidFill>
                <a:latin typeface="Helvetica Neue Black Condensed"/>
                <a:ea typeface="ＭＳ Ｐゴシック"/>
                <a:cs typeface="Helvetica Neue Black Condensed"/>
              </a:rPr>
              <a:t>University Hall Meeting</a:t>
            </a:r>
            <a:endParaRPr lang="en-US" sz="5400" baseline="15000" dirty="0" smtClean="0">
              <a:solidFill>
                <a:schemeClr val="tx2"/>
              </a:solidFill>
              <a:latin typeface="Helvetica Neue Black Condensed"/>
              <a:ea typeface="Gotham Book"/>
              <a:cs typeface="Helvetica Neue Black Condensed"/>
            </a:endParaRPr>
          </a:p>
        </p:txBody>
      </p:sp>
      <p:pic>
        <p:nvPicPr>
          <p:cNvPr id="2051" name="Picture 7" descr="powerpoint_banner.jpg"/>
          <p:cNvPicPr>
            <a:picLocks noChangeAspect="1"/>
          </p:cNvPicPr>
          <p:nvPr/>
        </p:nvPicPr>
        <p:blipFill>
          <a:blip r:embed="rId3"/>
          <a:srcRect t="34772"/>
          <a:stretch>
            <a:fillRect/>
          </a:stretch>
        </p:blipFill>
        <p:spPr bwMode="auto">
          <a:xfrm>
            <a:off x="0" y="4267200"/>
            <a:ext cx="9144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 descr="tagline.psd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7975" y="4419600"/>
            <a:ext cx="733742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3044493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spc="-150" dirty="0" smtClean="0">
                <a:solidFill>
                  <a:schemeClr val="tx2"/>
                </a:solidFill>
                <a:latin typeface="Helvetica Neue"/>
                <a:cs typeface="Helvetica Neue"/>
              </a:rPr>
              <a:t>Thank you for your time and support</a:t>
            </a:r>
            <a:endParaRPr lang="en-US" sz="4000" spc="-150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610600" cy="1066800"/>
          </a:xfrm>
        </p:spPr>
        <p:txBody>
          <a:bodyPr/>
          <a:lstStyle/>
          <a:p>
            <a:r>
              <a:rPr lang="en-US" sz="4000" dirty="0" smtClean="0">
                <a:latin typeface="Helvetica Neue Black Condensed"/>
                <a:cs typeface="Helvetica Neue Black Condensed"/>
              </a:rPr>
              <a:t>Financial Planning Meeting Schedule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685800"/>
            <a:ext cx="7467600" cy="4191000"/>
          </a:xfrm>
        </p:spPr>
        <p:txBody>
          <a:bodyPr/>
          <a:lstStyle/>
          <a:p>
            <a:pPr lvl="1">
              <a:buNone/>
            </a:pPr>
            <a:endParaRPr lang="en-US" sz="1300" dirty="0" smtClean="0"/>
          </a:p>
          <a:p>
            <a:pPr lvl="1"/>
            <a:r>
              <a:rPr lang="en-US" sz="1300" dirty="0" smtClean="0"/>
              <a:t>OUS Board Retreat—January 6, 2011</a:t>
            </a:r>
          </a:p>
          <a:p>
            <a:pPr lvl="1"/>
            <a:r>
              <a:rPr lang="en-US" sz="1300" dirty="0" smtClean="0"/>
              <a:t>Chairs of Shared Governance meeting—January 10, 2011</a:t>
            </a:r>
          </a:p>
          <a:p>
            <a:pPr lvl="1"/>
            <a:r>
              <a:rPr lang="en-US" sz="1300" dirty="0" smtClean="0"/>
              <a:t>Budget &amp; Planning—January 11, 2011</a:t>
            </a:r>
          </a:p>
          <a:p>
            <a:pPr lvl="1"/>
            <a:r>
              <a:rPr lang="en-US" sz="1300" dirty="0" smtClean="0"/>
              <a:t>AAP Leadership—January 14, 2011</a:t>
            </a:r>
          </a:p>
          <a:p>
            <a:pPr lvl="1"/>
            <a:r>
              <a:rPr lang="en-US" sz="1300" dirty="0" smtClean="0"/>
              <a:t>Faculty Senate—January 18, 2011</a:t>
            </a:r>
          </a:p>
          <a:p>
            <a:pPr lvl="1"/>
            <a:r>
              <a:rPr lang="en-US" sz="1300" dirty="0" smtClean="0"/>
              <a:t>President’s Council—January 19, 2011</a:t>
            </a:r>
          </a:p>
          <a:p>
            <a:pPr lvl="1"/>
            <a:r>
              <a:rPr lang="en-US" sz="1300" dirty="0" smtClean="0"/>
              <a:t>ASEOU—January 24, 2011</a:t>
            </a:r>
          </a:p>
          <a:p>
            <a:pPr lvl="1"/>
            <a:r>
              <a:rPr lang="en-US" sz="1300" dirty="0" smtClean="0"/>
              <a:t>University Council—January 25, 2011</a:t>
            </a:r>
          </a:p>
          <a:p>
            <a:pPr lvl="1"/>
            <a:r>
              <a:rPr lang="en-US" sz="1300" dirty="0" smtClean="0"/>
              <a:t>Student Forum on Tuition—January 31, 2011</a:t>
            </a:r>
          </a:p>
          <a:p>
            <a:pPr lvl="1"/>
            <a:r>
              <a:rPr lang="en-US" sz="1300" dirty="0" smtClean="0"/>
              <a:t>Budget &amp; Planning—February 1, 2011</a:t>
            </a:r>
          </a:p>
          <a:p>
            <a:pPr lvl="1"/>
            <a:r>
              <a:rPr lang="en-US" sz="1300" dirty="0" smtClean="0"/>
              <a:t>Student Affairs—February 2, 2011</a:t>
            </a:r>
          </a:p>
          <a:p>
            <a:pPr lvl="1"/>
            <a:r>
              <a:rPr lang="en-US" sz="1300" dirty="0" smtClean="0"/>
              <a:t>SEIU—February 2, 2011</a:t>
            </a:r>
          </a:p>
          <a:p>
            <a:pPr lvl="1"/>
            <a:r>
              <a:rPr lang="en-US" sz="1300" dirty="0" smtClean="0"/>
              <a:t>College of Arts and Sciences—February 3, 2011 </a:t>
            </a:r>
          </a:p>
          <a:p>
            <a:pPr lvl="1"/>
            <a:r>
              <a:rPr lang="en-US" sz="1300" dirty="0" smtClean="0"/>
              <a:t>Follow up meeting with AAP—February 4, 2011</a:t>
            </a:r>
          </a:p>
          <a:p>
            <a:pPr lvl="1"/>
            <a:r>
              <a:rPr lang="en-US" sz="1300" dirty="0" smtClean="0"/>
              <a:t>Colleges of Education and Business—February 9, 2011</a:t>
            </a:r>
          </a:p>
          <a:p>
            <a:pPr lvl="1"/>
            <a:r>
              <a:rPr lang="en-US" sz="1300" dirty="0" smtClean="0"/>
              <a:t>Finance and Administration—February 11, 2011  </a:t>
            </a:r>
          </a:p>
          <a:p>
            <a:pPr lvl="1"/>
            <a:r>
              <a:rPr lang="en-US" sz="1300" dirty="0" smtClean="0"/>
              <a:t>Academic Affairs staff—February, 11 2011</a:t>
            </a:r>
          </a:p>
          <a:p>
            <a:pPr lvl="1"/>
            <a:r>
              <a:rPr lang="en-US" sz="1300" dirty="0" smtClean="0"/>
              <a:t>Athletic Department—February 15, 2011</a:t>
            </a:r>
          </a:p>
          <a:p>
            <a:pPr lvl="1"/>
            <a:r>
              <a:rPr lang="en-US" sz="1300" dirty="0" smtClean="0"/>
              <a:t>Administration Faculty—February 15, 2011</a:t>
            </a:r>
          </a:p>
          <a:p>
            <a:pPr lvl="1"/>
            <a:r>
              <a:rPr lang="en-US" sz="1300" dirty="0" smtClean="0"/>
              <a:t>Budget &amp; Planning—February 15, 2011</a:t>
            </a:r>
          </a:p>
          <a:p>
            <a:pPr lvl="1"/>
            <a:r>
              <a:rPr lang="en-US" sz="1300" dirty="0" smtClean="0"/>
              <a:t>President’s Council—February 16, 2011</a:t>
            </a:r>
          </a:p>
          <a:p>
            <a:pPr lvl="1"/>
            <a:r>
              <a:rPr lang="en-US" sz="1300" dirty="0" smtClean="0"/>
              <a:t>University Advancement—February 17, 2011</a:t>
            </a:r>
          </a:p>
          <a:p>
            <a:pPr lvl="1"/>
            <a:r>
              <a:rPr lang="en-US" sz="1300" dirty="0" smtClean="0"/>
              <a:t>Academic Affairs staff—February 18, 2011 </a:t>
            </a:r>
          </a:p>
          <a:p>
            <a:pPr lvl="1"/>
            <a:r>
              <a:rPr lang="en-US" sz="1300" dirty="0" smtClean="0"/>
              <a:t>University Hall—February 22, 2011</a:t>
            </a:r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ction Button: Return 6">
            <a:hlinkClick r:id="" action="ppaction://hlinkshowjump?jump=lastslideviewed" highlightClick="1"/>
          </p:cNvPr>
          <p:cNvSpPr/>
          <p:nvPr/>
        </p:nvSpPr>
        <p:spPr bwMode="auto">
          <a:xfrm>
            <a:off x="7543800" y="990600"/>
            <a:ext cx="533400" cy="152400"/>
          </a:xfrm>
          <a:prstGeom prst="actionButtonRetur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…First, Some Good News…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1752600"/>
            <a:ext cx="8077200" cy="4191000"/>
          </a:xfrm>
        </p:spPr>
        <p:txBody>
          <a:bodyPr/>
          <a:lstStyle/>
          <a:p>
            <a:r>
              <a:rPr lang="en-US" sz="2000" dirty="0" smtClean="0"/>
              <a:t>Truman Scholarship Finalist</a:t>
            </a:r>
          </a:p>
          <a:p>
            <a:r>
              <a:rPr lang="en-US" sz="1800" dirty="0" smtClean="0"/>
              <a:t>Fall to Winter Freshman Retention</a:t>
            </a:r>
          </a:p>
          <a:p>
            <a:pPr lvl="1"/>
            <a:r>
              <a:rPr lang="en-US" sz="1400" dirty="0" smtClean="0"/>
              <a:t>Residential Halls</a:t>
            </a:r>
          </a:p>
          <a:p>
            <a:r>
              <a:rPr lang="en-US" sz="1800" dirty="0" smtClean="0"/>
              <a:t>AAC&amp;U National Recognition of First Year Experience </a:t>
            </a:r>
          </a:p>
          <a:p>
            <a:r>
              <a:rPr lang="en-US" sz="1800" dirty="0" smtClean="0"/>
              <a:t>Faculty Scholarship—Teaching and Learning</a:t>
            </a:r>
          </a:p>
          <a:p>
            <a:pPr lvl="1"/>
            <a:r>
              <a:rPr lang="en-US" sz="1400" dirty="0" smtClean="0"/>
              <a:t>On-Line programs</a:t>
            </a:r>
          </a:p>
          <a:p>
            <a:pPr lvl="1"/>
            <a:r>
              <a:rPr lang="en-US" sz="1400" dirty="0" smtClean="0"/>
              <a:t>Classroom based</a:t>
            </a:r>
          </a:p>
          <a:p>
            <a:pPr lvl="1"/>
            <a:r>
              <a:rPr lang="en-US" sz="1400" dirty="0" smtClean="0"/>
              <a:t>Ed </a:t>
            </a:r>
            <a:r>
              <a:rPr lang="en-US" sz="1400" dirty="0" err="1" smtClean="0"/>
              <a:t>Nuhfer</a:t>
            </a:r>
            <a:r>
              <a:rPr lang="en-US" sz="1400" dirty="0" smtClean="0"/>
              <a:t> Workshop</a:t>
            </a:r>
          </a:p>
          <a:p>
            <a:r>
              <a:rPr lang="en-US" sz="1800" dirty="0" smtClean="0"/>
              <a:t>Over $1.1 million raised by EOU Foundation </a:t>
            </a:r>
          </a:p>
          <a:p>
            <a:r>
              <a:rPr lang="en-US" sz="1800" dirty="0" smtClean="0"/>
              <a:t>Hits of the 60’s concert</a:t>
            </a:r>
          </a:p>
          <a:p>
            <a:r>
              <a:rPr lang="en-US" sz="1800" dirty="0" smtClean="0"/>
              <a:t>International Dinner and Show</a:t>
            </a:r>
          </a:p>
          <a:p>
            <a:r>
              <a:rPr lang="en-US" sz="1800" dirty="0" smtClean="0"/>
              <a:t>Athletes—In the classroom and on the field of competition </a:t>
            </a:r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Shared Governance Reports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2133600"/>
            <a:ext cx="5486400" cy="4191000"/>
          </a:xfrm>
        </p:spPr>
        <p:txBody>
          <a:bodyPr/>
          <a:lstStyle/>
          <a:p>
            <a:r>
              <a:rPr lang="en-US" sz="1800" dirty="0" smtClean="0"/>
              <a:t>ASEOU—Jennifer </a:t>
            </a:r>
            <a:r>
              <a:rPr lang="en-US" sz="1800" dirty="0" err="1" smtClean="0"/>
              <a:t>Forbus</a:t>
            </a:r>
            <a:endParaRPr lang="en-US" sz="1800" dirty="0" smtClean="0"/>
          </a:p>
          <a:p>
            <a:r>
              <a:rPr lang="en-US" sz="1800" dirty="0" smtClean="0"/>
              <a:t>University Council—Kathryn Shorts</a:t>
            </a:r>
          </a:p>
          <a:p>
            <a:r>
              <a:rPr lang="en-US" sz="1800" dirty="0" smtClean="0"/>
              <a:t>Faculty Senate—Kathleen Dahl</a:t>
            </a:r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Vice President of Finance &amp; Administration transition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2133600"/>
            <a:ext cx="5486400" cy="4191000"/>
          </a:xfrm>
        </p:spPr>
        <p:txBody>
          <a:bodyPr/>
          <a:lstStyle/>
          <a:p>
            <a:r>
              <a:rPr lang="en-US" sz="2000" dirty="0" smtClean="0"/>
              <a:t>Darlene Morgan, Acting Vice President</a:t>
            </a:r>
          </a:p>
          <a:p>
            <a:r>
              <a:rPr lang="en-US" sz="1800" dirty="0" smtClean="0"/>
              <a:t>Search Committee</a:t>
            </a:r>
          </a:p>
          <a:p>
            <a:pPr lvl="1"/>
            <a:r>
              <a:rPr lang="en-US" sz="1400" dirty="0" smtClean="0"/>
              <a:t>Steve </a:t>
            </a:r>
            <a:r>
              <a:rPr lang="en-US" sz="1400" dirty="0" err="1" smtClean="0"/>
              <a:t>Adkison</a:t>
            </a:r>
            <a:r>
              <a:rPr lang="en-US" sz="1400" dirty="0" smtClean="0"/>
              <a:t>, Chair</a:t>
            </a:r>
          </a:p>
          <a:p>
            <a:pPr lvl="1"/>
            <a:r>
              <a:rPr lang="en-US" sz="1400" dirty="0" smtClean="0"/>
              <a:t>Kari Day</a:t>
            </a:r>
          </a:p>
          <a:p>
            <a:pPr lvl="1"/>
            <a:r>
              <a:rPr lang="en-US" sz="1400" dirty="0" smtClean="0"/>
              <a:t>Carol Franks</a:t>
            </a:r>
          </a:p>
          <a:p>
            <a:pPr lvl="1"/>
            <a:r>
              <a:rPr lang="en-US" sz="1400" dirty="0" smtClean="0"/>
              <a:t>Megan Greenfield, ASEOU Representative</a:t>
            </a:r>
          </a:p>
          <a:p>
            <a:pPr lvl="1"/>
            <a:r>
              <a:rPr lang="en-US" sz="1400" dirty="0" smtClean="0"/>
              <a:t>Sandy Henry</a:t>
            </a:r>
          </a:p>
          <a:p>
            <a:pPr lvl="1"/>
            <a:r>
              <a:rPr lang="en-US" sz="1400" dirty="0" smtClean="0"/>
              <a:t>Tom Hermann</a:t>
            </a:r>
          </a:p>
          <a:p>
            <a:pPr lvl="1"/>
            <a:r>
              <a:rPr lang="en-US" sz="1400" dirty="0" smtClean="0"/>
              <a:t>Stephen Jenkins</a:t>
            </a:r>
          </a:p>
          <a:p>
            <a:pPr lvl="1"/>
            <a:r>
              <a:rPr lang="en-US" sz="1400" dirty="0" smtClean="0"/>
              <a:t>Ken Watson, Chairperson of B&amp;P</a:t>
            </a:r>
          </a:p>
          <a:p>
            <a:pPr lvl="1"/>
            <a:r>
              <a:rPr lang="en-US" sz="1400" dirty="0" smtClean="0"/>
              <a:t>Jeff Vermeer</a:t>
            </a:r>
          </a:p>
          <a:p>
            <a:r>
              <a:rPr lang="en-US" sz="1800" dirty="0" smtClean="0"/>
              <a:t>Search Firm</a:t>
            </a:r>
          </a:p>
          <a:p>
            <a:pPr lvl="1"/>
            <a:r>
              <a:rPr lang="en-US" sz="1400" dirty="0" smtClean="0"/>
              <a:t>Sharon Tanabe, </a:t>
            </a:r>
            <a:r>
              <a:rPr lang="en-US" sz="1400" dirty="0" err="1" smtClean="0"/>
              <a:t>Storbeck</a:t>
            </a:r>
            <a:r>
              <a:rPr lang="en-US" sz="1400" dirty="0" smtClean="0"/>
              <a:t>/Pimentel </a:t>
            </a:r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endParaRPr lang="en-US" sz="1800" dirty="0" smtClean="0"/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BART Review Exercise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676400"/>
            <a:ext cx="7315200" cy="4191000"/>
          </a:xfrm>
        </p:spPr>
        <p:txBody>
          <a:bodyPr/>
          <a:lstStyle/>
          <a:p>
            <a:r>
              <a:rPr lang="en-US" sz="2000" dirty="0" smtClean="0"/>
              <a:t>Goals of BART</a:t>
            </a:r>
          </a:p>
          <a:p>
            <a:pPr lvl="1"/>
            <a:r>
              <a:rPr lang="en-US" sz="1400" dirty="0" smtClean="0"/>
              <a:t>Reduce costs incurred by previous leadership</a:t>
            </a:r>
          </a:p>
          <a:p>
            <a:pPr lvl="1"/>
            <a:r>
              <a:rPr lang="en-US" sz="1400" dirty="0" smtClean="0"/>
              <a:t>Protect “Students, People, Programs”</a:t>
            </a:r>
          </a:p>
          <a:p>
            <a:pPr lvl="1"/>
            <a:r>
              <a:rPr lang="en-US" sz="1400" dirty="0" smtClean="0"/>
              <a:t>Reposition EOU for the future</a:t>
            </a:r>
          </a:p>
          <a:p>
            <a:r>
              <a:rPr lang="en-US" sz="1800" dirty="0" smtClean="0"/>
              <a:t>Process</a:t>
            </a:r>
          </a:p>
          <a:p>
            <a:pPr lvl="1"/>
            <a:r>
              <a:rPr lang="en-US" sz="1400" dirty="0" smtClean="0"/>
              <a:t>Committee structure</a:t>
            </a:r>
          </a:p>
          <a:p>
            <a:pPr lvl="1"/>
            <a:r>
              <a:rPr lang="en-US" sz="1400" dirty="0" smtClean="0"/>
              <a:t>Iterative communication of plans</a:t>
            </a:r>
          </a:p>
          <a:p>
            <a:r>
              <a:rPr lang="en-US" sz="1800" dirty="0" smtClean="0"/>
              <a:t>Outcomes</a:t>
            </a:r>
          </a:p>
          <a:p>
            <a:pPr lvl="1"/>
            <a:r>
              <a:rPr lang="en-US" sz="1400" dirty="0" smtClean="0"/>
              <a:t>Successful in achieving its overall goals:</a:t>
            </a:r>
          </a:p>
          <a:p>
            <a:pPr lvl="2"/>
            <a:r>
              <a:rPr lang="en-US" sz="1400" dirty="0" smtClean="0"/>
              <a:t>Costs were reduced </a:t>
            </a:r>
          </a:p>
          <a:p>
            <a:pPr lvl="2"/>
            <a:r>
              <a:rPr lang="en-US" sz="1400" dirty="0" smtClean="0"/>
              <a:t>Program elimination was minimal </a:t>
            </a:r>
          </a:p>
          <a:p>
            <a:pPr lvl="1"/>
            <a:r>
              <a:rPr lang="en-US" sz="1400" dirty="0" smtClean="0"/>
              <a:t>35 FTE positions were eliminated (namely administrative faculty and classified staff positions)</a:t>
            </a:r>
          </a:p>
          <a:p>
            <a:pPr lvl="1"/>
            <a:r>
              <a:rPr lang="en-US" sz="1400" dirty="0" smtClean="0"/>
              <a:t>Enrollments began to rebound </a:t>
            </a:r>
          </a:p>
          <a:p>
            <a:pPr lvl="1"/>
            <a:r>
              <a:rPr lang="en-US" sz="1400" dirty="0" smtClean="0"/>
              <a:t>Elements of plan not fully implemented due to effects of early changes</a:t>
            </a:r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endParaRPr lang="en-US" sz="1800" dirty="0" smtClean="0"/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BART Review Exercise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371600"/>
            <a:ext cx="7696200" cy="4191000"/>
          </a:xfrm>
        </p:spPr>
        <p:txBody>
          <a:bodyPr/>
          <a:lstStyle/>
          <a:p>
            <a:r>
              <a:rPr lang="en-US" sz="2000" dirty="0" smtClean="0"/>
              <a:t>Lessons learned form BART</a:t>
            </a:r>
          </a:p>
          <a:p>
            <a:pPr lvl="1"/>
            <a:r>
              <a:rPr lang="en-US" sz="1400" dirty="0" smtClean="0"/>
              <a:t>Communicate, Communicate, Communicate</a:t>
            </a:r>
          </a:p>
          <a:p>
            <a:pPr lvl="1"/>
            <a:r>
              <a:rPr lang="en-US" sz="1400" dirty="0" smtClean="0"/>
              <a:t>Need wide spread university support and involvement</a:t>
            </a:r>
          </a:p>
          <a:p>
            <a:pPr lvl="1"/>
            <a:r>
              <a:rPr lang="en-US" sz="1400" dirty="0" smtClean="0"/>
              <a:t>Fluid environment can create confusion  </a:t>
            </a:r>
          </a:p>
          <a:p>
            <a:pPr lvl="1"/>
            <a:r>
              <a:rPr lang="en-US" sz="1400" dirty="0" smtClean="0"/>
              <a:t>Utilize campus expertise as often as possible</a:t>
            </a:r>
          </a:p>
          <a:p>
            <a:pPr lvl="1"/>
            <a:r>
              <a:rPr lang="en-US" sz="1400" dirty="0" smtClean="0"/>
              <a:t>Bottom up process, but some decisions must be made at the top</a:t>
            </a:r>
          </a:p>
          <a:p>
            <a:pPr lvl="1"/>
            <a:r>
              <a:rPr lang="en-US" sz="1400" dirty="0" smtClean="0"/>
              <a:t>Ensure the fit among “structure, strategy and culture”</a:t>
            </a:r>
          </a:p>
          <a:p>
            <a:r>
              <a:rPr lang="en-US" sz="1800" dirty="0" smtClean="0"/>
              <a:t>Impact on future planning (from BART and other planning efforts)</a:t>
            </a:r>
          </a:p>
          <a:p>
            <a:pPr lvl="1"/>
            <a:r>
              <a:rPr lang="en-US" sz="1400" dirty="0" smtClean="0"/>
              <a:t>Utilize shared governance instead of separate committee/task force</a:t>
            </a:r>
          </a:p>
          <a:p>
            <a:pPr lvl="1"/>
            <a:r>
              <a:rPr lang="en-US" sz="1400" dirty="0" smtClean="0"/>
              <a:t>Communication:</a:t>
            </a:r>
          </a:p>
          <a:p>
            <a:pPr lvl="2"/>
            <a:r>
              <a:rPr lang="en-US" sz="1400" dirty="0" smtClean="0"/>
              <a:t>Wide spread divisional and unit meetings</a:t>
            </a:r>
          </a:p>
          <a:p>
            <a:pPr lvl="2"/>
            <a:r>
              <a:rPr lang="en-US" sz="1400" dirty="0" smtClean="0"/>
              <a:t>Town Hall Meetings</a:t>
            </a:r>
          </a:p>
          <a:p>
            <a:pPr lvl="2"/>
            <a:r>
              <a:rPr lang="en-US" sz="1400" dirty="0" smtClean="0"/>
              <a:t>Ad Hoc discussions</a:t>
            </a:r>
          </a:p>
          <a:p>
            <a:pPr lvl="2"/>
            <a:r>
              <a:rPr lang="en-US" sz="1400" dirty="0" smtClean="0"/>
              <a:t>Web and other methods  </a:t>
            </a:r>
          </a:p>
          <a:p>
            <a:pPr lvl="1"/>
            <a:r>
              <a:rPr lang="en-US" sz="1400" dirty="0" smtClean="0"/>
              <a:t>One team concept</a:t>
            </a:r>
          </a:p>
          <a:p>
            <a:pPr lvl="1"/>
            <a:r>
              <a:rPr lang="en-US" sz="1400" dirty="0" smtClean="0"/>
              <a:t>Robust data collection and analysis to drive decision making</a:t>
            </a:r>
          </a:p>
          <a:p>
            <a:pPr lvl="1"/>
            <a:r>
              <a:rPr lang="en-US" sz="1400" dirty="0" smtClean="0"/>
              <a:t>University wide empowerment for ideas and change</a:t>
            </a:r>
          </a:p>
          <a:p>
            <a:pPr lvl="1"/>
            <a:r>
              <a:rPr lang="en-US" sz="1400" dirty="0" smtClean="0"/>
              <a:t>“Maintain the resolve” </a:t>
            </a:r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Current Financial Conditions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371600"/>
            <a:ext cx="7239000" cy="4191000"/>
          </a:xfrm>
        </p:spPr>
        <p:txBody>
          <a:bodyPr/>
          <a:lstStyle/>
          <a:p>
            <a:r>
              <a:rPr lang="en-US" sz="2000" dirty="0" smtClean="0"/>
              <a:t>Projections from OUS (January, 2011)</a:t>
            </a:r>
          </a:p>
          <a:p>
            <a:pPr lvl="1"/>
            <a:r>
              <a:rPr lang="en-US" sz="1400" dirty="0" smtClean="0"/>
              <a:t>25% ($4M) decline in state appropriations and Federal Funds </a:t>
            </a:r>
          </a:p>
          <a:p>
            <a:pPr lvl="2"/>
            <a:r>
              <a:rPr lang="en-US" sz="1400" dirty="0" smtClean="0"/>
              <a:t>45% of </a:t>
            </a:r>
            <a:r>
              <a:rPr lang="en-US" sz="1400" dirty="0" err="1" smtClean="0"/>
              <a:t>EOU’s</a:t>
            </a:r>
            <a:r>
              <a:rPr lang="en-US" sz="1400" dirty="0" smtClean="0"/>
              <a:t> budget comes from appropriations</a:t>
            </a:r>
          </a:p>
          <a:p>
            <a:pPr lvl="1"/>
            <a:r>
              <a:rPr lang="en-US" sz="1400" dirty="0" smtClean="0"/>
              <a:t>Increased costs (PEBB, PERS, etc.)</a:t>
            </a:r>
          </a:p>
          <a:p>
            <a:pPr lvl="1"/>
            <a:r>
              <a:rPr lang="en-US" sz="1400" dirty="0" smtClean="0"/>
              <a:t>Conservative enrollment growth</a:t>
            </a:r>
          </a:p>
          <a:p>
            <a:r>
              <a:rPr lang="en-US" sz="1800" dirty="0" smtClean="0"/>
              <a:t>Governor’s Recommended Budget for 2011-2013</a:t>
            </a:r>
          </a:p>
          <a:p>
            <a:pPr lvl="1"/>
            <a:r>
              <a:rPr lang="en-US" sz="1400" dirty="0" smtClean="0"/>
              <a:t>State appropriation “marginally” better than previously forecasted</a:t>
            </a:r>
          </a:p>
          <a:p>
            <a:pPr lvl="2"/>
            <a:r>
              <a:rPr lang="en-US" sz="1400" dirty="0" smtClean="0"/>
              <a:t>No federal funds for OUS ($3M for EOU)</a:t>
            </a:r>
          </a:p>
          <a:p>
            <a:pPr lvl="1"/>
            <a:r>
              <a:rPr lang="en-US" sz="1400" dirty="0" smtClean="0"/>
              <a:t>GRB Included:</a:t>
            </a:r>
          </a:p>
          <a:p>
            <a:pPr lvl="2"/>
            <a:r>
              <a:rPr lang="en-US" sz="1400" dirty="0" smtClean="0"/>
              <a:t>$6M for rural access funding</a:t>
            </a:r>
          </a:p>
          <a:p>
            <a:pPr lvl="2"/>
            <a:r>
              <a:rPr lang="en-US" sz="1400" dirty="0" smtClean="0"/>
              <a:t>$2M for incentive funding</a:t>
            </a:r>
          </a:p>
          <a:p>
            <a:pPr lvl="1"/>
            <a:r>
              <a:rPr lang="en-US" sz="1400" dirty="0" smtClean="0"/>
              <a:t>Still projecting more than a 20% decline in total state support for EOU</a:t>
            </a:r>
          </a:p>
          <a:p>
            <a:r>
              <a:rPr lang="en-US" sz="1800" dirty="0" smtClean="0"/>
              <a:t>Current Fiscal Year</a:t>
            </a:r>
          </a:p>
          <a:p>
            <a:pPr lvl="1"/>
            <a:r>
              <a:rPr lang="en-US" sz="1400" dirty="0" smtClean="0"/>
              <a:t>Projecting an ending 8% fund balance</a:t>
            </a:r>
          </a:p>
          <a:p>
            <a:pPr lvl="1"/>
            <a:r>
              <a:rPr lang="en-US" sz="1400" dirty="0" smtClean="0"/>
              <a:t>For FY 2010-11, we have absorbed a 14% state appropriation cut via increased enrollments and use of current fund balance (2%)</a:t>
            </a:r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58200" cy="1600200"/>
          </a:xfrm>
        </p:spPr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Foundational concepts regarding planning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981200"/>
            <a:ext cx="7010400" cy="4191000"/>
          </a:xfrm>
        </p:spPr>
        <p:txBody>
          <a:bodyPr/>
          <a:lstStyle/>
          <a:p>
            <a:r>
              <a:rPr lang="en-US" i="1" dirty="0" smtClean="0"/>
              <a:t>OUS Organizing Concepts Pertaining to and Specifically Related to EOU:</a:t>
            </a:r>
            <a:endParaRPr lang="en-US" dirty="0" smtClean="0"/>
          </a:p>
          <a:p>
            <a:pPr lvl="1"/>
            <a:r>
              <a:rPr lang="en-US" dirty="0" smtClean="0"/>
              <a:t>OUS is committed to the achievement of statewide education goals via access and affordability </a:t>
            </a:r>
          </a:p>
          <a:p>
            <a:pPr lvl="1"/>
            <a:r>
              <a:rPr lang="en-US" dirty="0" smtClean="0"/>
              <a:t>High quality programs and student learning/success</a:t>
            </a:r>
          </a:p>
          <a:p>
            <a:pPr lvl="1"/>
            <a:r>
              <a:rPr lang="en-US" dirty="0" smtClean="0"/>
              <a:t>Provide economic, civic and cultural benefits throughout Oregon</a:t>
            </a:r>
          </a:p>
          <a:p>
            <a:pPr lvl="1"/>
            <a:r>
              <a:rPr lang="en-US" dirty="0" smtClean="0"/>
              <a:t>Mission differentiation and a balanced portfolio of offerings throughout OUS</a:t>
            </a:r>
          </a:p>
          <a:p>
            <a:pPr lvl="1"/>
            <a:r>
              <a:rPr lang="en-US" dirty="0" smtClean="0"/>
              <a:t>Adequate and sustainable financial structure for 2011-13 and beyond</a:t>
            </a:r>
          </a:p>
          <a:p>
            <a:pPr>
              <a:buNone/>
            </a:pPr>
            <a:r>
              <a:rPr lang="en-US" dirty="0" smtClean="0"/>
              <a:t> </a:t>
            </a:r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600200"/>
          </a:xfrm>
        </p:spPr>
        <p:txBody>
          <a:bodyPr/>
          <a:lstStyle/>
          <a:p>
            <a:r>
              <a:rPr lang="en-US" dirty="0" smtClean="0">
                <a:latin typeface="Helvetica Neue Black Condensed"/>
                <a:cs typeface="Helvetica Neue Black Condensed"/>
              </a:rPr>
              <a:t>Foundational concepts regarding planning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752600"/>
            <a:ext cx="7924800" cy="4191000"/>
          </a:xfrm>
        </p:spPr>
        <p:txBody>
          <a:bodyPr/>
          <a:lstStyle/>
          <a:p>
            <a:r>
              <a:rPr lang="en-US" i="1" dirty="0" err="1" smtClean="0"/>
              <a:t>EOU’s</a:t>
            </a:r>
            <a:r>
              <a:rPr lang="en-US" i="1" dirty="0" smtClean="0"/>
              <a:t> Organizing Concepts:</a:t>
            </a:r>
            <a:endParaRPr lang="en-US" dirty="0" smtClean="0"/>
          </a:p>
          <a:p>
            <a:pPr lvl="1"/>
            <a:r>
              <a:rPr lang="en-US" dirty="0" smtClean="0"/>
              <a:t>EOU is entering a “watershed” period of change that will reposition it for the future</a:t>
            </a:r>
          </a:p>
          <a:p>
            <a:pPr lvl="1"/>
            <a:r>
              <a:rPr lang="en-US" dirty="0" err="1" smtClean="0"/>
              <a:t>EOU’s</a:t>
            </a:r>
            <a:r>
              <a:rPr lang="en-US" dirty="0" smtClean="0"/>
              <a:t> business models must evolve to meet the new economic and political dynamics</a:t>
            </a:r>
          </a:p>
          <a:p>
            <a:pPr lvl="1"/>
            <a:r>
              <a:rPr lang="en-US" dirty="0" smtClean="0"/>
              <a:t>Change must be managed as well as directed and involve the entire university community</a:t>
            </a:r>
          </a:p>
          <a:p>
            <a:pPr lvl="1"/>
            <a:r>
              <a:rPr lang="en-US" dirty="0" smtClean="0"/>
              <a:t>EOU must engage strategically across multiple dimensions to move forward:</a:t>
            </a:r>
          </a:p>
          <a:p>
            <a:pPr lvl="2"/>
            <a:r>
              <a:rPr lang="en-US" dirty="0" smtClean="0"/>
              <a:t>Expand in strategic mission-driven areas while restricting other offerings </a:t>
            </a:r>
          </a:p>
          <a:p>
            <a:pPr lvl="2"/>
            <a:r>
              <a:rPr lang="en-US" dirty="0" smtClean="0"/>
              <a:t>Increase revenues through investments</a:t>
            </a:r>
          </a:p>
          <a:p>
            <a:pPr lvl="2"/>
            <a:r>
              <a:rPr lang="en-US" dirty="0" smtClean="0"/>
              <a:t>Manage cost reductions with a goal of increasing efficiencies </a:t>
            </a:r>
          </a:p>
          <a:p>
            <a:pPr>
              <a:buNone/>
            </a:pPr>
            <a:r>
              <a:rPr lang="en-US" dirty="0" smtClean="0"/>
              <a:t> </a:t>
            </a:r>
          </a:p>
        </p:txBody>
      </p:sp>
      <p:pic>
        <p:nvPicPr>
          <p:cNvPr id="12" name="Picture 11" descr="powerpoint_banner2.jpg"/>
          <p:cNvPicPr>
            <a:picLocks noChangeAspect="1"/>
          </p:cNvPicPr>
          <p:nvPr/>
        </p:nvPicPr>
        <p:blipFill>
          <a:blip r:embed="rId3"/>
          <a:srcRect r="88333"/>
          <a:stretch>
            <a:fillRect/>
          </a:stretch>
        </p:blipFill>
        <p:spPr bwMode="auto">
          <a:xfrm>
            <a:off x="0" y="6345238"/>
            <a:ext cx="5334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powerpoint_banner2.jpg"/>
          <p:cNvPicPr>
            <a:picLocks noChangeAspect="1"/>
          </p:cNvPicPr>
          <p:nvPr/>
        </p:nvPicPr>
        <p:blipFill>
          <a:blip r:embed="rId3"/>
          <a:srcRect l="15000" r="-2"/>
          <a:stretch>
            <a:fillRect/>
          </a:stretch>
        </p:blipFill>
        <p:spPr bwMode="auto">
          <a:xfrm>
            <a:off x="5257800" y="6345238"/>
            <a:ext cx="38862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OU template">
  <a:themeElements>
    <a:clrScheme name="EOU templat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EOU template">
      <a:majorFont>
        <a:latin typeface="Arial Black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EOU templat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OU templat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U 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U templat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U templat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U templat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19776</TotalTime>
  <Words>1453</Words>
  <Application>Microsoft Macintosh PowerPoint</Application>
  <PresentationFormat>Letter Paper (8.5x11 in)</PresentationFormat>
  <Paragraphs>224</Paragraphs>
  <Slides>16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EOU template</vt:lpstr>
      <vt:lpstr>Slide 1</vt:lpstr>
      <vt:lpstr>…First, Some Good News…</vt:lpstr>
      <vt:lpstr>Shared Governance Reports</vt:lpstr>
      <vt:lpstr>Vice President of Finance &amp; Administration transition  </vt:lpstr>
      <vt:lpstr>BART Review Exercise</vt:lpstr>
      <vt:lpstr>BART Review Exercise</vt:lpstr>
      <vt:lpstr>Current Financial Conditions</vt:lpstr>
      <vt:lpstr>Foundational concepts regarding planning</vt:lpstr>
      <vt:lpstr>Foundational concepts regarding planning</vt:lpstr>
      <vt:lpstr>Mission Driven Planning</vt:lpstr>
      <vt:lpstr>Strategies Employed to Maintain Financial Viability </vt:lpstr>
      <vt:lpstr>Program Review</vt:lpstr>
      <vt:lpstr>Matrix of Investment and Priority</vt:lpstr>
      <vt:lpstr>Financial Planning and Decision Tree Schedule</vt:lpstr>
      <vt:lpstr>Slide 15</vt:lpstr>
      <vt:lpstr>Financial Planning Meeting Schedule</vt:lpstr>
    </vt:vector>
  </TitlesOfParts>
  <Company>Eastern Oregon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Tim Seydel</dc:creator>
  <cp:lastModifiedBy>Bob Davies</cp:lastModifiedBy>
  <cp:revision>581</cp:revision>
  <cp:lastPrinted>2011-02-22T22:44:50Z</cp:lastPrinted>
  <dcterms:created xsi:type="dcterms:W3CDTF">2011-02-22T22:44:33Z</dcterms:created>
  <dcterms:modified xsi:type="dcterms:W3CDTF">2011-02-23T16:19:58Z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000800e00f000000000001024120</vt:lpwstr>
  </property>
</Properties>
</file>